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75" r:id="rId1"/>
  </p:sldMasterIdLst>
  <p:notesMasterIdLst>
    <p:notesMasterId r:id="rId110"/>
  </p:notesMasterIdLst>
  <p:handoutMasterIdLst>
    <p:handoutMasterId r:id="rId111"/>
  </p:handoutMasterIdLst>
  <p:sldIdLst>
    <p:sldId id="377" r:id="rId2"/>
    <p:sldId id="372" r:id="rId3"/>
    <p:sldId id="374" r:id="rId4"/>
    <p:sldId id="320" r:id="rId5"/>
    <p:sldId id="366" r:id="rId6"/>
    <p:sldId id="316" r:id="rId7"/>
    <p:sldId id="367" r:id="rId8"/>
    <p:sldId id="345" r:id="rId9"/>
    <p:sldId id="346" r:id="rId10"/>
    <p:sldId id="314" r:id="rId11"/>
    <p:sldId id="334" r:id="rId12"/>
    <p:sldId id="335" r:id="rId13"/>
    <p:sldId id="317" r:id="rId14"/>
    <p:sldId id="313" r:id="rId15"/>
    <p:sldId id="261" r:id="rId16"/>
    <p:sldId id="278" r:id="rId17"/>
    <p:sldId id="280" r:id="rId18"/>
    <p:sldId id="297" r:id="rId19"/>
    <p:sldId id="318" r:id="rId20"/>
    <p:sldId id="281" r:id="rId21"/>
    <p:sldId id="285" r:id="rId22"/>
    <p:sldId id="382" r:id="rId23"/>
    <p:sldId id="379" r:id="rId24"/>
    <p:sldId id="380" r:id="rId25"/>
    <p:sldId id="381" r:id="rId26"/>
    <p:sldId id="383" r:id="rId27"/>
    <p:sldId id="391" r:id="rId28"/>
    <p:sldId id="392" r:id="rId29"/>
    <p:sldId id="393" r:id="rId30"/>
    <p:sldId id="394" r:id="rId31"/>
    <p:sldId id="395" r:id="rId32"/>
    <p:sldId id="396" r:id="rId33"/>
    <p:sldId id="397" r:id="rId34"/>
    <p:sldId id="473" r:id="rId35"/>
    <p:sldId id="399" r:id="rId36"/>
    <p:sldId id="400" r:id="rId37"/>
    <p:sldId id="401" r:id="rId38"/>
    <p:sldId id="402" r:id="rId39"/>
    <p:sldId id="403" r:id="rId40"/>
    <p:sldId id="404" r:id="rId41"/>
    <p:sldId id="405" r:id="rId42"/>
    <p:sldId id="406" r:id="rId43"/>
    <p:sldId id="407" r:id="rId44"/>
    <p:sldId id="408" r:id="rId45"/>
    <p:sldId id="409" r:id="rId46"/>
    <p:sldId id="410" r:id="rId47"/>
    <p:sldId id="411" r:id="rId48"/>
    <p:sldId id="412" r:id="rId49"/>
    <p:sldId id="413" r:id="rId50"/>
    <p:sldId id="414" r:id="rId51"/>
    <p:sldId id="415" r:id="rId52"/>
    <p:sldId id="416" r:id="rId53"/>
    <p:sldId id="417" r:id="rId54"/>
    <p:sldId id="418" r:id="rId55"/>
    <p:sldId id="419" r:id="rId56"/>
    <p:sldId id="420" r:id="rId57"/>
    <p:sldId id="422" r:id="rId58"/>
    <p:sldId id="423" r:id="rId59"/>
    <p:sldId id="472" r:id="rId60"/>
    <p:sldId id="468" r:id="rId61"/>
    <p:sldId id="469" r:id="rId62"/>
    <p:sldId id="470" r:id="rId63"/>
    <p:sldId id="471" r:id="rId64"/>
    <p:sldId id="424" r:id="rId65"/>
    <p:sldId id="425" r:id="rId66"/>
    <p:sldId id="426" r:id="rId67"/>
    <p:sldId id="427" r:id="rId68"/>
    <p:sldId id="428" r:id="rId69"/>
    <p:sldId id="467" r:id="rId70"/>
    <p:sldId id="466" r:id="rId71"/>
    <p:sldId id="429" r:id="rId72"/>
    <p:sldId id="430" r:id="rId73"/>
    <p:sldId id="431" r:id="rId74"/>
    <p:sldId id="463" r:id="rId75"/>
    <p:sldId id="464" r:id="rId76"/>
    <p:sldId id="432" r:id="rId77"/>
    <p:sldId id="433" r:id="rId78"/>
    <p:sldId id="434" r:id="rId79"/>
    <p:sldId id="462" r:id="rId80"/>
    <p:sldId id="465" r:id="rId81"/>
    <p:sldId id="435" r:id="rId82"/>
    <p:sldId id="436" r:id="rId83"/>
    <p:sldId id="437" r:id="rId84"/>
    <p:sldId id="438" r:id="rId85"/>
    <p:sldId id="439" r:id="rId86"/>
    <p:sldId id="440" r:id="rId87"/>
    <p:sldId id="441" r:id="rId88"/>
    <p:sldId id="442" r:id="rId89"/>
    <p:sldId id="443" r:id="rId90"/>
    <p:sldId id="444" r:id="rId91"/>
    <p:sldId id="445" r:id="rId92"/>
    <p:sldId id="446" r:id="rId93"/>
    <p:sldId id="447" r:id="rId94"/>
    <p:sldId id="448" r:id="rId95"/>
    <p:sldId id="449" r:id="rId96"/>
    <p:sldId id="450" r:id="rId97"/>
    <p:sldId id="451" r:id="rId98"/>
    <p:sldId id="452" r:id="rId99"/>
    <p:sldId id="453" r:id="rId100"/>
    <p:sldId id="454" r:id="rId101"/>
    <p:sldId id="455" r:id="rId102"/>
    <p:sldId id="456" r:id="rId103"/>
    <p:sldId id="457" r:id="rId104"/>
    <p:sldId id="458" r:id="rId105"/>
    <p:sldId id="459" r:id="rId106"/>
    <p:sldId id="460" r:id="rId107"/>
    <p:sldId id="461" r:id="rId108"/>
    <p:sldId id="385" r:id="rId109"/>
  </p:sldIdLst>
  <p:sldSz cx="9144000" cy="6858000" type="screen4x3"/>
  <p:notesSz cx="6811963" cy="9955213"/>
  <p:defaultTextStyle>
    <a:defPPr>
      <a:defRPr lang="en-US"/>
    </a:defPPr>
    <a:lvl1pPr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 Toyoshima" initials="YT" lastIdx="0" clrIdx="0">
    <p:extLst>
      <p:ext uri="{19B8F6BF-5375-455C-9EA6-DF929625EA0E}">
        <p15:presenceInfo xmlns:p15="http://schemas.microsoft.com/office/powerpoint/2012/main" userId="639e5091dc11c1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92" autoAdjust="0"/>
    <p:restoredTop sz="90929" autoAdjust="0"/>
  </p:normalViewPr>
  <p:slideViewPr>
    <p:cSldViewPr snapToGrid="0">
      <p:cViewPr varScale="1">
        <p:scale>
          <a:sx n="94" d="100"/>
          <a:sy n="94" d="100"/>
        </p:scale>
        <p:origin x="102" y="540"/>
      </p:cViewPr>
      <p:guideLst>
        <p:guide orient="horz" pos="2160"/>
        <p:guide pos="2880"/>
      </p:guideLst>
    </p:cSldViewPr>
  </p:slideViewPr>
  <p:outlineViewPr>
    <p:cViewPr>
      <p:scale>
        <a:sx n="33" d="100"/>
        <a:sy n="33" d="100"/>
      </p:scale>
      <p:origin x="0" y="2475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133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6.xml"/><Relationship Id="rId1" Type="http://schemas.openxmlformats.org/officeDocument/2006/relationships/slide" Target="slides/slide5.xml"/><Relationship Id="rId6" Type="http://schemas.openxmlformats.org/officeDocument/2006/relationships/slide" Target="slides/slide17.xml"/><Relationship Id="rId5" Type="http://schemas.openxmlformats.org/officeDocument/2006/relationships/slide" Target="slides/slide16.xml"/><Relationship Id="rId4"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51163" cy="498475"/>
          </a:xfrm>
          <a:prstGeom prst="rect">
            <a:avLst/>
          </a:prstGeom>
          <a:noFill/>
          <a:ln w="9525">
            <a:noFill/>
            <a:miter lim="800000"/>
            <a:headEnd/>
            <a:tailEnd/>
          </a:ln>
          <a:effectLst/>
        </p:spPr>
        <p:txBody>
          <a:bodyPr vert="horz" wrap="square" lIns="91521" tIns="45760" rIns="91521" bIns="45760" numCol="1" anchor="t" anchorCtr="0" compatLnSpc="1">
            <a:prstTxWarp prst="textNoShape">
              <a:avLst/>
            </a:prstTxWarp>
          </a:bodyPr>
          <a:lstStyle>
            <a:lvl1pPr eaLnBrk="1" hangingPunct="1">
              <a:defRPr sz="1200"/>
            </a:lvl1pPr>
          </a:lstStyle>
          <a:p>
            <a:pPr>
              <a:defRPr/>
            </a:pPr>
            <a:endParaRPr lang="ja-JP" altLang="en-US"/>
          </a:p>
        </p:txBody>
      </p:sp>
      <p:sp>
        <p:nvSpPr>
          <p:cNvPr id="113667" name="Rectangle 3"/>
          <p:cNvSpPr>
            <a:spLocks noGrp="1" noChangeArrowheads="1"/>
          </p:cNvSpPr>
          <p:nvPr>
            <p:ph type="dt" sz="quarter" idx="1"/>
          </p:nvPr>
        </p:nvSpPr>
        <p:spPr bwMode="auto">
          <a:xfrm>
            <a:off x="3860800" y="0"/>
            <a:ext cx="2951163" cy="498475"/>
          </a:xfrm>
          <a:prstGeom prst="rect">
            <a:avLst/>
          </a:prstGeom>
          <a:noFill/>
          <a:ln w="9525">
            <a:noFill/>
            <a:miter lim="800000"/>
            <a:headEnd/>
            <a:tailEnd/>
          </a:ln>
          <a:effectLst/>
        </p:spPr>
        <p:txBody>
          <a:bodyPr vert="horz" wrap="square" lIns="91521" tIns="45760" rIns="91521" bIns="45760" numCol="1" anchor="t" anchorCtr="0" compatLnSpc="1">
            <a:prstTxWarp prst="textNoShape">
              <a:avLst/>
            </a:prstTxWarp>
          </a:bodyPr>
          <a:lstStyle>
            <a:lvl1pPr algn="r" eaLnBrk="1" hangingPunct="1">
              <a:defRPr sz="1200"/>
            </a:lvl1pPr>
          </a:lstStyle>
          <a:p>
            <a:pPr>
              <a:defRPr/>
            </a:pPr>
            <a:endParaRPr lang="ja-JP" altLang="en-US"/>
          </a:p>
        </p:txBody>
      </p:sp>
      <p:sp>
        <p:nvSpPr>
          <p:cNvPr id="113668" name="Rectangle 4"/>
          <p:cNvSpPr>
            <a:spLocks noGrp="1" noChangeArrowheads="1"/>
          </p:cNvSpPr>
          <p:nvPr>
            <p:ph type="ftr" sz="quarter" idx="2"/>
          </p:nvPr>
        </p:nvSpPr>
        <p:spPr bwMode="auto">
          <a:xfrm>
            <a:off x="0" y="9456738"/>
            <a:ext cx="2951163" cy="498475"/>
          </a:xfrm>
          <a:prstGeom prst="rect">
            <a:avLst/>
          </a:prstGeom>
          <a:noFill/>
          <a:ln w="9525">
            <a:noFill/>
            <a:miter lim="800000"/>
            <a:headEnd/>
            <a:tailEnd/>
          </a:ln>
          <a:effectLst/>
        </p:spPr>
        <p:txBody>
          <a:bodyPr vert="horz" wrap="square" lIns="91521" tIns="45760" rIns="91521" bIns="45760" numCol="1" anchor="b" anchorCtr="0" compatLnSpc="1">
            <a:prstTxWarp prst="textNoShape">
              <a:avLst/>
            </a:prstTxWarp>
          </a:bodyPr>
          <a:lstStyle>
            <a:lvl1pPr eaLnBrk="1" hangingPunct="1">
              <a:defRPr sz="1200"/>
            </a:lvl1pPr>
          </a:lstStyle>
          <a:p>
            <a:pPr>
              <a:defRPr/>
            </a:pPr>
            <a:endParaRPr lang="ja-JP" altLang="en-US"/>
          </a:p>
        </p:txBody>
      </p:sp>
      <p:sp>
        <p:nvSpPr>
          <p:cNvPr id="113669" name="Rectangle 5"/>
          <p:cNvSpPr>
            <a:spLocks noGrp="1" noChangeArrowheads="1"/>
          </p:cNvSpPr>
          <p:nvPr>
            <p:ph type="sldNum" sz="quarter" idx="3"/>
          </p:nvPr>
        </p:nvSpPr>
        <p:spPr bwMode="auto">
          <a:xfrm>
            <a:off x="3860800" y="9456738"/>
            <a:ext cx="2951163" cy="498475"/>
          </a:xfrm>
          <a:prstGeom prst="rect">
            <a:avLst/>
          </a:prstGeom>
          <a:noFill/>
          <a:ln w="9525">
            <a:noFill/>
            <a:miter lim="800000"/>
            <a:headEnd/>
            <a:tailEnd/>
          </a:ln>
          <a:effectLst/>
        </p:spPr>
        <p:txBody>
          <a:bodyPr vert="horz" wrap="square" lIns="91521" tIns="45760" rIns="91521" bIns="45760" numCol="1" anchor="b" anchorCtr="0" compatLnSpc="1">
            <a:prstTxWarp prst="textNoShape">
              <a:avLst/>
            </a:prstTxWarp>
          </a:bodyPr>
          <a:lstStyle>
            <a:lvl1pPr algn="r" eaLnBrk="1" hangingPunct="1">
              <a:defRPr sz="1200"/>
            </a:lvl1pPr>
          </a:lstStyle>
          <a:p>
            <a:pPr>
              <a:defRPr/>
            </a:pPr>
            <a:fld id="{3ADBD7FA-9F16-49F9-AE39-AFEAFBF4178C}" type="slidenum">
              <a:rPr lang="ja-JP" altLang="en-US"/>
              <a:pPr>
                <a:defRPr/>
              </a:pPr>
              <a:t>‹#›</a:t>
            </a:fld>
            <a:endParaRPr lang="ja-JP" altLang="en-US"/>
          </a:p>
        </p:txBody>
      </p:sp>
    </p:spTree>
    <p:extLst>
      <p:ext uri="{BB962C8B-B14F-4D97-AF65-F5344CB8AC3E}">
        <p14:creationId xmlns:p14="http://schemas.microsoft.com/office/powerpoint/2010/main" val="3328842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1026"/>
          <p:cNvSpPr>
            <a:spLocks noGrp="1" noChangeArrowheads="1"/>
          </p:cNvSpPr>
          <p:nvPr>
            <p:ph type="hdr" sz="quarter"/>
          </p:nvPr>
        </p:nvSpPr>
        <p:spPr bwMode="auto">
          <a:xfrm>
            <a:off x="0" y="0"/>
            <a:ext cx="2973388" cy="534988"/>
          </a:xfrm>
          <a:prstGeom prst="rect">
            <a:avLst/>
          </a:prstGeom>
          <a:noFill/>
          <a:ln w="9525">
            <a:noFill/>
            <a:miter lim="800000"/>
            <a:headEnd/>
            <a:tailEnd/>
          </a:ln>
          <a:effectLst/>
        </p:spPr>
        <p:txBody>
          <a:bodyPr vert="horz" wrap="square" lIns="91521" tIns="45760" rIns="91521" bIns="45760" numCol="1" anchor="t" anchorCtr="0" compatLnSpc="1">
            <a:prstTxWarp prst="textNoShape">
              <a:avLst/>
            </a:prstTxWarp>
          </a:bodyPr>
          <a:lstStyle>
            <a:lvl1pPr eaLnBrk="1" hangingPunct="1">
              <a:defRPr sz="1200"/>
            </a:lvl1pPr>
          </a:lstStyle>
          <a:p>
            <a:pPr>
              <a:defRPr/>
            </a:pPr>
            <a:endParaRPr lang="ja-JP" altLang="en-US"/>
          </a:p>
        </p:txBody>
      </p:sp>
      <p:sp>
        <p:nvSpPr>
          <p:cNvPr id="140291" name="Rectangle 1027"/>
          <p:cNvSpPr>
            <a:spLocks noGrp="1" noChangeArrowheads="1"/>
          </p:cNvSpPr>
          <p:nvPr>
            <p:ph type="dt" idx="1"/>
          </p:nvPr>
        </p:nvSpPr>
        <p:spPr bwMode="auto">
          <a:xfrm>
            <a:off x="3890963" y="0"/>
            <a:ext cx="2897187" cy="534988"/>
          </a:xfrm>
          <a:prstGeom prst="rect">
            <a:avLst/>
          </a:prstGeom>
          <a:noFill/>
          <a:ln w="9525">
            <a:noFill/>
            <a:miter lim="800000"/>
            <a:headEnd/>
            <a:tailEnd/>
          </a:ln>
          <a:effectLst/>
        </p:spPr>
        <p:txBody>
          <a:bodyPr vert="horz" wrap="square" lIns="91521" tIns="45760" rIns="91521" bIns="45760" numCol="1" anchor="t" anchorCtr="0" compatLnSpc="1">
            <a:prstTxWarp prst="textNoShape">
              <a:avLst/>
            </a:prstTxWarp>
          </a:bodyPr>
          <a:lstStyle>
            <a:lvl1pPr algn="r" eaLnBrk="1" hangingPunct="1">
              <a:defRPr sz="1200"/>
            </a:lvl1pPr>
          </a:lstStyle>
          <a:p>
            <a:pPr>
              <a:defRPr/>
            </a:pPr>
            <a:endParaRPr lang="ja-JP" altLang="en-US"/>
          </a:p>
        </p:txBody>
      </p:sp>
      <p:sp>
        <p:nvSpPr>
          <p:cNvPr id="4100" name="Rectangle 1028"/>
          <p:cNvSpPr>
            <a:spLocks noGrp="1" noRot="1" noChangeAspect="1" noChangeArrowheads="1" noTextEdit="1"/>
          </p:cNvSpPr>
          <p:nvPr>
            <p:ph type="sldImg" idx="2"/>
          </p:nvPr>
        </p:nvSpPr>
        <p:spPr bwMode="auto">
          <a:xfrm>
            <a:off x="903288" y="765175"/>
            <a:ext cx="4983162" cy="3738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3" name="Rectangle 1029"/>
          <p:cNvSpPr>
            <a:spLocks noGrp="1" noChangeArrowheads="1"/>
          </p:cNvSpPr>
          <p:nvPr>
            <p:ph type="body" sz="quarter" idx="3"/>
          </p:nvPr>
        </p:nvSpPr>
        <p:spPr bwMode="auto">
          <a:xfrm>
            <a:off x="914400" y="4732338"/>
            <a:ext cx="4959350" cy="4502150"/>
          </a:xfrm>
          <a:prstGeom prst="rect">
            <a:avLst/>
          </a:prstGeom>
          <a:noFill/>
          <a:ln w="9525">
            <a:noFill/>
            <a:miter lim="800000"/>
            <a:headEnd/>
            <a:tailEnd/>
          </a:ln>
          <a:effectLst/>
        </p:spPr>
        <p:txBody>
          <a:bodyPr vert="horz" wrap="square" lIns="91521" tIns="45760" rIns="91521" bIns="4576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140294" name="Rectangle 1030"/>
          <p:cNvSpPr>
            <a:spLocks noGrp="1" noChangeArrowheads="1"/>
          </p:cNvSpPr>
          <p:nvPr>
            <p:ph type="ftr" sz="quarter" idx="4"/>
          </p:nvPr>
        </p:nvSpPr>
        <p:spPr bwMode="auto">
          <a:xfrm>
            <a:off x="0" y="9464675"/>
            <a:ext cx="2973388" cy="458788"/>
          </a:xfrm>
          <a:prstGeom prst="rect">
            <a:avLst/>
          </a:prstGeom>
          <a:noFill/>
          <a:ln w="9525">
            <a:noFill/>
            <a:miter lim="800000"/>
            <a:headEnd/>
            <a:tailEnd/>
          </a:ln>
          <a:effectLst/>
        </p:spPr>
        <p:txBody>
          <a:bodyPr vert="horz" wrap="square" lIns="91521" tIns="45760" rIns="91521" bIns="45760" numCol="1" anchor="b" anchorCtr="0" compatLnSpc="1">
            <a:prstTxWarp prst="textNoShape">
              <a:avLst/>
            </a:prstTxWarp>
          </a:bodyPr>
          <a:lstStyle>
            <a:lvl1pPr eaLnBrk="1" hangingPunct="1">
              <a:defRPr sz="1200"/>
            </a:lvl1pPr>
          </a:lstStyle>
          <a:p>
            <a:pPr>
              <a:defRPr/>
            </a:pPr>
            <a:endParaRPr lang="ja-JP" altLang="en-US"/>
          </a:p>
        </p:txBody>
      </p:sp>
      <p:sp>
        <p:nvSpPr>
          <p:cNvPr id="140295" name="Rectangle 1031"/>
          <p:cNvSpPr>
            <a:spLocks noGrp="1" noChangeArrowheads="1"/>
          </p:cNvSpPr>
          <p:nvPr>
            <p:ph type="sldNum" sz="quarter" idx="5"/>
          </p:nvPr>
        </p:nvSpPr>
        <p:spPr bwMode="auto">
          <a:xfrm>
            <a:off x="3890963" y="9464675"/>
            <a:ext cx="2897187" cy="458788"/>
          </a:xfrm>
          <a:prstGeom prst="rect">
            <a:avLst/>
          </a:prstGeom>
          <a:noFill/>
          <a:ln w="9525">
            <a:noFill/>
            <a:miter lim="800000"/>
            <a:headEnd/>
            <a:tailEnd/>
          </a:ln>
          <a:effectLst/>
        </p:spPr>
        <p:txBody>
          <a:bodyPr vert="horz" wrap="square" lIns="91521" tIns="45760" rIns="91521" bIns="45760" numCol="1" anchor="b" anchorCtr="0" compatLnSpc="1">
            <a:prstTxWarp prst="textNoShape">
              <a:avLst/>
            </a:prstTxWarp>
          </a:bodyPr>
          <a:lstStyle>
            <a:lvl1pPr algn="r" eaLnBrk="1" hangingPunct="1">
              <a:defRPr sz="1200"/>
            </a:lvl1pPr>
          </a:lstStyle>
          <a:p>
            <a:pPr>
              <a:defRPr/>
            </a:pPr>
            <a:fld id="{AF419D36-7951-4555-ACEC-48FBCCCE6F05}" type="slidenum">
              <a:rPr lang="ja-JP" altLang="en-US"/>
              <a:pPr>
                <a:defRPr/>
              </a:pPr>
              <a:t>‹#›</a:t>
            </a:fld>
            <a:endParaRPr lang="ja-JP" altLang="en-US"/>
          </a:p>
        </p:txBody>
      </p:sp>
    </p:spTree>
    <p:extLst>
      <p:ext uri="{BB962C8B-B14F-4D97-AF65-F5344CB8AC3E}">
        <p14:creationId xmlns:p14="http://schemas.microsoft.com/office/powerpoint/2010/main" val="1163133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109" charset="0"/>
        <a:ea typeface="ＭＳ Ｐ明朝" pitchFamily="-109" charset="-128"/>
        <a:cs typeface="ＭＳ Ｐ明朝" pitchFamily="-109" charset="-128"/>
      </a:defRPr>
    </a:lvl1pPr>
    <a:lvl2pPr marL="457200" algn="l" rtl="0" eaLnBrk="0" fontAlgn="base" hangingPunct="0">
      <a:spcBef>
        <a:spcPct val="30000"/>
      </a:spcBef>
      <a:spcAft>
        <a:spcPct val="0"/>
      </a:spcAft>
      <a:defRPr kumimoji="1" sz="1200" kern="1200">
        <a:solidFill>
          <a:schemeClr val="tx1"/>
        </a:solidFill>
        <a:latin typeface="Arial" pitchFamily="-109" charset="0"/>
        <a:ea typeface="ＭＳ Ｐ明朝" pitchFamily="-109" charset="-128"/>
        <a:cs typeface="ＭＳ Ｐ明朝" pitchFamily="-109" charset="-128"/>
      </a:defRPr>
    </a:lvl2pPr>
    <a:lvl3pPr marL="914400" algn="l" rtl="0" eaLnBrk="0" fontAlgn="base" hangingPunct="0">
      <a:spcBef>
        <a:spcPct val="30000"/>
      </a:spcBef>
      <a:spcAft>
        <a:spcPct val="0"/>
      </a:spcAft>
      <a:defRPr kumimoji="1" sz="1200" kern="1200">
        <a:solidFill>
          <a:schemeClr val="tx1"/>
        </a:solidFill>
        <a:latin typeface="Arial" pitchFamily="-109" charset="0"/>
        <a:ea typeface="ＭＳ Ｐ明朝" pitchFamily="-109" charset="-128"/>
        <a:cs typeface="ＭＳ Ｐ明朝" pitchFamily="-109" charset="-128"/>
      </a:defRPr>
    </a:lvl3pPr>
    <a:lvl4pPr marL="1371600" algn="l" rtl="0" eaLnBrk="0" fontAlgn="base" hangingPunct="0">
      <a:spcBef>
        <a:spcPct val="30000"/>
      </a:spcBef>
      <a:spcAft>
        <a:spcPct val="0"/>
      </a:spcAft>
      <a:defRPr kumimoji="1" sz="1200" kern="1200">
        <a:solidFill>
          <a:schemeClr val="tx1"/>
        </a:solidFill>
        <a:latin typeface="Arial" pitchFamily="-109" charset="0"/>
        <a:ea typeface="ＭＳ Ｐ明朝" pitchFamily="-109" charset="-128"/>
        <a:cs typeface="ＭＳ Ｐ明朝" pitchFamily="-109" charset="-128"/>
      </a:defRPr>
    </a:lvl4pPr>
    <a:lvl5pPr marL="1828800" algn="l" rtl="0" eaLnBrk="0" fontAlgn="base" hangingPunct="0">
      <a:spcBef>
        <a:spcPct val="30000"/>
      </a:spcBef>
      <a:spcAft>
        <a:spcPct val="0"/>
      </a:spcAft>
      <a:defRPr kumimoji="1" sz="1200" kern="1200">
        <a:solidFill>
          <a:schemeClr val="tx1"/>
        </a:solidFill>
        <a:latin typeface="Arial" pitchFamily="-109" charset="0"/>
        <a:ea typeface="ＭＳ Ｐ明朝" pitchFamily="-109" charset="-128"/>
        <a:cs typeface="ＭＳ Ｐ明朝" pitchFamily="-109" charset="-128"/>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814346C-EE6D-41FF-B7A7-B093113C05DC}"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153043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F419D36-7951-4555-ACEC-48FBCCCE6F05}" type="slidenum">
              <a:rPr lang="ja-JP" altLang="en-US" smtClean="0"/>
              <a:pPr>
                <a:defRPr/>
              </a:pPr>
              <a:t>26</a:t>
            </a:fld>
            <a:endParaRPr lang="ja-JP" altLang="en-US"/>
          </a:p>
        </p:txBody>
      </p:sp>
    </p:spTree>
    <p:extLst>
      <p:ext uri="{BB962C8B-B14F-4D97-AF65-F5344CB8AC3E}">
        <p14:creationId xmlns:p14="http://schemas.microsoft.com/office/powerpoint/2010/main" val="2415749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F419D36-7951-4555-ACEC-48FBCCCE6F05}" type="slidenum">
              <a:rPr lang="ja-JP" altLang="en-US" smtClean="0"/>
              <a:pPr>
                <a:defRPr/>
              </a:pPr>
              <a:t>30</a:t>
            </a:fld>
            <a:endParaRPr lang="ja-JP" altLang="en-US"/>
          </a:p>
        </p:txBody>
      </p:sp>
    </p:spTree>
    <p:extLst>
      <p:ext uri="{BB962C8B-B14F-4D97-AF65-F5344CB8AC3E}">
        <p14:creationId xmlns:p14="http://schemas.microsoft.com/office/powerpoint/2010/main" val="3926587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F419D36-7951-4555-ACEC-48FBCCCE6F05}" type="slidenum">
              <a:rPr lang="ja-JP" altLang="en-US" smtClean="0"/>
              <a:pPr>
                <a:defRPr/>
              </a:pPr>
              <a:t>31</a:t>
            </a:fld>
            <a:endParaRPr lang="ja-JP" altLang="en-US"/>
          </a:p>
        </p:txBody>
      </p:sp>
    </p:spTree>
    <p:extLst>
      <p:ext uri="{BB962C8B-B14F-4D97-AF65-F5344CB8AC3E}">
        <p14:creationId xmlns:p14="http://schemas.microsoft.com/office/powerpoint/2010/main" val="3436972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F419D36-7951-4555-ACEC-48FBCCCE6F05}" type="slidenum">
              <a:rPr lang="ja-JP" altLang="en-US" smtClean="0"/>
              <a:pPr>
                <a:defRPr/>
              </a:pPr>
              <a:t>86</a:t>
            </a:fld>
            <a:endParaRPr lang="ja-JP" altLang="en-US"/>
          </a:p>
        </p:txBody>
      </p:sp>
    </p:spTree>
    <p:extLst>
      <p:ext uri="{BB962C8B-B14F-4D97-AF65-F5344CB8AC3E}">
        <p14:creationId xmlns:p14="http://schemas.microsoft.com/office/powerpoint/2010/main" val="2523776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056865"/>
            <a:ext cx="6858000" cy="990600"/>
          </a:xfrm>
        </p:spPr>
        <p:txBody>
          <a:bodyPr anchor="t" anchorCtr="0"/>
          <a:lstStyle>
            <a:lvl1pPr algn="r">
              <a:defRPr sz="3200">
                <a:solidFill>
                  <a:schemeClr val="tx1"/>
                </a:solidFill>
                <a:latin typeface="メイリオ" pitchFamily="50" charset="-128"/>
                <a:ea typeface="メイリオ" pitchFamily="50" charset="-128"/>
                <a:cs typeface="メイリオ" pitchFamily="50" charset="-128"/>
              </a:defRPr>
            </a:lvl1pPr>
          </a:lstStyle>
          <a:p>
            <a:r>
              <a:rPr kumimoji="0" lang="ja-JP" altLang="en-US" dirty="0" smtClean="0"/>
              <a:t>マスター タイトルの書式設定</a:t>
            </a:r>
            <a:endParaRPr kumimoji="0" lang="en-US" dirty="0"/>
          </a:p>
        </p:txBody>
      </p:sp>
      <p:sp>
        <p:nvSpPr>
          <p:cNvPr id="9" name="サブタイトル 8"/>
          <p:cNvSpPr>
            <a:spLocks noGrp="1"/>
          </p:cNvSpPr>
          <p:nvPr>
            <p:ph type="subTitle" idx="1"/>
          </p:nvPr>
        </p:nvSpPr>
        <p:spPr>
          <a:xfrm>
            <a:off x="1219200" y="4295115"/>
            <a:ext cx="6858000" cy="533400"/>
          </a:xfrm>
        </p:spPr>
        <p:txBody>
          <a:bodyPr/>
          <a:lstStyle>
            <a:lvl1pPr marL="0" indent="0" algn="r">
              <a:buNone/>
              <a:defRPr sz="2000">
                <a:solidFill>
                  <a:schemeClr val="tx2"/>
                </a:solidFill>
                <a:latin typeface="メイリオ" pitchFamily="50" charset="-128"/>
                <a:ea typeface="メイリオ" pitchFamily="50" charset="-128"/>
                <a:cs typeface="メイリオ" pitchFamily="50" charset="-12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dirty="0" smtClean="0"/>
              <a:t>マスター サブタイトルの書式設定</a:t>
            </a:r>
            <a:endParaRPr kumimoji="0" lang="en-US" dirty="0"/>
          </a:p>
        </p:txBody>
      </p:sp>
      <p:sp>
        <p:nvSpPr>
          <p:cNvPr id="28" name="日付プレースホルダー 27"/>
          <p:cNvSpPr>
            <a:spLocks noGrp="1"/>
          </p:cNvSpPr>
          <p:nvPr>
            <p:ph type="dt" sz="half" idx="10"/>
          </p:nvPr>
        </p:nvSpPr>
        <p:spPr>
          <a:xfrm>
            <a:off x="6400800" y="6355080"/>
            <a:ext cx="2286000" cy="365760"/>
          </a:xfrm>
        </p:spPr>
        <p:txBody>
          <a:bodyPr/>
          <a:lstStyle>
            <a:lvl1pPr>
              <a:defRPr sz="1400">
                <a:latin typeface="メイリオ" pitchFamily="50" charset="-128"/>
                <a:ea typeface="メイリオ" pitchFamily="50" charset="-128"/>
                <a:cs typeface="メイリオ" pitchFamily="50" charset="-128"/>
              </a:defRPr>
            </a:lvl1pPr>
          </a:lstStyle>
          <a:p>
            <a:r>
              <a:rPr kumimoji="1" lang="en-US" altLang="ja-JP" smtClean="0">
                <a:solidFill>
                  <a:srgbClr val="464653"/>
                </a:solidFill>
              </a:rPr>
              <a:t>2018/4/9,16,23</a:t>
            </a:r>
            <a:endParaRPr kumimoji="1" lang="en-US" altLang="ja-JP" dirty="0" smtClean="0">
              <a:solidFill>
                <a:srgbClr val="464653"/>
              </a:solidFill>
            </a:endParaRPr>
          </a:p>
        </p:txBody>
      </p:sp>
      <p:sp>
        <p:nvSpPr>
          <p:cNvPr id="17" name="フッター プレースホルダー 16"/>
          <p:cNvSpPr>
            <a:spLocks noGrp="1"/>
          </p:cNvSpPr>
          <p:nvPr>
            <p:ph type="ftr" sz="quarter" idx="11"/>
          </p:nvPr>
        </p:nvSpPr>
        <p:spPr>
          <a:xfrm>
            <a:off x="2898648" y="6355080"/>
            <a:ext cx="3474720" cy="365760"/>
          </a:xfrm>
        </p:spPr>
        <p:txBody>
          <a:bodyPr/>
          <a:lstStyle>
            <a:lvl1pPr>
              <a:defRPr>
                <a:latin typeface="メイリオ" pitchFamily="50" charset="-128"/>
                <a:ea typeface="メイリオ" pitchFamily="50" charset="-128"/>
                <a:cs typeface="メイリオ" pitchFamily="50" charset="-128"/>
              </a:defRPr>
            </a:lvl1p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29" name="スライド番号プレースホルダー 28"/>
          <p:cNvSpPr>
            <a:spLocks noGrp="1"/>
          </p:cNvSpPr>
          <p:nvPr>
            <p:ph type="sldNum" sz="quarter" idx="12"/>
          </p:nvPr>
        </p:nvSpPr>
        <p:spPr>
          <a:xfrm>
            <a:off x="1216152" y="6355080"/>
            <a:ext cx="1219200" cy="365760"/>
          </a:xfrm>
        </p:spPr>
        <p:txBody>
          <a:bodyPr/>
          <a:lstStyle>
            <a:lvl1pPr>
              <a:defRPr>
                <a:latin typeface="メイリオ" pitchFamily="50" charset="-128"/>
                <a:ea typeface="メイリオ" pitchFamily="50" charset="-128"/>
                <a:cs typeface="メイリオ" pitchFamily="50" charset="-128"/>
              </a:defRPr>
            </a:lvl1pPr>
          </a:lstStyle>
          <a:p>
            <a:fld id="{4F1CC6D0-5C45-40B5-8406-AF0C2D0F0FF6}" type="slidenum">
              <a:rPr kumimoji="1" lang="ja-JP" altLang="en-US" smtClean="0">
                <a:solidFill>
                  <a:srgbClr val="464653"/>
                </a:solidFill>
              </a:rPr>
              <a:pPr/>
              <a:t>‹#›</a:t>
            </a:fld>
            <a:endParaRPr kumimoji="1" lang="ja-JP" altLang="en-US" dirty="0">
              <a:solidFill>
                <a:srgbClr val="464653"/>
              </a:solidFill>
            </a:endParaRPr>
          </a:p>
        </p:txBody>
      </p:sp>
      <p:sp>
        <p:nvSpPr>
          <p:cNvPr id="21" name="正方形/長方形 20"/>
          <p:cNvSpPr/>
          <p:nvPr/>
        </p:nvSpPr>
        <p:spPr>
          <a:xfrm>
            <a:off x="904875" y="281874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kumimoji="0" lang="en-US" sz="1800">
              <a:solidFill>
                <a:prstClr val="white"/>
              </a:solidFill>
            </a:endParaRPr>
          </a:p>
        </p:txBody>
      </p:sp>
      <p:sp>
        <p:nvSpPr>
          <p:cNvPr id="33" name="正方形/長方形 32"/>
          <p:cNvSpPr/>
          <p:nvPr/>
        </p:nvSpPr>
        <p:spPr>
          <a:xfrm>
            <a:off x="914400" y="4218915"/>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kumimoji="0" lang="en-US" sz="1800">
              <a:solidFill>
                <a:prstClr val="white"/>
              </a:solidFill>
            </a:endParaRPr>
          </a:p>
        </p:txBody>
      </p:sp>
      <p:sp>
        <p:nvSpPr>
          <p:cNvPr id="22" name="正方形/長方形 21"/>
          <p:cNvSpPr/>
          <p:nvPr/>
        </p:nvSpPr>
        <p:spPr>
          <a:xfrm>
            <a:off x="904875" y="281874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kumimoji="0" lang="en-US" sz="1800">
              <a:solidFill>
                <a:prstClr val="white"/>
              </a:solidFill>
            </a:endParaRPr>
          </a:p>
        </p:txBody>
      </p:sp>
      <p:sp>
        <p:nvSpPr>
          <p:cNvPr id="32" name="正方形/長方形 31"/>
          <p:cNvSpPr/>
          <p:nvPr/>
        </p:nvSpPr>
        <p:spPr>
          <a:xfrm>
            <a:off x="914400" y="4218915"/>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kumimoji="0" lang="en-US" sz="1800">
              <a:solidFill>
                <a:prstClr val="white"/>
              </a:solidFill>
            </a:endParaRPr>
          </a:p>
        </p:txBody>
      </p:sp>
    </p:spTree>
    <p:extLst>
      <p:ext uri="{BB962C8B-B14F-4D97-AF65-F5344CB8AC3E}">
        <p14:creationId xmlns:p14="http://schemas.microsoft.com/office/powerpoint/2010/main" val="32447553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5" name="フッター プレースホルダー 4"/>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6" name="スライド番号プレースホルダー 5"/>
          <p:cNvSpPr>
            <a:spLocks noGrp="1"/>
          </p:cNvSpPr>
          <p:nvPr>
            <p:ph type="sldNum" sz="quarter" idx="12"/>
          </p:nvPr>
        </p:nvSpPr>
        <p:spPr/>
        <p:txBody>
          <a:bodyPr/>
          <a:lstStyle/>
          <a:p>
            <a:fld id="{4F1CC6D0-5C45-40B5-8406-AF0C2D0F0FF6}" type="slidenum">
              <a:rPr kumimoji="1" lang="ja-JP" altLang="en-US" smtClean="0">
                <a:solidFill>
                  <a:srgbClr val="464653"/>
                </a:solidFill>
              </a:rPr>
              <a:pPr/>
              <a:t>‹#›</a:t>
            </a:fld>
            <a:endParaRPr kumimoji="1" lang="ja-JP" altLang="en-US">
              <a:solidFill>
                <a:srgbClr val="464653"/>
              </a:solidFill>
            </a:endParaRPr>
          </a:p>
        </p:txBody>
      </p:sp>
      <p:sp>
        <p:nvSpPr>
          <p:cNvPr id="8" name="コンテンツ プレースホルダー 7"/>
          <p:cNvSpPr>
            <a:spLocks noGrp="1"/>
          </p:cNvSpPr>
          <p:nvPr>
            <p:ph sz="quarter" idx="1"/>
          </p:nvPr>
        </p:nvSpPr>
        <p:spPr>
          <a:xfrm>
            <a:off x="457200" y="914400"/>
            <a:ext cx="8229600" cy="5348886"/>
          </a:xfrm>
        </p:spPr>
        <p:txBody>
          <a:bodyPr/>
          <a:lstStyle/>
          <a:p>
            <a:pPr lvl="0" eaLnBrk="1" latinLnBrk="0" hangingPunct="1"/>
            <a:r>
              <a:rPr lang="ja-JP" altLang="en-US" dirty="0" smtClean="0"/>
              <a:t>マスター テキストの書式設定</a:t>
            </a:r>
          </a:p>
          <a:p>
            <a:pPr lvl="1" eaLnBrk="1" latinLnBrk="0" hangingPunct="1"/>
            <a:r>
              <a:rPr lang="ja-JP" altLang="en-US" dirty="0" smtClean="0"/>
              <a:t>第 </a:t>
            </a:r>
            <a:r>
              <a:rPr lang="en-US" altLang="ja-JP" dirty="0" smtClean="0"/>
              <a:t>2 </a:t>
            </a:r>
            <a:r>
              <a:rPr lang="ja-JP" altLang="en-US" dirty="0" smtClean="0"/>
              <a:t>レベル</a:t>
            </a:r>
          </a:p>
          <a:p>
            <a:pPr lvl="2" eaLnBrk="1" latinLnBrk="0" hangingPunct="1"/>
            <a:r>
              <a:rPr lang="ja-JP" altLang="en-US" dirty="0" smtClean="0"/>
              <a:t>第 </a:t>
            </a:r>
            <a:r>
              <a:rPr lang="en-US" altLang="ja-JP" dirty="0" smtClean="0"/>
              <a:t>3 </a:t>
            </a:r>
            <a:r>
              <a:rPr lang="ja-JP" altLang="en-US" dirty="0" smtClean="0"/>
              <a:t>レベル</a:t>
            </a:r>
          </a:p>
          <a:p>
            <a:pPr lvl="3" eaLnBrk="1" latinLnBrk="0" hangingPunct="1"/>
            <a:r>
              <a:rPr lang="ja-JP" altLang="en-US" dirty="0" smtClean="0"/>
              <a:t>第 </a:t>
            </a:r>
            <a:r>
              <a:rPr lang="en-US" altLang="ja-JP" dirty="0" smtClean="0"/>
              <a:t>4 </a:t>
            </a:r>
            <a:r>
              <a:rPr lang="ja-JP" altLang="en-US" dirty="0" smtClean="0"/>
              <a:t>レベル</a:t>
            </a:r>
          </a:p>
          <a:p>
            <a:pPr lvl="4" eaLnBrk="1" latinLnBrk="0" hangingPunct="1"/>
            <a:r>
              <a:rPr lang="ja-JP" altLang="en-US" dirty="0" smtClean="0"/>
              <a:t>第 </a:t>
            </a:r>
            <a:r>
              <a:rPr lang="en-US" altLang="ja-JP" dirty="0" smtClean="0"/>
              <a:t>5 </a:t>
            </a:r>
            <a:r>
              <a:rPr lang="ja-JP" altLang="en-US" dirty="0" smtClean="0"/>
              <a:t>レベル</a:t>
            </a:r>
            <a:endParaRPr kumimoji="0" lang="en-US" dirty="0"/>
          </a:p>
        </p:txBody>
      </p:sp>
    </p:spTree>
    <p:extLst>
      <p:ext uri="{BB962C8B-B14F-4D97-AF65-F5344CB8AC3E}">
        <p14:creationId xmlns:p14="http://schemas.microsoft.com/office/powerpoint/2010/main" val="4798350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r>
              <a:rPr kumimoji="1" lang="en-US" altLang="ja-JP" smtClean="0">
                <a:solidFill>
                  <a:srgbClr val="DDE9EC"/>
                </a:solidFill>
              </a:rPr>
              <a:t>2018/4/9,16,23</a:t>
            </a:r>
            <a:endParaRPr kumimoji="1" lang="ja-JP" altLang="en-US" dirty="0">
              <a:solidFill>
                <a:srgbClr val="DDE9EC"/>
              </a:solidFill>
            </a:endParaRPr>
          </a:p>
        </p:txBody>
      </p:sp>
      <p:sp>
        <p:nvSpPr>
          <p:cNvPr id="5" name="フッター プレースホルダー 4"/>
          <p:cNvSpPr>
            <a:spLocks noGrp="1"/>
          </p:cNvSpPr>
          <p:nvPr>
            <p:ph type="ftr" sz="quarter" idx="11"/>
          </p:nvPr>
        </p:nvSpPr>
        <p:spPr>
          <a:xfrm>
            <a:off x="2898648" y="6355080"/>
            <a:ext cx="3474720" cy="365760"/>
          </a:xfrm>
        </p:spPr>
        <p:txBody>
          <a:bodyPr/>
          <a:lstStyle/>
          <a:p>
            <a:r>
              <a:rPr kumimoji="1" lang="ja-JP" altLang="en-US" smtClean="0">
                <a:solidFill>
                  <a:srgbClr val="DDE9EC"/>
                </a:solidFill>
              </a:rPr>
              <a:t>生物化学実験法 </a:t>
            </a:r>
            <a:r>
              <a:rPr kumimoji="1" lang="en-GB" altLang="ja-JP" smtClean="0">
                <a:solidFill>
                  <a:srgbClr val="DDE9EC"/>
                </a:solidFill>
              </a:rPr>
              <a:t>PC</a:t>
            </a:r>
            <a:r>
              <a:rPr kumimoji="1" lang="ja-JP" altLang="en-US" smtClean="0">
                <a:solidFill>
                  <a:srgbClr val="DDE9EC"/>
                </a:solidFill>
              </a:rPr>
              <a:t>演習</a:t>
            </a:r>
            <a:endParaRPr kumimoji="1" lang="ja-JP" altLang="en-US" dirty="0">
              <a:solidFill>
                <a:srgbClr val="DDE9EC"/>
              </a:solidFill>
            </a:endParaRPr>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4F1CC6D0-5C45-40B5-8406-AF0C2D0F0FF6}" type="slidenum">
              <a:rPr kumimoji="1" lang="ja-JP" altLang="en-US" smtClean="0">
                <a:solidFill>
                  <a:srgbClr val="DDE9EC"/>
                </a:solidFill>
              </a:rPr>
              <a:pPr/>
              <a:t>‹#›</a:t>
            </a:fld>
            <a:endParaRPr kumimoji="1" lang="ja-JP" altLang="en-US">
              <a:solidFill>
                <a:srgbClr val="DDE9EC"/>
              </a:solidFill>
            </a:endParaRPr>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kumimoji="0" lang="en-US" sz="1800">
              <a:solidFill>
                <a:prstClr val="white"/>
              </a:solidFill>
            </a:endParaRPr>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kumimoji="0" lang="en-US" sz="1800">
              <a:solidFill>
                <a:prstClr val="white"/>
              </a:solidFill>
            </a:endParaRPr>
          </a:p>
        </p:txBody>
      </p:sp>
    </p:spTree>
    <p:extLst>
      <p:ext uri="{BB962C8B-B14F-4D97-AF65-F5344CB8AC3E}">
        <p14:creationId xmlns:p14="http://schemas.microsoft.com/office/powerpoint/2010/main" val="15487868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rPr>
              <a:t>2018/4/9,16,23</a:t>
            </a:r>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生物化学実験法 </a:t>
            </a:r>
            <a:r>
              <a:rPr lang="en-GB" altLang="ja-JP" smtClean="0">
                <a:solidFill>
                  <a:prstClr val="black">
                    <a:tint val="75000"/>
                  </a:prstClr>
                </a:solidFill>
              </a:rPr>
              <a:t>PC</a:t>
            </a:r>
            <a:r>
              <a:rPr lang="ja-JP" altLang="en-US" smtClean="0">
                <a:solidFill>
                  <a:prstClr val="black">
                    <a:tint val="75000"/>
                  </a:prstClr>
                </a:solidFill>
              </a:rPr>
              <a:t>演習</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D345899-7C04-CC44-96EB-A2BA36F8EB7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250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白紙">
    <p:spTree>
      <p:nvGrpSpPr>
        <p:cNvPr id="1" name=""/>
        <p:cNvGrpSpPr/>
        <p:nvPr/>
      </p:nvGrpSpPr>
      <p:grpSpPr>
        <a:xfrm>
          <a:off x="0" y="0"/>
          <a:ext cx="0" cy="0"/>
          <a:chOff x="0" y="0"/>
          <a:chExt cx="0" cy="0"/>
        </a:xfrm>
      </p:grpSpPr>
      <p:sp>
        <p:nvSpPr>
          <p:cNvPr id="2" name="正方形/長方形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srgbClr val="FFFFFF"/>
              </a:solidFill>
              <a:ea typeface="ＭＳ Ｐゴシック" charset="0"/>
              <a:cs typeface="ＭＳ Ｐゴシック" charset="0"/>
            </a:endParaRPr>
          </a:p>
        </p:txBody>
      </p:sp>
      <p:sp>
        <p:nvSpPr>
          <p:cNvPr id="3" name="正方形/長方形 2"/>
          <p:cNvSpPr>
            <a:spLocks noChangeArrowheads="1"/>
          </p:cNvSpPr>
          <p:nvPr/>
        </p:nvSpPr>
        <p:spPr bwMode="invGray">
          <a:xfrm>
            <a:off x="1014413" y="0"/>
            <a:ext cx="73025"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p>
            <a:pPr algn="ctr" eaLnBrk="1" hangingPunct="1">
              <a:defRPr/>
            </a:pPr>
            <a:endParaRPr kumimoji="0" lang="en-US">
              <a:solidFill>
                <a:srgbClr val="FFFFFF"/>
              </a:solidFill>
              <a:latin typeface="Gill Sans MT" charset="0"/>
              <a:ea typeface="ＭＳ Ｐゴシック" charset="0"/>
              <a:cs typeface="ＭＳ Ｐゴシック" charset="0"/>
            </a:endParaRPr>
          </a:p>
        </p:txBody>
      </p:sp>
      <p:sp>
        <p:nvSpPr>
          <p:cNvPr id="4" name="日付プレースホルダ 1"/>
          <p:cNvSpPr>
            <a:spLocks noGrp="1"/>
          </p:cNvSpPr>
          <p:nvPr>
            <p:ph type="dt" sz="half" idx="10"/>
          </p:nvPr>
        </p:nvSpPr>
        <p:spPr/>
        <p:txBody>
          <a:bodyPr/>
          <a:lstStyle>
            <a:lvl1pPr>
              <a:defRPr/>
            </a:lvl1pPr>
          </a:lstStyle>
          <a:p>
            <a:pPr>
              <a:defRPr/>
            </a:pPr>
            <a:r>
              <a:rPr lang="en-US" altLang="ja-JP" smtClean="0"/>
              <a:t>2018/4/9,16,23</a:t>
            </a:r>
            <a:endParaRPr lang="ja-JP" altLang="en-US"/>
          </a:p>
        </p:txBody>
      </p:sp>
      <p:sp>
        <p:nvSpPr>
          <p:cNvPr id="5" name="フッター プレースホルダ 2"/>
          <p:cNvSpPr>
            <a:spLocks noGrp="1"/>
          </p:cNvSpPr>
          <p:nvPr>
            <p:ph type="ftr" sz="quarter" idx="11"/>
          </p:nvPr>
        </p:nvSpPr>
        <p:spPr/>
        <p:txBody>
          <a:bodyPr/>
          <a:lstStyle>
            <a:lvl1pPr>
              <a:defRPr/>
            </a:lvl1pPr>
          </a:lstStyle>
          <a:p>
            <a:pPr>
              <a:defRPr/>
            </a:pPr>
            <a:r>
              <a:rPr lang="ja-JP" altLang="en-US" smtClean="0"/>
              <a:t>生物化学実験法 </a:t>
            </a:r>
            <a:r>
              <a:rPr lang="en-GB" altLang="ja-JP" smtClean="0"/>
              <a:t>PC</a:t>
            </a:r>
            <a:r>
              <a:rPr lang="ja-JP" altLang="en-US" smtClean="0"/>
              <a:t>演習</a:t>
            </a:r>
            <a:endParaRPr lang="ja-JP" altLang="en-US"/>
          </a:p>
        </p:txBody>
      </p:sp>
      <p:sp>
        <p:nvSpPr>
          <p:cNvPr id="6" name="スライド番号プレースホルダ 3"/>
          <p:cNvSpPr>
            <a:spLocks noGrp="1"/>
          </p:cNvSpPr>
          <p:nvPr>
            <p:ph type="sldNum" sz="quarter" idx="12"/>
          </p:nvPr>
        </p:nvSpPr>
        <p:spPr/>
        <p:txBody>
          <a:bodyPr/>
          <a:lstStyle>
            <a:lvl1pPr>
              <a:defRPr/>
            </a:lvl1pPr>
          </a:lstStyle>
          <a:p>
            <a:pPr>
              <a:defRPr/>
            </a:pPr>
            <a:fld id="{6B859E54-5590-4524-B1F9-928200785050}" type="slidenum">
              <a:rPr lang="ja-JP" altLang="en-US"/>
              <a:pPr>
                <a:defRPr/>
              </a:pPr>
              <a:t>‹#›</a:t>
            </a:fld>
            <a:endParaRPr lang="ja-JP" altLang="en-US"/>
          </a:p>
        </p:txBody>
      </p:sp>
    </p:spTree>
    <p:extLst>
      <p:ext uri="{BB962C8B-B14F-4D97-AF65-F5344CB8AC3E}">
        <p14:creationId xmlns:p14="http://schemas.microsoft.com/office/powerpoint/2010/main" val="27953165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585019"/>
          </a:xfrm>
          <a:prstGeom prst="rect">
            <a:avLst/>
          </a:prstGeom>
        </p:spPr>
        <p:txBody>
          <a:bodyPr vert="horz" lIns="0" tIns="0" rIns="0" bIns="0" anchor="b" anchorCtr="0">
            <a:normAutofit/>
          </a:bodyPr>
          <a:lstStyle/>
          <a:p>
            <a:r>
              <a:rPr kumimoji="0" lang="ja-JP" altLang="en-US" dirty="0" smtClean="0"/>
              <a:t>マスター タイトルの書式設定</a:t>
            </a:r>
            <a:endParaRPr kumimoji="0" lang="en-US" dirty="0"/>
          </a:p>
        </p:txBody>
      </p:sp>
      <p:sp>
        <p:nvSpPr>
          <p:cNvPr id="13" name="テキスト プレースホルダー 12"/>
          <p:cNvSpPr>
            <a:spLocks noGrp="1"/>
          </p:cNvSpPr>
          <p:nvPr>
            <p:ph type="body" idx="1"/>
          </p:nvPr>
        </p:nvSpPr>
        <p:spPr>
          <a:xfrm>
            <a:off x="457200" y="896232"/>
            <a:ext cx="8229600" cy="5360886"/>
          </a:xfrm>
          <a:prstGeom prst="rect">
            <a:avLst/>
          </a:prstGeom>
        </p:spPr>
        <p:txBody>
          <a:bodyPr vert="horz" lIns="0" tIns="0" rIns="0" bIns="0">
            <a:normAutofit/>
          </a:bodyPr>
          <a:lstStyle/>
          <a:p>
            <a:pPr lvl="0" eaLnBrk="1" latinLnBrk="0" hangingPunct="1"/>
            <a:r>
              <a:rPr kumimoji="0" lang="ja-JP" altLang="en-US" dirty="0" smtClean="0"/>
              <a:t>マスター テキストの書式設定</a:t>
            </a:r>
          </a:p>
          <a:p>
            <a:pPr lvl="1" eaLnBrk="1" latinLnBrk="0" hangingPunct="1"/>
            <a:r>
              <a:rPr kumimoji="0" lang="ja-JP" altLang="en-US" dirty="0" smtClean="0"/>
              <a:t>第 </a:t>
            </a:r>
            <a:r>
              <a:rPr kumimoji="0" lang="en-US" altLang="ja-JP" dirty="0" smtClean="0"/>
              <a:t>2 </a:t>
            </a:r>
            <a:r>
              <a:rPr kumimoji="0" lang="ja-JP" altLang="en-US" dirty="0" smtClean="0"/>
              <a:t>レベル</a:t>
            </a:r>
          </a:p>
          <a:p>
            <a:pPr lvl="2" eaLnBrk="1" latinLnBrk="0" hangingPunct="1"/>
            <a:r>
              <a:rPr kumimoji="0" lang="ja-JP" altLang="en-US" dirty="0" smtClean="0"/>
              <a:t>第 </a:t>
            </a:r>
            <a:r>
              <a:rPr kumimoji="0" lang="en-US" altLang="ja-JP" dirty="0" smtClean="0"/>
              <a:t>3 </a:t>
            </a:r>
            <a:r>
              <a:rPr kumimoji="0" lang="ja-JP" altLang="en-US" dirty="0" smtClean="0"/>
              <a:t>レベル</a:t>
            </a:r>
          </a:p>
          <a:p>
            <a:pPr lvl="3" eaLnBrk="1" latinLnBrk="0" hangingPunct="1"/>
            <a:r>
              <a:rPr kumimoji="0" lang="ja-JP" altLang="en-US" dirty="0" smtClean="0"/>
              <a:t>第 </a:t>
            </a:r>
            <a:r>
              <a:rPr kumimoji="0" lang="en-US" altLang="ja-JP" dirty="0" smtClean="0"/>
              <a:t>4 </a:t>
            </a:r>
            <a:r>
              <a:rPr kumimoji="0" lang="ja-JP" altLang="en-US" dirty="0" smtClean="0"/>
              <a:t>レベル</a:t>
            </a:r>
          </a:p>
          <a:p>
            <a:pPr lvl="4" eaLnBrk="1" latinLnBrk="0" hangingPunct="1"/>
            <a:r>
              <a:rPr kumimoji="0" lang="ja-JP" altLang="en-US" dirty="0" smtClean="0"/>
              <a:t>第 </a:t>
            </a:r>
            <a:r>
              <a:rPr kumimoji="0" lang="en-US" altLang="ja-JP" dirty="0" smtClean="0"/>
              <a:t>5 </a:t>
            </a:r>
            <a:r>
              <a:rPr kumimoji="0" lang="ja-JP" altLang="en-US" dirty="0" smtClean="0"/>
              <a:t>レベル</a:t>
            </a:r>
            <a:endParaRPr kumimoji="0" lang="en-US" dirty="0"/>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latin typeface="メイリオ" pitchFamily="50" charset="-128"/>
                <a:ea typeface="メイリオ" pitchFamily="50" charset="-128"/>
                <a:cs typeface="メイリオ" pitchFamily="50" charset="-128"/>
              </a:defRPr>
            </a:lvl1pPr>
          </a:lstStyle>
          <a:p>
            <a:pPr fontAlgn="auto">
              <a:spcBef>
                <a:spcPts val="0"/>
              </a:spcBef>
              <a:spcAft>
                <a:spcPts val="0"/>
              </a:spcAft>
            </a:pPr>
            <a:r>
              <a:rPr kumimoji="1" lang="en-US" altLang="ja-JP" smtClean="0">
                <a:solidFill>
                  <a:srgbClr val="464653"/>
                </a:solidFill>
              </a:rPr>
              <a:t>2018/4/9,16,23</a:t>
            </a:r>
            <a:endParaRPr kumimoji="1" lang="en-US" altLang="ja-JP" dirty="0" smtClean="0">
              <a:solidFill>
                <a:srgbClr val="464653"/>
              </a:solidFill>
            </a:endParaRPr>
          </a:p>
        </p:txBody>
      </p:sp>
      <p:sp>
        <p:nvSpPr>
          <p:cNvPr id="3" name="フッター プレースホルダー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latin typeface="メイリオ" pitchFamily="50" charset="-128"/>
                <a:ea typeface="メイリオ" pitchFamily="50" charset="-128"/>
                <a:cs typeface="メイリオ" pitchFamily="50" charset="-128"/>
              </a:defRPr>
            </a:lvl1pPr>
          </a:lstStyle>
          <a:p>
            <a:pPr fontAlgn="auto">
              <a:spcBef>
                <a:spcPts val="0"/>
              </a:spcBef>
              <a:spcAft>
                <a:spcPts val="0"/>
              </a:spcAft>
            </a:pPr>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latin typeface="メイリオ" pitchFamily="50" charset="-128"/>
                <a:ea typeface="メイリオ" pitchFamily="50" charset="-128"/>
                <a:cs typeface="メイリオ" pitchFamily="50" charset="-128"/>
              </a:defRPr>
            </a:lvl1pPr>
          </a:lstStyle>
          <a:p>
            <a:pPr fontAlgn="auto">
              <a:spcBef>
                <a:spcPts val="0"/>
              </a:spcBef>
              <a:spcAft>
                <a:spcPts val="0"/>
              </a:spcAft>
            </a:pPr>
            <a:fld id="{4F1CC6D0-5C45-40B5-8406-AF0C2D0F0FF6}" type="slidenum">
              <a:rPr kumimoji="1" lang="ja-JP" altLang="en-US" smtClean="0">
                <a:solidFill>
                  <a:srgbClr val="464653"/>
                </a:solidFill>
              </a:rPr>
              <a:pPr fontAlgn="auto">
                <a:spcBef>
                  <a:spcPts val="0"/>
                </a:spcBef>
                <a:spcAft>
                  <a:spcPts val="0"/>
                </a:spcAft>
              </a:pPr>
              <a:t>‹#›</a:t>
            </a:fld>
            <a:endParaRPr kumimoji="1" lang="ja-JP" altLang="en-US">
              <a:solidFill>
                <a:srgbClr val="464653"/>
              </a:solidFill>
            </a:endParaRPr>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kumimoji="0" lang="en-US" sz="1800">
              <a:solidFill>
                <a:prstClr val="black"/>
              </a:solidFill>
              <a:latin typeface="メイリオ"/>
              <a:ea typeface="メイリオ"/>
            </a:endParaRPr>
          </a:p>
        </p:txBody>
      </p:sp>
      <p:sp>
        <p:nvSpPr>
          <p:cNvPr id="29" name="直線コネクタ 28"/>
          <p:cNvSpPr>
            <a:spLocks noChangeShapeType="1"/>
          </p:cNvSpPr>
          <p:nvPr/>
        </p:nvSpPr>
        <p:spPr bwMode="auto">
          <a:xfrm>
            <a:off x="457200" y="81682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0" tIns="0" rIns="0" bIns="0" anchor="t" compatLnSpc="1"/>
          <a:lstStyle/>
          <a:p>
            <a:pPr eaLnBrk="1" fontAlgn="auto" hangingPunct="1">
              <a:spcBef>
                <a:spcPts val="0"/>
              </a:spcBef>
              <a:spcAft>
                <a:spcPts val="0"/>
              </a:spcAft>
            </a:pPr>
            <a:endParaRPr kumimoji="0" lang="en-US" sz="1800">
              <a:solidFill>
                <a:prstClr val="black"/>
              </a:solidFill>
              <a:latin typeface="メイリオ"/>
              <a:ea typeface="メイリオ"/>
            </a:endParaRPr>
          </a:p>
        </p:txBody>
      </p:sp>
    </p:spTree>
    <p:extLst>
      <p:ext uri="{BB962C8B-B14F-4D97-AF65-F5344CB8AC3E}">
        <p14:creationId xmlns:p14="http://schemas.microsoft.com/office/powerpoint/2010/main" val="1110429472"/>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80" r:id="rId4"/>
    <p:sldLayoutId id="2147484281" r:id="rId5"/>
  </p:sldLayoutIdLst>
  <p:timing>
    <p:tnLst>
      <p:par>
        <p:cTn id="1" dur="indefinite" restart="never" nodeType="tmRoot"/>
      </p:par>
    </p:tnLst>
  </p:timing>
  <p:hf hdr="0"/>
  <p:txStyles>
    <p:titleStyle>
      <a:lvl1pPr algn="l" rtl="0" eaLnBrk="1" latinLnBrk="0" hangingPunct="1">
        <a:spcBef>
          <a:spcPct val="0"/>
        </a:spcBef>
        <a:buNone/>
        <a:defRPr kumimoji="1" sz="3200" kern="1200">
          <a:solidFill>
            <a:schemeClr val="tx2"/>
          </a:solidFill>
          <a:latin typeface="メイリオ" pitchFamily="50" charset="-128"/>
          <a:ea typeface="メイリオ" pitchFamily="50" charset="-128"/>
          <a:cs typeface="メイリオ" pitchFamily="50" charset="-128"/>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メイリオ" pitchFamily="50" charset="-128"/>
          <a:ea typeface="メイリオ" pitchFamily="50" charset="-128"/>
          <a:cs typeface="メイリオ" pitchFamily="50" charset="-128"/>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メイリオ" pitchFamily="50" charset="-128"/>
          <a:ea typeface="メイリオ" pitchFamily="50" charset="-128"/>
          <a:cs typeface="メイリオ" pitchFamily="50" charset="-128"/>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メイリオ" pitchFamily="50" charset="-128"/>
          <a:ea typeface="メイリオ" pitchFamily="50" charset="-128"/>
          <a:cs typeface="メイリオ" pitchFamily="50" charset="-128"/>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メイリオ" pitchFamily="50" charset="-128"/>
          <a:ea typeface="メイリオ" pitchFamily="50" charset="-128"/>
          <a:cs typeface="メイリオ" pitchFamily="50" charset="-128"/>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メイリオ" pitchFamily="50" charset="-128"/>
          <a:ea typeface="メイリオ" pitchFamily="50" charset="-128"/>
          <a:cs typeface="メイリオ" pitchFamily="50" charset="-128"/>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www.apple.com/jp/quicktime/download/"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downloads.openmicroscopy.org/bio-formats/5.1.0/artifacts/bioformats_package.jar" TargetMode="External"/><Relationship Id="rId2" Type="http://schemas.openxmlformats.org/officeDocument/2006/relationships/hyperlink" Target="http://downloads.openmicroscopy.org/bio-formats/5.1.0/" TargetMode="External"/><Relationship Id="rId1" Type="http://schemas.openxmlformats.org/officeDocument/2006/relationships/slideLayout" Target="../slideLayouts/slideLayout2.xml"/><Relationship Id="rId5" Type="http://schemas.openxmlformats.org/officeDocument/2006/relationships/hyperlink" Target="https://java3d.java.net/binary-builds.html" TargetMode="External"/><Relationship Id="rId4" Type="http://schemas.openxmlformats.org/officeDocument/2006/relationships/hyperlink" Target="http://3dviewer.neurofly.de/" TargetMode="External"/></Relationships>
</file>

<file path=ppt/slides/_rels/slide107.xml.rels><?xml version="1.0" encoding="UTF-8" standalone="yes"?>
<Relationships xmlns="http://schemas.openxmlformats.org/package/2006/relationships"><Relationship Id="rId2" Type="http://schemas.openxmlformats.org/officeDocument/2006/relationships/hyperlink" Target="http://fiji.sc/Fiji"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rsb.info.nih.gov/ij/docs/" TargetMode="External"/><Relationship Id="rId7" Type="http://schemas.openxmlformats.org/officeDocument/2006/relationships/hyperlink" Target="http://seesaawiki.jp/w/imagej/d/" TargetMode="External"/><Relationship Id="rId2" Type="http://schemas.openxmlformats.org/officeDocument/2006/relationships/hyperlink" Target="http://tinyurl.com/seika-c" TargetMode="External"/><Relationship Id="rId1" Type="http://schemas.openxmlformats.org/officeDocument/2006/relationships/slideLayout" Target="../slideLayouts/slideLayout2.xml"/><Relationship Id="rId6" Type="http://schemas.openxmlformats.org/officeDocument/2006/relationships/hyperlink" Target="http://www.hm6.aitai.ne.jp/~maxcat/ImageJ.html" TargetMode="External"/><Relationship Id="rId5" Type="http://schemas.openxmlformats.org/officeDocument/2006/relationships/hyperlink" Target="http://rsb.info.nih.gov/ij/developer/macro/macros.html" TargetMode="External"/><Relationship Id="rId4" Type="http://schemas.openxmlformats.org/officeDocument/2006/relationships/hyperlink" Target="http://rsb.info.nih.gov/ij/docs/guide/index.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rsb.info.nih.gov/ij/download/lut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hyperlink" Target="https://imagej.nih.gov/ij/developer/macro/function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生物化学実験法 </a:t>
            </a:r>
            <a:r>
              <a:rPr kumimoji="1" lang="en-US" altLang="ja-JP" dirty="0" smtClean="0"/>
              <a:t>PC</a:t>
            </a:r>
            <a:r>
              <a:rPr kumimoji="1" lang="ja-JP" altLang="en-US" dirty="0" smtClean="0"/>
              <a:t>演習 スライド</a:t>
            </a:r>
            <a:endParaRPr kumimoji="1" lang="ja-JP" altLang="en-US" dirty="0"/>
          </a:p>
        </p:txBody>
      </p:sp>
      <p:sp>
        <p:nvSpPr>
          <p:cNvPr id="3" name="サブタイトル 2"/>
          <p:cNvSpPr>
            <a:spLocks noGrp="1"/>
          </p:cNvSpPr>
          <p:nvPr>
            <p:ph type="subTitle" idx="1"/>
          </p:nvPr>
        </p:nvSpPr>
        <p:spPr>
          <a:xfrm>
            <a:off x="1219200" y="4228841"/>
            <a:ext cx="6858000" cy="648072"/>
          </a:xfrm>
        </p:spPr>
        <p:txBody>
          <a:bodyPr>
            <a:normAutofit/>
          </a:bodyPr>
          <a:lstStyle/>
          <a:p>
            <a:pPr>
              <a:lnSpc>
                <a:spcPct val="150000"/>
              </a:lnSpc>
            </a:pPr>
            <a:r>
              <a:rPr lang="ja-JP" altLang="en-US" dirty="0" smtClean="0"/>
              <a:t>担当</a:t>
            </a:r>
            <a:r>
              <a:rPr lang="en-US" altLang="ja-JP" dirty="0" smtClean="0"/>
              <a:t>: </a:t>
            </a:r>
            <a:r>
              <a:rPr lang="ja-JP" altLang="en-US" dirty="0" smtClean="0"/>
              <a:t>豊島 有</a:t>
            </a:r>
            <a:r>
              <a:rPr lang="en-US" altLang="ja-JP" dirty="0" smtClean="0"/>
              <a:t>,  </a:t>
            </a:r>
            <a:r>
              <a:rPr lang="ja-JP" altLang="en-US" dirty="0" smtClean="0"/>
              <a:t>飯野 雄一</a:t>
            </a:r>
            <a:endParaRPr lang="en-US" altLang="ja-JP" dirty="0" smtClean="0"/>
          </a:p>
        </p:txBody>
      </p:sp>
    </p:spTree>
    <p:extLst>
      <p:ext uri="{BB962C8B-B14F-4D97-AF65-F5344CB8AC3E}">
        <p14:creationId xmlns:p14="http://schemas.microsoft.com/office/powerpoint/2010/main" val="2877216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pPr eaLnBrk="1" hangingPunct="1"/>
            <a:r>
              <a:rPr lang="ja-JP" altLang="en-US" smtClean="0"/>
              <a:t>テキスト形式のデータ</a:t>
            </a:r>
          </a:p>
        </p:txBody>
      </p:sp>
      <p:sp>
        <p:nvSpPr>
          <p:cNvPr id="19459" name="コンテンツ プレースホルダ 2"/>
          <p:cNvSpPr>
            <a:spLocks noGrp="1"/>
          </p:cNvSpPr>
          <p:nvPr>
            <p:ph sz="quarter" idx="1"/>
          </p:nvPr>
        </p:nvSpPr>
        <p:spPr/>
        <p:txBody>
          <a:bodyPr/>
          <a:lstStyle/>
          <a:p>
            <a:pPr marL="0" indent="0" eaLnBrk="1" hangingPunct="1">
              <a:spcBef>
                <a:spcPts val="763"/>
              </a:spcBef>
              <a:buNone/>
              <a:tabLst>
                <a:tab pos="3403600" algn="l"/>
                <a:tab pos="5029200" algn="l"/>
                <a:tab pos="6096000" algn="l"/>
                <a:tab pos="7086600" algn="l"/>
              </a:tabLst>
            </a:pPr>
            <a:r>
              <a:rPr lang="ja-JP" altLang="en-US" dirty="0" smtClean="0">
                <a:latin typeface="+mn-ea"/>
                <a:ea typeface="+mn-ea"/>
              </a:rPr>
              <a:t>数値データを扱う際のテキスト形式のファイルの種類</a:t>
            </a:r>
            <a:endParaRPr lang="en-US" altLang="ja-JP" dirty="0" smtClean="0">
              <a:latin typeface="+mn-ea"/>
              <a:ea typeface="+mn-ea"/>
            </a:endParaRPr>
          </a:p>
          <a:p>
            <a:pPr>
              <a:spcBef>
                <a:spcPts val="763"/>
              </a:spcBef>
              <a:tabLst>
                <a:tab pos="3403600" algn="l"/>
                <a:tab pos="5029200" algn="l"/>
                <a:tab pos="6096000" algn="l"/>
                <a:tab pos="7086600" algn="l"/>
              </a:tabLst>
            </a:pPr>
            <a:r>
              <a:rPr lang="ja-JP" altLang="en-US" dirty="0" smtClean="0">
                <a:latin typeface="+mn-ea"/>
                <a:ea typeface="+mn-ea"/>
                <a:cs typeface="Osaka−等幅"/>
              </a:rPr>
              <a:t>空白区切り</a:t>
            </a:r>
            <a:r>
              <a:rPr lang="en-US" altLang="ja-JP" dirty="0" smtClean="0">
                <a:latin typeface="+mn-ea"/>
                <a:ea typeface="+mn-ea"/>
                <a:cs typeface="Osaka−等幅"/>
              </a:rPr>
              <a:t>	</a:t>
            </a:r>
            <a:r>
              <a:rPr lang="en-US" altLang="ja-JP" dirty="0" smtClean="0">
                <a:latin typeface="Courier New" panose="02070309020205020404" pitchFamily="49" charset="0"/>
                <a:ea typeface="+mn-ea"/>
                <a:cs typeface="Courier New" panose="02070309020205020404" pitchFamily="49" charset="0"/>
              </a:rPr>
              <a:t>gene1 10 20 30</a:t>
            </a:r>
            <a:br>
              <a:rPr lang="en-US" altLang="ja-JP" dirty="0" smtClean="0">
                <a:latin typeface="Courier New" panose="02070309020205020404" pitchFamily="49" charset="0"/>
                <a:ea typeface="+mn-ea"/>
                <a:cs typeface="Courier New" panose="02070309020205020404" pitchFamily="49" charset="0"/>
              </a:rPr>
            </a:br>
            <a:r>
              <a:rPr lang="en-US" altLang="ja-JP" dirty="0" smtClean="0">
                <a:latin typeface="Courier New" panose="02070309020205020404" pitchFamily="49" charset="0"/>
                <a:ea typeface="+mn-ea"/>
                <a:cs typeface="Courier New" panose="02070309020205020404" pitchFamily="49" charset="0"/>
              </a:rPr>
              <a:t>	gene2 120 140 160</a:t>
            </a:r>
          </a:p>
          <a:p>
            <a:pPr>
              <a:spcBef>
                <a:spcPts val="763"/>
              </a:spcBef>
              <a:tabLst>
                <a:tab pos="3403600" algn="l"/>
                <a:tab pos="5029200" algn="l"/>
                <a:tab pos="6096000" algn="l"/>
                <a:tab pos="7086600" algn="l"/>
              </a:tabLst>
            </a:pPr>
            <a:r>
              <a:rPr lang="ja-JP" altLang="en-US" dirty="0" smtClean="0">
                <a:latin typeface="+mn-ea"/>
                <a:ea typeface="+mn-ea"/>
                <a:cs typeface="Osaka−等幅"/>
              </a:rPr>
              <a:t>タブ区切り</a:t>
            </a:r>
            <a:r>
              <a:rPr lang="en-US" altLang="ja-JP" dirty="0" smtClean="0">
                <a:latin typeface="Courier New" panose="02070309020205020404" pitchFamily="49" charset="0"/>
                <a:ea typeface="+mn-ea"/>
                <a:cs typeface="Courier New" panose="02070309020205020404" pitchFamily="49" charset="0"/>
              </a:rPr>
              <a:t>	gene1	10	20	30</a:t>
            </a:r>
            <a:br>
              <a:rPr lang="en-US" altLang="ja-JP" dirty="0" smtClean="0">
                <a:latin typeface="Courier New" panose="02070309020205020404" pitchFamily="49" charset="0"/>
                <a:ea typeface="+mn-ea"/>
                <a:cs typeface="Courier New" panose="02070309020205020404" pitchFamily="49" charset="0"/>
              </a:rPr>
            </a:br>
            <a:r>
              <a:rPr lang="en-US" altLang="ja-JP" dirty="0" smtClean="0">
                <a:latin typeface="Courier New" panose="02070309020205020404" pitchFamily="49" charset="0"/>
                <a:ea typeface="+mn-ea"/>
                <a:cs typeface="Courier New" panose="02070309020205020404" pitchFamily="49" charset="0"/>
              </a:rPr>
              <a:t> 	gene2	120	140	160</a:t>
            </a:r>
          </a:p>
          <a:p>
            <a:pPr>
              <a:spcBef>
                <a:spcPts val="763"/>
              </a:spcBef>
              <a:tabLst>
                <a:tab pos="3403600" algn="l"/>
                <a:tab pos="5029200" algn="l"/>
                <a:tab pos="6096000" algn="l"/>
                <a:tab pos="7086600" algn="l"/>
              </a:tabLst>
            </a:pPr>
            <a:r>
              <a:rPr lang="ja-JP" altLang="en-US" dirty="0" smtClean="0">
                <a:latin typeface="+mn-ea"/>
                <a:ea typeface="+mn-ea"/>
                <a:cs typeface="Osaka−等幅"/>
              </a:rPr>
              <a:t>カンマ区切り</a:t>
            </a:r>
            <a:r>
              <a:rPr lang="en-US" altLang="ja-JP" dirty="0" smtClean="0">
                <a:latin typeface="Courier New" panose="02070309020205020404" pitchFamily="49" charset="0"/>
                <a:ea typeface="+mn-ea"/>
                <a:cs typeface="Courier New" panose="02070309020205020404" pitchFamily="49" charset="0"/>
              </a:rPr>
              <a:t>	gene1,10,20,30</a:t>
            </a:r>
            <a:br>
              <a:rPr lang="en-US" altLang="ja-JP" dirty="0" smtClean="0">
                <a:latin typeface="Courier New" panose="02070309020205020404" pitchFamily="49" charset="0"/>
                <a:ea typeface="+mn-ea"/>
                <a:cs typeface="Courier New" panose="02070309020205020404" pitchFamily="49" charset="0"/>
              </a:rPr>
            </a:br>
            <a:r>
              <a:rPr lang="en-US" altLang="ja-JP" dirty="0" smtClean="0">
                <a:latin typeface="Courier New" panose="02070309020205020404" pitchFamily="49" charset="0"/>
                <a:ea typeface="+mn-ea"/>
                <a:cs typeface="Courier New" panose="02070309020205020404" pitchFamily="49" charset="0"/>
              </a:rPr>
              <a:t>	gene2,120,140,160</a:t>
            </a:r>
          </a:p>
          <a:p>
            <a:pPr>
              <a:spcBef>
                <a:spcPts val="763"/>
              </a:spcBef>
              <a:tabLst>
                <a:tab pos="3403600" algn="l"/>
                <a:tab pos="5029200" algn="l"/>
                <a:tab pos="6096000" algn="l"/>
                <a:tab pos="7086600" algn="l"/>
              </a:tabLst>
            </a:pPr>
            <a:r>
              <a:rPr lang="ja-JP" altLang="en-US" dirty="0" smtClean="0">
                <a:latin typeface="+mn-ea"/>
                <a:ea typeface="+mn-ea"/>
                <a:cs typeface="Osaka−等幅"/>
              </a:rPr>
              <a:t>固定長データ</a:t>
            </a:r>
            <a:r>
              <a:rPr lang="en-US" altLang="ja-JP" dirty="0" smtClean="0">
                <a:latin typeface="Courier New" panose="02070309020205020404" pitchFamily="49" charset="0"/>
                <a:ea typeface="+mn-ea"/>
                <a:cs typeface="Courier New" panose="02070309020205020404" pitchFamily="49" charset="0"/>
              </a:rPr>
              <a:t>	gene1   10   20   30</a:t>
            </a:r>
            <a:br>
              <a:rPr lang="en-US" altLang="ja-JP" dirty="0" smtClean="0">
                <a:latin typeface="Courier New" panose="02070309020205020404" pitchFamily="49" charset="0"/>
                <a:ea typeface="+mn-ea"/>
                <a:cs typeface="Courier New" panose="02070309020205020404" pitchFamily="49" charset="0"/>
              </a:rPr>
            </a:br>
            <a:r>
              <a:rPr lang="en-US" altLang="ja-JP" dirty="0" smtClean="0">
                <a:latin typeface="Courier New" panose="02070309020205020404" pitchFamily="49" charset="0"/>
                <a:ea typeface="+mn-ea"/>
                <a:cs typeface="Courier New" panose="02070309020205020404" pitchFamily="49" charset="0"/>
              </a:rPr>
              <a:t>	gene2   120  140  160</a:t>
            </a:r>
            <a:endParaRPr lang="ja-JP" altLang="en-US" dirty="0" smtClean="0">
              <a:latin typeface="Courier New" panose="02070309020205020404" pitchFamily="49" charset="0"/>
              <a:ea typeface="+mn-ea"/>
              <a:cs typeface="Courier New" panose="02070309020205020404" pitchFamily="49" charset="0"/>
            </a:endParaRPr>
          </a:p>
        </p:txBody>
      </p:sp>
      <p:sp>
        <p:nvSpPr>
          <p:cNvPr id="19461" name="Line 1029"/>
          <p:cNvSpPr>
            <a:spLocks noChangeShapeType="1"/>
          </p:cNvSpPr>
          <p:nvPr/>
        </p:nvSpPr>
        <p:spPr bwMode="auto">
          <a:xfrm>
            <a:off x="3853666" y="4025992"/>
            <a:ext cx="0" cy="990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9462" name="Line 1030"/>
          <p:cNvSpPr>
            <a:spLocks noChangeShapeType="1"/>
          </p:cNvSpPr>
          <p:nvPr/>
        </p:nvSpPr>
        <p:spPr bwMode="auto">
          <a:xfrm>
            <a:off x="4991662" y="4025992"/>
            <a:ext cx="0" cy="990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9463" name="Line 1031"/>
          <p:cNvSpPr>
            <a:spLocks noChangeShapeType="1"/>
          </p:cNvSpPr>
          <p:nvPr/>
        </p:nvSpPr>
        <p:spPr bwMode="auto">
          <a:xfrm>
            <a:off x="7103951" y="4025992"/>
            <a:ext cx="0" cy="990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9464" name="Line 1032"/>
          <p:cNvSpPr>
            <a:spLocks noChangeShapeType="1"/>
          </p:cNvSpPr>
          <p:nvPr/>
        </p:nvSpPr>
        <p:spPr bwMode="auto">
          <a:xfrm>
            <a:off x="8131359" y="4025992"/>
            <a:ext cx="0" cy="990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9465" name="Line 1033"/>
          <p:cNvSpPr>
            <a:spLocks noChangeShapeType="1"/>
          </p:cNvSpPr>
          <p:nvPr/>
        </p:nvSpPr>
        <p:spPr bwMode="auto">
          <a:xfrm>
            <a:off x="6093629" y="4025992"/>
            <a:ext cx="0" cy="990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 name="日付プレースホルダー 1"/>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3" name="フッター プレースホルダー 2"/>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 name="スライド番号プレースホルダー 3"/>
          <p:cNvSpPr>
            <a:spLocks noGrp="1"/>
          </p:cNvSpPr>
          <p:nvPr>
            <p:ph type="sldNum" sz="quarter" idx="12"/>
          </p:nvPr>
        </p:nvSpPr>
        <p:spPr/>
        <p:txBody>
          <a:bodyPr/>
          <a:lstStyle/>
          <a:p>
            <a:fld id="{4F1CC6D0-5C45-40B5-8406-AF0C2D0F0FF6}" type="slidenum">
              <a:rPr kumimoji="1" lang="ja-JP" altLang="en-US" smtClean="0">
                <a:solidFill>
                  <a:srgbClr val="464653"/>
                </a:solidFill>
              </a:rPr>
              <a:pPr/>
              <a:t>10</a:t>
            </a:fld>
            <a:endParaRPr kumimoji="1" lang="ja-JP" altLang="en-US">
              <a:solidFill>
                <a:srgbClr val="464653"/>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描画関係の</a:t>
            </a:r>
            <a:r>
              <a:rPr lang="ja-JP" altLang="en-US" dirty="0" smtClean="0"/>
              <a:t>関数 </a:t>
            </a:r>
            <a:r>
              <a:rPr lang="en-US" altLang="ja-JP" dirty="0" smtClean="0"/>
              <a:t>(2)</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74755" name="コンテンツ プレースホルダ 4"/>
          <p:cNvSpPr>
            <a:spLocks noGrp="1"/>
          </p:cNvSpPr>
          <p:nvPr>
            <p:ph sz="quarter" idx="1"/>
          </p:nvPr>
        </p:nvSpPr>
        <p:spPr/>
        <p:txBody>
          <a:bodyPr/>
          <a:lstStyle/>
          <a:p>
            <a:r>
              <a:rPr lang="en-US" altLang="ja-JP" sz="2000" dirty="0" err="1" smtClean="0"/>
              <a:t>drawLine</a:t>
            </a:r>
            <a:r>
              <a:rPr lang="en-US" altLang="ja-JP" sz="2000" dirty="0" smtClean="0"/>
              <a:t>(x1, y1, x2, y2): (x1, y1)</a:t>
            </a:r>
            <a:r>
              <a:rPr lang="ja-JP" altLang="en-US" sz="2000" dirty="0" smtClean="0"/>
              <a:t>と</a:t>
            </a:r>
            <a:r>
              <a:rPr lang="en-US" altLang="ja-JP" sz="2000" dirty="0" smtClean="0"/>
              <a:t>(x2, y2)</a:t>
            </a:r>
            <a:r>
              <a:rPr lang="ja-JP" altLang="en-US" sz="2000" dirty="0" smtClean="0"/>
              <a:t>の間に直線を引く。</a:t>
            </a:r>
            <a:endParaRPr lang="en-US" altLang="ja-JP" sz="2000" dirty="0" smtClean="0"/>
          </a:p>
          <a:p>
            <a:r>
              <a:rPr lang="en-US" altLang="ja-JP" sz="2000" dirty="0" err="1" smtClean="0"/>
              <a:t>drawRect</a:t>
            </a:r>
            <a:r>
              <a:rPr lang="en-US" altLang="ja-JP" sz="2000" dirty="0" smtClean="0"/>
              <a:t>(x, y, width, height): </a:t>
            </a:r>
            <a:r>
              <a:rPr lang="ja-JP" altLang="en-US" sz="2000" dirty="0" smtClean="0"/>
              <a:t>左上角の座標が</a:t>
            </a:r>
            <a:r>
              <a:rPr lang="en-US" altLang="ja-JP" sz="2000" dirty="0" smtClean="0"/>
              <a:t>(</a:t>
            </a:r>
            <a:r>
              <a:rPr lang="en-US" altLang="ja-JP" sz="2000" dirty="0" err="1" smtClean="0"/>
              <a:t>x,y</a:t>
            </a:r>
            <a:r>
              <a:rPr lang="en-US" altLang="ja-JP" sz="2000" dirty="0" smtClean="0"/>
              <a:t>)</a:t>
            </a:r>
            <a:r>
              <a:rPr lang="ja-JP" altLang="en-US" sz="2000" dirty="0" smtClean="0"/>
              <a:t>で幅と高さが</a:t>
            </a:r>
            <a:r>
              <a:rPr lang="en-US" altLang="ja-JP" sz="2000" dirty="0" smtClean="0"/>
              <a:t>width, height</a:t>
            </a:r>
            <a:r>
              <a:rPr lang="ja-JP" altLang="en-US" sz="2000" dirty="0" smtClean="0"/>
              <a:t>の長方形の輪郭を描く。</a:t>
            </a:r>
            <a:endParaRPr lang="en-US" altLang="ja-JP" sz="2000" dirty="0" smtClean="0"/>
          </a:p>
          <a:p>
            <a:r>
              <a:rPr lang="en-US" altLang="ja-JP" sz="2000" dirty="0" err="1" smtClean="0"/>
              <a:t>drawOval</a:t>
            </a:r>
            <a:r>
              <a:rPr lang="en-US" altLang="ja-JP" sz="2000" dirty="0" smtClean="0"/>
              <a:t>(x, y, width, height): </a:t>
            </a:r>
            <a:r>
              <a:rPr lang="ja-JP" altLang="en-US" sz="2000" dirty="0" smtClean="0"/>
              <a:t>外接する長方形が</a:t>
            </a:r>
            <a:r>
              <a:rPr lang="en-US" altLang="ja-JP" sz="2000" dirty="0" smtClean="0"/>
              <a:t>(</a:t>
            </a:r>
            <a:r>
              <a:rPr lang="en-US" altLang="ja-JP" sz="2000" dirty="0" err="1" smtClean="0"/>
              <a:t>x,y,width,height</a:t>
            </a:r>
            <a:r>
              <a:rPr lang="en-US" altLang="ja-JP" sz="2000" dirty="0" smtClean="0"/>
              <a:t>)</a:t>
            </a:r>
            <a:r>
              <a:rPr lang="ja-JP" altLang="en-US" sz="2000" dirty="0" smtClean="0"/>
              <a:t>で規定される楕円の輪郭を描く。</a:t>
            </a:r>
            <a:endParaRPr lang="en-US" altLang="ja-JP" sz="2000" dirty="0" smtClean="0"/>
          </a:p>
          <a:p>
            <a:r>
              <a:rPr lang="en-US" altLang="ja-JP" sz="2000" dirty="0" err="1" smtClean="0"/>
              <a:t>drawString</a:t>
            </a:r>
            <a:r>
              <a:rPr lang="en-US" altLang="ja-JP" sz="2000" dirty="0" smtClean="0"/>
              <a:t>("text", x, y): (</a:t>
            </a:r>
            <a:r>
              <a:rPr lang="en-US" altLang="ja-JP" sz="2000" dirty="0" err="1" smtClean="0"/>
              <a:t>x,y</a:t>
            </a:r>
            <a:r>
              <a:rPr lang="en-US" altLang="ja-JP" sz="2000" dirty="0" smtClean="0"/>
              <a:t>)</a:t>
            </a:r>
            <a:r>
              <a:rPr lang="ja-JP" altLang="en-US" sz="2000" dirty="0" smtClean="0"/>
              <a:t>の位置に文字列を書く。</a:t>
            </a:r>
            <a:endParaRPr lang="en-US" altLang="ja-JP" sz="2000" dirty="0" smtClean="0"/>
          </a:p>
          <a:p>
            <a:r>
              <a:rPr lang="en-US" altLang="ja-JP" sz="2000" dirty="0" smtClean="0"/>
              <a:t>fill(): Selection</a:t>
            </a:r>
            <a:r>
              <a:rPr lang="ja-JP" altLang="en-US" sz="2000" dirty="0" smtClean="0"/>
              <a:t>の中を塗りつぶす。</a:t>
            </a:r>
            <a:endParaRPr lang="en-US" altLang="ja-JP" sz="2000" dirty="0" smtClean="0"/>
          </a:p>
          <a:p>
            <a:r>
              <a:rPr lang="en-US" altLang="ja-JP" sz="2000" dirty="0" err="1" smtClean="0"/>
              <a:t>fillRect</a:t>
            </a:r>
            <a:r>
              <a:rPr lang="en-US" altLang="ja-JP" sz="2000" dirty="0" smtClean="0"/>
              <a:t>(x, y, width, height):</a:t>
            </a:r>
            <a:r>
              <a:rPr lang="ja-JP" altLang="en-US" sz="2000" dirty="0" smtClean="0"/>
              <a:t>左上角の座標が</a:t>
            </a:r>
            <a:r>
              <a:rPr lang="en-US" altLang="ja-JP" sz="2000" dirty="0" smtClean="0"/>
              <a:t>(</a:t>
            </a:r>
            <a:r>
              <a:rPr lang="en-US" altLang="ja-JP" sz="2000" dirty="0" err="1" smtClean="0"/>
              <a:t>x,y</a:t>
            </a:r>
            <a:r>
              <a:rPr lang="en-US" altLang="ja-JP" sz="2000" dirty="0" smtClean="0"/>
              <a:t>)</a:t>
            </a:r>
            <a:r>
              <a:rPr lang="ja-JP" altLang="en-US" sz="2000" dirty="0" smtClean="0"/>
              <a:t>で幅と高さが</a:t>
            </a:r>
            <a:r>
              <a:rPr lang="en-US" altLang="ja-JP" sz="2000" dirty="0" smtClean="0"/>
              <a:t>width, height</a:t>
            </a:r>
            <a:r>
              <a:rPr lang="ja-JP" altLang="en-US" sz="2000" dirty="0" smtClean="0"/>
              <a:t>塗りつぶされた長方形を描く。</a:t>
            </a:r>
            <a:endParaRPr lang="en-US" altLang="ja-JP" sz="2000" dirty="0" smtClean="0"/>
          </a:p>
          <a:p>
            <a:r>
              <a:rPr lang="en-US" altLang="ja-JP" sz="2000" dirty="0" err="1" smtClean="0"/>
              <a:t>fillOval</a:t>
            </a:r>
            <a:r>
              <a:rPr lang="en-US" altLang="ja-JP" sz="2000" dirty="0" smtClean="0"/>
              <a:t>(x, y, width, height):</a:t>
            </a:r>
            <a:r>
              <a:rPr lang="ja-JP" altLang="en-US" sz="2000" dirty="0" smtClean="0"/>
              <a:t>外接する長方形が</a:t>
            </a:r>
            <a:r>
              <a:rPr lang="en-US" altLang="ja-JP" sz="2000" dirty="0" smtClean="0"/>
              <a:t>(</a:t>
            </a:r>
            <a:r>
              <a:rPr lang="en-US" altLang="ja-JP" sz="2000" dirty="0" err="1" smtClean="0"/>
              <a:t>x,y,width,height</a:t>
            </a:r>
            <a:r>
              <a:rPr lang="en-US" altLang="ja-JP" sz="2000" dirty="0" smtClean="0"/>
              <a:t>)</a:t>
            </a:r>
            <a:r>
              <a:rPr lang="ja-JP" altLang="en-US" sz="2000" dirty="0" smtClean="0"/>
              <a:t>で規定される塗りつぶされた楕円を描く。</a:t>
            </a:r>
            <a:endParaRPr lang="en-US" altLang="ja-JP" sz="2000" dirty="0" smtClean="0"/>
          </a:p>
          <a:p>
            <a:r>
              <a:rPr lang="ja-JP" altLang="en-US" sz="2000" dirty="0" smtClean="0"/>
              <a:t>これらの操作の際の色や線の太さ、フォント等は次の関数群を用いてあらかじめ設定しておく。</a:t>
            </a:r>
            <a:endParaRPr lang="en-US" altLang="ja-JP" sz="2000" dirty="0" smtClean="0"/>
          </a:p>
          <a:p>
            <a:r>
              <a:rPr lang="en-US" altLang="ja-JP" sz="2000" dirty="0" err="1" smtClean="0"/>
              <a:t>updateDisplay</a:t>
            </a:r>
            <a:r>
              <a:rPr lang="en-US" altLang="ja-JP" sz="2000" dirty="0" smtClean="0"/>
              <a:t>(): </a:t>
            </a:r>
            <a:r>
              <a:rPr lang="ja-JP" altLang="en-US" sz="2000" dirty="0" smtClean="0"/>
              <a:t>アクティブな画面の内容を更新する。</a:t>
            </a:r>
            <a:endParaRPr lang="en-US" altLang="ja-JP" sz="20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100</a:t>
            </a:fld>
            <a:endParaRPr kumimoji="1" lang="ja-JP" altLang="en-US">
              <a:solidFill>
                <a:srgbClr val="464653"/>
              </a:solidFill>
            </a:endParaRPr>
          </a:p>
        </p:txBody>
      </p:sp>
    </p:spTree>
    <p:extLst>
      <p:ext uri="{BB962C8B-B14F-4D97-AF65-F5344CB8AC3E}">
        <p14:creationId xmlns:p14="http://schemas.microsoft.com/office/powerpoint/2010/main" val="14206529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smtClean="0"/>
              <a:t>描画関係の関数 </a:t>
            </a:r>
            <a:r>
              <a:rPr lang="en-US" altLang="ja-JP" dirty="0" smtClean="0"/>
              <a:t>(3) </a:t>
            </a:r>
            <a:r>
              <a:rPr lang="ja-JP" altLang="en-US" dirty="0" smtClean="0"/>
              <a:t>位置関係について</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grpSp>
        <p:nvGrpSpPr>
          <p:cNvPr id="7" name="グループ化 6"/>
          <p:cNvGrpSpPr/>
          <p:nvPr/>
        </p:nvGrpSpPr>
        <p:grpSpPr>
          <a:xfrm>
            <a:off x="278829" y="1059045"/>
            <a:ext cx="8407971" cy="5093106"/>
            <a:chOff x="556147" y="1089025"/>
            <a:chExt cx="7678738" cy="4651375"/>
          </a:xfrm>
        </p:grpSpPr>
        <p:sp>
          <p:nvSpPr>
            <p:cNvPr id="75780" name="Rectangle 1"/>
            <p:cNvSpPr>
              <a:spLocks noChangeArrowheads="1"/>
            </p:cNvSpPr>
            <p:nvPr/>
          </p:nvSpPr>
          <p:spPr bwMode="auto">
            <a:xfrm>
              <a:off x="1402285" y="2146300"/>
              <a:ext cx="1036637" cy="441325"/>
            </a:xfrm>
            <a:prstGeom prst="rect">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endParaRPr lang="ja-JP" altLang="en-US" sz="2400">
                <a:latin typeface="+mn-ea"/>
                <a:ea typeface="+mn-ea"/>
              </a:endParaRPr>
            </a:p>
          </p:txBody>
        </p:sp>
        <p:sp>
          <p:nvSpPr>
            <p:cNvPr id="75781" name="Line 2"/>
            <p:cNvSpPr>
              <a:spLocks noChangeShapeType="1"/>
            </p:cNvSpPr>
            <p:nvPr/>
          </p:nvSpPr>
          <p:spPr bwMode="auto">
            <a:xfrm>
              <a:off x="1092722" y="1944688"/>
              <a:ext cx="285750" cy="177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3200">
                <a:latin typeface="+mn-ea"/>
                <a:ea typeface="+mn-ea"/>
              </a:endParaRPr>
            </a:p>
          </p:txBody>
        </p:sp>
        <p:sp>
          <p:nvSpPr>
            <p:cNvPr id="75782" name="Text Box 3"/>
            <p:cNvSpPr txBox="1">
              <a:spLocks noChangeArrowheads="1"/>
            </p:cNvSpPr>
            <p:nvPr/>
          </p:nvSpPr>
          <p:spPr bwMode="auto">
            <a:xfrm>
              <a:off x="556147" y="1657350"/>
              <a:ext cx="9334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algn="just" eaLnBrk="1" hangingPunct="1">
                <a:spcBef>
                  <a:spcPct val="0"/>
                </a:spcBef>
                <a:buClrTx/>
                <a:buSzTx/>
                <a:buFontTx/>
                <a:buNone/>
              </a:pPr>
              <a:r>
                <a:rPr lang="en-US" altLang="ja-JP" sz="1600" dirty="0" smtClean="0">
                  <a:latin typeface="+mn-ea"/>
                  <a:ea typeface="+mn-ea"/>
                </a:rPr>
                <a:t>(x</a:t>
              </a:r>
              <a:r>
                <a:rPr lang="en-US" altLang="ja-JP" sz="1600" dirty="0">
                  <a:latin typeface="+mn-ea"/>
                  <a:ea typeface="+mn-ea"/>
                </a:rPr>
                <a:t>, </a:t>
              </a:r>
              <a:r>
                <a:rPr lang="en-US" altLang="ja-JP" sz="1600" dirty="0" smtClean="0">
                  <a:latin typeface="+mn-ea"/>
                  <a:ea typeface="+mn-ea"/>
                </a:rPr>
                <a:t>y)</a:t>
              </a:r>
              <a:endParaRPr lang="en-US" altLang="ja-JP" sz="2400" dirty="0">
                <a:latin typeface="+mn-ea"/>
                <a:ea typeface="+mn-ea"/>
              </a:endParaRPr>
            </a:p>
          </p:txBody>
        </p:sp>
        <p:sp>
          <p:nvSpPr>
            <p:cNvPr id="75783" name="Text Box 4"/>
            <p:cNvSpPr txBox="1">
              <a:spLocks noChangeArrowheads="1"/>
            </p:cNvSpPr>
            <p:nvPr/>
          </p:nvSpPr>
          <p:spPr bwMode="auto">
            <a:xfrm>
              <a:off x="616472" y="1092200"/>
              <a:ext cx="22383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algn="just" eaLnBrk="1" hangingPunct="1">
                <a:spcBef>
                  <a:spcPct val="0"/>
                </a:spcBef>
                <a:buClrTx/>
                <a:buSzTx/>
                <a:buFontTx/>
                <a:buNone/>
              </a:pPr>
              <a:r>
                <a:rPr lang="en-US" altLang="ja-JP" sz="1600" dirty="0" err="1" smtClean="0">
                  <a:latin typeface="+mn-ea"/>
                  <a:ea typeface="+mn-ea"/>
                </a:rPr>
                <a:t>drawRect</a:t>
              </a:r>
              <a:r>
                <a:rPr lang="en-US" altLang="ja-JP" sz="1600" dirty="0" smtClean="0">
                  <a:latin typeface="+mn-ea"/>
                  <a:ea typeface="+mn-ea"/>
                </a:rPr>
                <a:t>(x</a:t>
              </a:r>
              <a:r>
                <a:rPr lang="en-US" altLang="ja-JP" sz="1600" dirty="0">
                  <a:latin typeface="+mn-ea"/>
                  <a:ea typeface="+mn-ea"/>
                </a:rPr>
                <a:t>, y, w, </a:t>
              </a:r>
              <a:r>
                <a:rPr lang="en-US" altLang="ja-JP" sz="1600" dirty="0" smtClean="0">
                  <a:latin typeface="+mn-ea"/>
                  <a:ea typeface="+mn-ea"/>
                </a:rPr>
                <a:t>h);</a:t>
              </a:r>
              <a:endParaRPr lang="en-US" altLang="ja-JP" sz="2400" dirty="0">
                <a:latin typeface="+mn-ea"/>
                <a:ea typeface="+mn-ea"/>
              </a:endParaRPr>
            </a:p>
          </p:txBody>
        </p:sp>
        <p:sp>
          <p:nvSpPr>
            <p:cNvPr id="75784" name="Text Box 5"/>
            <p:cNvSpPr txBox="1">
              <a:spLocks noChangeArrowheads="1"/>
            </p:cNvSpPr>
            <p:nvPr/>
          </p:nvSpPr>
          <p:spPr bwMode="auto">
            <a:xfrm>
              <a:off x="783160" y="2146300"/>
              <a:ext cx="64293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algn="just" eaLnBrk="1" hangingPunct="1">
                <a:spcBef>
                  <a:spcPct val="0"/>
                </a:spcBef>
                <a:buClrTx/>
                <a:buSzTx/>
                <a:buFontTx/>
                <a:buNone/>
              </a:pPr>
              <a:r>
                <a:rPr lang="en-US" altLang="ja-JP" sz="1600">
                  <a:latin typeface="+mn-ea"/>
                  <a:ea typeface="+mn-ea"/>
                </a:rPr>
                <a:t>h</a:t>
              </a:r>
              <a:endParaRPr lang="en-US" altLang="ja-JP" sz="2400">
                <a:latin typeface="+mn-ea"/>
                <a:ea typeface="+mn-ea"/>
              </a:endParaRPr>
            </a:p>
          </p:txBody>
        </p:sp>
        <p:sp>
          <p:nvSpPr>
            <p:cNvPr id="75785" name="Line 6"/>
            <p:cNvSpPr>
              <a:spLocks noChangeShapeType="1"/>
            </p:cNvSpPr>
            <p:nvPr/>
          </p:nvSpPr>
          <p:spPr bwMode="auto">
            <a:xfrm>
              <a:off x="1389585" y="2768600"/>
              <a:ext cx="1049337"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sz="3200">
                <a:latin typeface="+mn-ea"/>
                <a:ea typeface="+mn-ea"/>
              </a:endParaRPr>
            </a:p>
          </p:txBody>
        </p:sp>
        <p:sp>
          <p:nvSpPr>
            <p:cNvPr id="75786" name="Text Box 7"/>
            <p:cNvSpPr txBox="1">
              <a:spLocks noChangeArrowheads="1"/>
            </p:cNvSpPr>
            <p:nvPr/>
          </p:nvSpPr>
          <p:spPr bwMode="auto">
            <a:xfrm>
              <a:off x="1722960" y="2706688"/>
              <a:ext cx="6445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algn="just" eaLnBrk="1" hangingPunct="1">
                <a:spcBef>
                  <a:spcPct val="0"/>
                </a:spcBef>
                <a:buClrTx/>
                <a:buSzTx/>
                <a:buFontTx/>
                <a:buNone/>
              </a:pPr>
              <a:r>
                <a:rPr lang="en-US" altLang="ja-JP" sz="1600">
                  <a:latin typeface="+mn-ea"/>
                  <a:ea typeface="+mn-ea"/>
                </a:rPr>
                <a:t>w</a:t>
              </a:r>
              <a:endParaRPr lang="en-US" altLang="ja-JP" sz="2400">
                <a:latin typeface="+mn-ea"/>
                <a:ea typeface="+mn-ea"/>
              </a:endParaRPr>
            </a:p>
          </p:txBody>
        </p:sp>
        <p:sp>
          <p:nvSpPr>
            <p:cNvPr id="75787" name="Line 8"/>
            <p:cNvSpPr>
              <a:spLocks noChangeShapeType="1"/>
            </p:cNvSpPr>
            <p:nvPr/>
          </p:nvSpPr>
          <p:spPr bwMode="auto">
            <a:xfrm flipH="1">
              <a:off x="2200797" y="1909763"/>
              <a:ext cx="106363" cy="2270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3200">
                <a:latin typeface="+mn-ea"/>
                <a:ea typeface="+mn-ea"/>
              </a:endParaRPr>
            </a:p>
          </p:txBody>
        </p:sp>
        <p:sp>
          <p:nvSpPr>
            <p:cNvPr id="75788" name="Text Box 9"/>
            <p:cNvSpPr txBox="1">
              <a:spLocks noChangeArrowheads="1"/>
            </p:cNvSpPr>
            <p:nvPr/>
          </p:nvSpPr>
          <p:spPr bwMode="auto">
            <a:xfrm>
              <a:off x="1926160" y="1455738"/>
              <a:ext cx="13747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algn="just" eaLnBrk="1" hangingPunct="1">
                <a:spcBef>
                  <a:spcPct val="0"/>
                </a:spcBef>
                <a:buClrTx/>
                <a:buSzTx/>
                <a:buFontTx/>
                <a:buNone/>
              </a:pPr>
              <a:r>
                <a:rPr lang="en-US" altLang="ja-JP" sz="1600">
                  <a:latin typeface="+mn-ea"/>
                  <a:ea typeface="+mn-ea"/>
                </a:rPr>
                <a:t>Foreground color</a:t>
              </a:r>
              <a:endParaRPr lang="en-US" altLang="ja-JP" sz="2400">
                <a:latin typeface="+mn-ea"/>
                <a:ea typeface="+mn-ea"/>
              </a:endParaRPr>
            </a:p>
          </p:txBody>
        </p:sp>
        <p:sp>
          <p:nvSpPr>
            <p:cNvPr id="75789" name="Text Box 10"/>
            <p:cNvSpPr txBox="1">
              <a:spLocks noChangeArrowheads="1"/>
            </p:cNvSpPr>
            <p:nvPr/>
          </p:nvSpPr>
          <p:spPr bwMode="auto">
            <a:xfrm>
              <a:off x="2450035" y="2778125"/>
              <a:ext cx="13906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algn="just" eaLnBrk="1" hangingPunct="1">
                <a:spcBef>
                  <a:spcPct val="0"/>
                </a:spcBef>
                <a:buClrTx/>
                <a:buSzTx/>
                <a:buFontTx/>
                <a:buNone/>
              </a:pPr>
              <a:r>
                <a:rPr lang="en-US" altLang="ja-JP" sz="1600">
                  <a:latin typeface="+mn-ea"/>
                  <a:ea typeface="+mn-ea"/>
                </a:rPr>
                <a:t>Background color</a:t>
              </a:r>
              <a:endParaRPr lang="en-US" altLang="ja-JP" sz="2400">
                <a:latin typeface="+mn-ea"/>
                <a:ea typeface="+mn-ea"/>
              </a:endParaRPr>
            </a:p>
          </p:txBody>
        </p:sp>
        <p:sp>
          <p:nvSpPr>
            <p:cNvPr id="75790" name="Line 11"/>
            <p:cNvSpPr>
              <a:spLocks noChangeShapeType="1"/>
            </p:cNvSpPr>
            <p:nvPr/>
          </p:nvSpPr>
          <p:spPr bwMode="auto">
            <a:xfrm flipH="1" flipV="1">
              <a:off x="2140472" y="2387600"/>
              <a:ext cx="547688" cy="4048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3200">
                <a:latin typeface="+mn-ea"/>
                <a:ea typeface="+mn-ea"/>
              </a:endParaRPr>
            </a:p>
          </p:txBody>
        </p:sp>
        <p:sp>
          <p:nvSpPr>
            <p:cNvPr id="75791" name="Line 12"/>
            <p:cNvSpPr>
              <a:spLocks noChangeShapeType="1"/>
            </p:cNvSpPr>
            <p:nvPr/>
          </p:nvSpPr>
          <p:spPr bwMode="auto">
            <a:xfrm>
              <a:off x="1238772" y="2160588"/>
              <a:ext cx="0" cy="42862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sz="3200">
                <a:latin typeface="+mn-ea"/>
                <a:ea typeface="+mn-ea"/>
              </a:endParaRPr>
            </a:p>
          </p:txBody>
        </p:sp>
        <p:sp>
          <p:nvSpPr>
            <p:cNvPr id="75792" name="Text Box 13"/>
            <p:cNvSpPr txBox="1">
              <a:spLocks noChangeArrowheads="1"/>
            </p:cNvSpPr>
            <p:nvPr/>
          </p:nvSpPr>
          <p:spPr bwMode="auto">
            <a:xfrm>
              <a:off x="3732735" y="1089025"/>
              <a:ext cx="2227262"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algn="just" eaLnBrk="1" hangingPunct="1">
                <a:spcBef>
                  <a:spcPct val="0"/>
                </a:spcBef>
                <a:buClrTx/>
                <a:buSzTx/>
                <a:buFontTx/>
                <a:buNone/>
              </a:pPr>
              <a:r>
                <a:rPr lang="en-US" altLang="ja-JP" sz="1600" dirty="0" err="1" smtClean="0">
                  <a:latin typeface="+mn-ea"/>
                  <a:ea typeface="+mn-ea"/>
                </a:rPr>
                <a:t>drawOval</a:t>
              </a:r>
              <a:r>
                <a:rPr lang="en-US" altLang="ja-JP" sz="1600" dirty="0" smtClean="0">
                  <a:latin typeface="+mn-ea"/>
                  <a:ea typeface="+mn-ea"/>
                </a:rPr>
                <a:t>(x</a:t>
              </a:r>
              <a:r>
                <a:rPr lang="en-US" altLang="ja-JP" sz="1600" dirty="0">
                  <a:latin typeface="+mn-ea"/>
                  <a:ea typeface="+mn-ea"/>
                </a:rPr>
                <a:t>, y, w, </a:t>
              </a:r>
              <a:r>
                <a:rPr lang="en-US" altLang="ja-JP" sz="1600" dirty="0" smtClean="0">
                  <a:latin typeface="+mn-ea"/>
                  <a:ea typeface="+mn-ea"/>
                </a:rPr>
                <a:t>h);</a:t>
              </a:r>
              <a:endParaRPr lang="en-US" altLang="ja-JP" sz="2400" dirty="0">
                <a:latin typeface="+mn-ea"/>
                <a:ea typeface="+mn-ea"/>
              </a:endParaRPr>
            </a:p>
          </p:txBody>
        </p:sp>
        <p:sp>
          <p:nvSpPr>
            <p:cNvPr id="75793" name="Rectangle 14"/>
            <p:cNvSpPr>
              <a:spLocks noChangeArrowheads="1"/>
            </p:cNvSpPr>
            <p:nvPr/>
          </p:nvSpPr>
          <p:spPr bwMode="auto">
            <a:xfrm>
              <a:off x="4637610" y="2166938"/>
              <a:ext cx="1036637" cy="441325"/>
            </a:xfrm>
            <a:prstGeom prst="rect">
              <a:avLst/>
            </a:prstGeom>
            <a:solidFill>
              <a:srgbClr val="FFFFFF"/>
            </a:solidFill>
            <a:ln w="9525">
              <a:solidFill>
                <a:srgbClr val="000000"/>
              </a:solidFill>
              <a:prstDash val="sysDot"/>
              <a:miter lim="800000"/>
              <a:headEnd/>
              <a:tailEnd/>
            </a:ln>
          </p:spPr>
          <p:txBody>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endParaRPr lang="ja-JP" altLang="en-US" sz="2400">
                <a:latin typeface="+mn-ea"/>
                <a:ea typeface="+mn-ea"/>
              </a:endParaRPr>
            </a:p>
          </p:txBody>
        </p:sp>
        <p:sp>
          <p:nvSpPr>
            <p:cNvPr id="75794" name="Line 15"/>
            <p:cNvSpPr>
              <a:spLocks noChangeShapeType="1"/>
            </p:cNvSpPr>
            <p:nvPr/>
          </p:nvSpPr>
          <p:spPr bwMode="auto">
            <a:xfrm>
              <a:off x="4328047" y="1965325"/>
              <a:ext cx="285750" cy="177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3200">
                <a:latin typeface="+mn-ea"/>
                <a:ea typeface="+mn-ea"/>
              </a:endParaRPr>
            </a:p>
          </p:txBody>
        </p:sp>
        <p:sp>
          <p:nvSpPr>
            <p:cNvPr id="75795" name="Text Box 16"/>
            <p:cNvSpPr txBox="1">
              <a:spLocks noChangeArrowheads="1"/>
            </p:cNvSpPr>
            <p:nvPr/>
          </p:nvSpPr>
          <p:spPr bwMode="auto">
            <a:xfrm>
              <a:off x="3791472" y="1679575"/>
              <a:ext cx="11684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algn="just" eaLnBrk="1" hangingPunct="1">
                <a:spcBef>
                  <a:spcPct val="0"/>
                </a:spcBef>
                <a:buClrTx/>
                <a:buSzTx/>
                <a:buFontTx/>
                <a:buNone/>
              </a:pPr>
              <a:r>
                <a:rPr lang="en-US" altLang="ja-JP" sz="1600" dirty="0" smtClean="0">
                  <a:latin typeface="+mn-ea"/>
                  <a:ea typeface="+mn-ea"/>
                </a:rPr>
                <a:t>(x</a:t>
              </a:r>
              <a:r>
                <a:rPr lang="en-US" altLang="ja-JP" sz="1600" dirty="0">
                  <a:latin typeface="+mn-ea"/>
                  <a:ea typeface="+mn-ea"/>
                </a:rPr>
                <a:t>, </a:t>
              </a:r>
              <a:r>
                <a:rPr lang="en-US" altLang="ja-JP" sz="1600" dirty="0" smtClean="0">
                  <a:latin typeface="+mn-ea"/>
                  <a:ea typeface="+mn-ea"/>
                </a:rPr>
                <a:t>y)</a:t>
              </a:r>
              <a:endParaRPr lang="en-US" altLang="ja-JP" sz="2400" dirty="0">
                <a:latin typeface="+mn-ea"/>
                <a:ea typeface="+mn-ea"/>
              </a:endParaRPr>
            </a:p>
          </p:txBody>
        </p:sp>
        <p:sp>
          <p:nvSpPr>
            <p:cNvPr id="75796" name="Text Box 17"/>
            <p:cNvSpPr txBox="1">
              <a:spLocks noChangeArrowheads="1"/>
            </p:cNvSpPr>
            <p:nvPr/>
          </p:nvSpPr>
          <p:spPr bwMode="auto">
            <a:xfrm>
              <a:off x="4018485" y="2166938"/>
              <a:ext cx="6429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algn="just" eaLnBrk="1" hangingPunct="1">
                <a:spcBef>
                  <a:spcPct val="0"/>
                </a:spcBef>
                <a:buClrTx/>
                <a:buSzTx/>
                <a:buFontTx/>
                <a:buNone/>
              </a:pPr>
              <a:r>
                <a:rPr lang="en-US" altLang="ja-JP" sz="1600">
                  <a:latin typeface="+mn-ea"/>
                  <a:ea typeface="+mn-ea"/>
                </a:rPr>
                <a:t>h</a:t>
              </a:r>
              <a:endParaRPr lang="en-US" altLang="ja-JP" sz="2400">
                <a:latin typeface="+mn-ea"/>
                <a:ea typeface="+mn-ea"/>
              </a:endParaRPr>
            </a:p>
          </p:txBody>
        </p:sp>
        <p:sp>
          <p:nvSpPr>
            <p:cNvPr id="75797" name="Line 18"/>
            <p:cNvSpPr>
              <a:spLocks noChangeShapeType="1"/>
            </p:cNvSpPr>
            <p:nvPr/>
          </p:nvSpPr>
          <p:spPr bwMode="auto">
            <a:xfrm>
              <a:off x="4624910" y="2789238"/>
              <a:ext cx="1049337"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sz="3200">
                <a:latin typeface="+mn-ea"/>
                <a:ea typeface="+mn-ea"/>
              </a:endParaRPr>
            </a:p>
          </p:txBody>
        </p:sp>
        <p:sp>
          <p:nvSpPr>
            <p:cNvPr id="75798" name="Text Box 19"/>
            <p:cNvSpPr txBox="1">
              <a:spLocks noChangeArrowheads="1"/>
            </p:cNvSpPr>
            <p:nvPr/>
          </p:nvSpPr>
          <p:spPr bwMode="auto">
            <a:xfrm>
              <a:off x="4959872" y="2727325"/>
              <a:ext cx="64293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algn="just" eaLnBrk="1" hangingPunct="1">
                <a:spcBef>
                  <a:spcPct val="0"/>
                </a:spcBef>
                <a:buClrTx/>
                <a:buSzTx/>
                <a:buFontTx/>
                <a:buNone/>
              </a:pPr>
              <a:r>
                <a:rPr lang="en-US" altLang="ja-JP" sz="1600">
                  <a:latin typeface="+mn-ea"/>
                  <a:ea typeface="+mn-ea"/>
                </a:rPr>
                <a:t>w</a:t>
              </a:r>
              <a:endParaRPr lang="en-US" altLang="ja-JP" sz="2400">
                <a:latin typeface="+mn-ea"/>
                <a:ea typeface="+mn-ea"/>
              </a:endParaRPr>
            </a:p>
          </p:txBody>
        </p:sp>
        <p:sp>
          <p:nvSpPr>
            <p:cNvPr id="75799" name="Oval 20"/>
            <p:cNvSpPr>
              <a:spLocks noChangeArrowheads="1"/>
            </p:cNvSpPr>
            <p:nvPr/>
          </p:nvSpPr>
          <p:spPr bwMode="auto">
            <a:xfrm>
              <a:off x="4624910" y="2170113"/>
              <a:ext cx="1063625" cy="417512"/>
            </a:xfrm>
            <a:prstGeom prst="ellipse">
              <a:avLst/>
            </a:prstGeom>
            <a:solidFill>
              <a:srgbClr val="FFFFFF"/>
            </a:solidFill>
            <a:ln w="9525">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endParaRPr lang="ja-JP" altLang="en-US" sz="2400">
                <a:latin typeface="+mn-ea"/>
                <a:ea typeface="+mn-ea"/>
              </a:endParaRPr>
            </a:p>
          </p:txBody>
        </p:sp>
        <p:sp>
          <p:nvSpPr>
            <p:cNvPr id="75800" name="Line 21"/>
            <p:cNvSpPr>
              <a:spLocks noChangeShapeType="1"/>
            </p:cNvSpPr>
            <p:nvPr/>
          </p:nvSpPr>
          <p:spPr bwMode="auto">
            <a:xfrm>
              <a:off x="4458222" y="2165350"/>
              <a:ext cx="0" cy="42862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sz="3200">
                <a:latin typeface="+mn-ea"/>
                <a:ea typeface="+mn-ea"/>
              </a:endParaRPr>
            </a:p>
          </p:txBody>
        </p:sp>
        <p:sp>
          <p:nvSpPr>
            <p:cNvPr id="75801" name="Rectangle 22"/>
            <p:cNvSpPr>
              <a:spLocks noChangeArrowheads="1"/>
            </p:cNvSpPr>
            <p:nvPr/>
          </p:nvSpPr>
          <p:spPr bwMode="auto">
            <a:xfrm>
              <a:off x="6869635" y="2019300"/>
              <a:ext cx="1036637" cy="439738"/>
            </a:xfrm>
            <a:prstGeom prst="rect">
              <a:avLst/>
            </a:prstGeom>
            <a:solidFill>
              <a:srgbClr val="000000"/>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endParaRPr lang="ja-JP" altLang="en-US" sz="2400">
                <a:latin typeface="+mn-ea"/>
                <a:ea typeface="+mn-ea"/>
              </a:endParaRPr>
            </a:p>
          </p:txBody>
        </p:sp>
        <p:sp>
          <p:nvSpPr>
            <p:cNvPr id="75802" name="Text Box 23"/>
            <p:cNvSpPr txBox="1">
              <a:spLocks noChangeArrowheads="1"/>
            </p:cNvSpPr>
            <p:nvPr/>
          </p:nvSpPr>
          <p:spPr bwMode="auto">
            <a:xfrm>
              <a:off x="6047310" y="1547813"/>
              <a:ext cx="218757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algn="just" eaLnBrk="1" hangingPunct="1">
                <a:spcBef>
                  <a:spcPct val="0"/>
                </a:spcBef>
                <a:buClrTx/>
                <a:buSzTx/>
                <a:buFontTx/>
                <a:buNone/>
              </a:pPr>
              <a:r>
                <a:rPr lang="en-US" altLang="ja-JP" sz="1600" dirty="0" err="1" smtClean="0">
                  <a:latin typeface="+mn-ea"/>
                  <a:ea typeface="+mn-ea"/>
                </a:rPr>
                <a:t>fillRect</a:t>
              </a:r>
              <a:r>
                <a:rPr lang="en-US" altLang="ja-JP" sz="1600" dirty="0" smtClean="0">
                  <a:latin typeface="+mn-ea"/>
                  <a:ea typeface="+mn-ea"/>
                </a:rPr>
                <a:t>(x</a:t>
              </a:r>
              <a:r>
                <a:rPr lang="en-US" altLang="ja-JP" sz="1600" dirty="0">
                  <a:latin typeface="+mn-ea"/>
                  <a:ea typeface="+mn-ea"/>
                </a:rPr>
                <a:t>, y, w, </a:t>
              </a:r>
              <a:r>
                <a:rPr lang="en-US" altLang="ja-JP" sz="1600" dirty="0" smtClean="0">
                  <a:latin typeface="+mn-ea"/>
                  <a:ea typeface="+mn-ea"/>
                </a:rPr>
                <a:t>h);</a:t>
              </a:r>
              <a:endParaRPr lang="en-US" altLang="ja-JP" sz="2400" dirty="0">
                <a:latin typeface="+mn-ea"/>
                <a:ea typeface="+mn-ea"/>
              </a:endParaRPr>
            </a:p>
          </p:txBody>
        </p:sp>
        <p:sp>
          <p:nvSpPr>
            <p:cNvPr id="75803" name="Text Box 24"/>
            <p:cNvSpPr txBox="1">
              <a:spLocks noChangeArrowheads="1"/>
            </p:cNvSpPr>
            <p:nvPr/>
          </p:nvSpPr>
          <p:spPr bwMode="auto">
            <a:xfrm>
              <a:off x="1068910" y="4070350"/>
              <a:ext cx="28194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algn="just" eaLnBrk="1" hangingPunct="1">
                <a:spcBef>
                  <a:spcPct val="0"/>
                </a:spcBef>
                <a:buClrTx/>
                <a:buSzTx/>
                <a:buFontTx/>
                <a:buNone/>
              </a:pPr>
              <a:r>
                <a:rPr lang="en-US" altLang="ja-JP" sz="1600" dirty="0" err="1" smtClean="0">
                  <a:latin typeface="+mn-ea"/>
                  <a:ea typeface="+mn-ea"/>
                </a:rPr>
                <a:t>drawString</a:t>
              </a:r>
              <a:r>
                <a:rPr lang="en-US" altLang="ja-JP" sz="1600" dirty="0" smtClean="0">
                  <a:latin typeface="+mn-ea"/>
                  <a:ea typeface="+mn-ea"/>
                </a:rPr>
                <a:t>("</a:t>
              </a:r>
              <a:r>
                <a:rPr lang="en-US" altLang="ja-JP" sz="1600" dirty="0">
                  <a:latin typeface="+mn-ea"/>
                  <a:ea typeface="+mn-ea"/>
                </a:rPr>
                <a:t>TEXT", x, </a:t>
              </a:r>
              <a:r>
                <a:rPr lang="en-US" altLang="ja-JP" sz="1600" dirty="0" smtClean="0">
                  <a:latin typeface="+mn-ea"/>
                  <a:ea typeface="+mn-ea"/>
                </a:rPr>
                <a:t>y);</a:t>
              </a:r>
              <a:endParaRPr lang="en-US" altLang="ja-JP" sz="2400" dirty="0">
                <a:latin typeface="+mn-ea"/>
                <a:ea typeface="+mn-ea"/>
              </a:endParaRPr>
            </a:p>
          </p:txBody>
        </p:sp>
        <p:sp>
          <p:nvSpPr>
            <p:cNvPr id="75804" name="Text Box 25"/>
            <p:cNvSpPr txBox="1">
              <a:spLocks noChangeArrowheads="1"/>
            </p:cNvSpPr>
            <p:nvPr/>
          </p:nvSpPr>
          <p:spPr bwMode="auto">
            <a:xfrm>
              <a:off x="1675335" y="4797425"/>
              <a:ext cx="858837" cy="404813"/>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en-US" altLang="ja-JP" sz="1800">
                  <a:latin typeface="+mn-ea"/>
                  <a:ea typeface="+mn-ea"/>
                </a:rPr>
                <a:t>TEXT</a:t>
              </a:r>
              <a:endParaRPr lang="en-US" altLang="ja-JP" sz="2400">
                <a:latin typeface="+mn-ea"/>
                <a:ea typeface="+mn-ea"/>
              </a:endParaRPr>
            </a:p>
          </p:txBody>
        </p:sp>
        <p:sp>
          <p:nvSpPr>
            <p:cNvPr id="75805" name="Line 26"/>
            <p:cNvSpPr>
              <a:spLocks noChangeShapeType="1"/>
            </p:cNvSpPr>
            <p:nvPr/>
          </p:nvSpPr>
          <p:spPr bwMode="auto">
            <a:xfrm flipV="1">
              <a:off x="1402285" y="5208588"/>
              <a:ext cx="285750" cy="1555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3200">
                <a:latin typeface="+mn-ea"/>
                <a:ea typeface="+mn-ea"/>
              </a:endParaRPr>
            </a:p>
          </p:txBody>
        </p:sp>
        <p:sp>
          <p:nvSpPr>
            <p:cNvPr id="75806" name="Text Box 27"/>
            <p:cNvSpPr txBox="1">
              <a:spLocks noChangeArrowheads="1"/>
            </p:cNvSpPr>
            <p:nvPr/>
          </p:nvSpPr>
          <p:spPr bwMode="auto">
            <a:xfrm>
              <a:off x="889522" y="5230813"/>
              <a:ext cx="98107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algn="just" eaLnBrk="1" hangingPunct="1">
                <a:spcBef>
                  <a:spcPct val="0"/>
                </a:spcBef>
                <a:buClrTx/>
                <a:buSzTx/>
                <a:buFontTx/>
                <a:buNone/>
              </a:pPr>
              <a:r>
                <a:rPr lang="en-US" altLang="ja-JP" sz="1600" dirty="0" smtClean="0">
                  <a:latin typeface="+mn-ea"/>
                  <a:ea typeface="+mn-ea"/>
                </a:rPr>
                <a:t>(x</a:t>
              </a:r>
              <a:r>
                <a:rPr lang="en-US" altLang="ja-JP" sz="1600" dirty="0">
                  <a:latin typeface="+mn-ea"/>
                  <a:ea typeface="+mn-ea"/>
                </a:rPr>
                <a:t>, </a:t>
              </a:r>
              <a:r>
                <a:rPr lang="en-US" altLang="ja-JP" sz="1600" dirty="0" smtClean="0">
                  <a:latin typeface="+mn-ea"/>
                  <a:ea typeface="+mn-ea"/>
                </a:rPr>
                <a:t>y)</a:t>
              </a:r>
              <a:endParaRPr lang="en-US" altLang="ja-JP" sz="2400" dirty="0">
                <a:latin typeface="+mn-ea"/>
                <a:ea typeface="+mn-ea"/>
              </a:endParaRPr>
            </a:p>
          </p:txBody>
        </p:sp>
        <p:sp>
          <p:nvSpPr>
            <p:cNvPr id="75807" name="Text Box 28"/>
            <p:cNvSpPr txBox="1">
              <a:spLocks noChangeArrowheads="1"/>
            </p:cNvSpPr>
            <p:nvPr/>
          </p:nvSpPr>
          <p:spPr bwMode="auto">
            <a:xfrm>
              <a:off x="4474097" y="4032250"/>
              <a:ext cx="27924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algn="just" eaLnBrk="1" hangingPunct="1">
                <a:spcBef>
                  <a:spcPct val="0"/>
                </a:spcBef>
                <a:buClrTx/>
                <a:buSzTx/>
                <a:buFontTx/>
                <a:buNone/>
              </a:pPr>
              <a:r>
                <a:rPr lang="en-US" altLang="ja-JP" sz="1600" dirty="0" err="1" smtClean="0">
                  <a:latin typeface="+mn-ea"/>
                  <a:ea typeface="+mn-ea"/>
                </a:rPr>
                <a:t>setJustification</a:t>
              </a:r>
              <a:r>
                <a:rPr lang="en-US" altLang="ja-JP" sz="1600" dirty="0" smtClean="0">
                  <a:latin typeface="+mn-ea"/>
                  <a:ea typeface="+mn-ea"/>
                </a:rPr>
                <a:t>("</a:t>
              </a:r>
              <a:r>
                <a:rPr lang="en-US" altLang="ja-JP" sz="1600" dirty="0">
                  <a:latin typeface="+mn-ea"/>
                  <a:ea typeface="+mn-ea"/>
                </a:rPr>
                <a:t>right</a:t>
              </a:r>
              <a:r>
                <a:rPr lang="en-US" altLang="ja-JP" sz="1600" dirty="0" smtClean="0">
                  <a:latin typeface="+mn-ea"/>
                  <a:ea typeface="+mn-ea"/>
                </a:rPr>
                <a:t>");</a:t>
              </a:r>
              <a:endParaRPr lang="en-US" altLang="ja-JP" sz="1600" dirty="0">
                <a:latin typeface="+mn-ea"/>
                <a:ea typeface="+mn-ea"/>
              </a:endParaRPr>
            </a:p>
            <a:p>
              <a:pPr algn="just" eaLnBrk="1" hangingPunct="1">
                <a:spcBef>
                  <a:spcPct val="0"/>
                </a:spcBef>
                <a:buClrTx/>
                <a:buSzTx/>
                <a:buFontTx/>
                <a:buNone/>
              </a:pPr>
              <a:r>
                <a:rPr lang="en-US" altLang="ja-JP" sz="1600" dirty="0" err="1" smtClean="0">
                  <a:latin typeface="+mn-ea"/>
                  <a:ea typeface="+mn-ea"/>
                </a:rPr>
                <a:t>drawString</a:t>
              </a:r>
              <a:r>
                <a:rPr lang="en-US" altLang="ja-JP" sz="1600" dirty="0" smtClean="0">
                  <a:latin typeface="+mn-ea"/>
                  <a:ea typeface="+mn-ea"/>
                </a:rPr>
                <a:t>("</a:t>
              </a:r>
              <a:r>
                <a:rPr lang="en-US" altLang="ja-JP" sz="1600" dirty="0">
                  <a:latin typeface="+mn-ea"/>
                  <a:ea typeface="+mn-ea"/>
                </a:rPr>
                <a:t>TEXT", x, </a:t>
              </a:r>
              <a:r>
                <a:rPr lang="en-US" altLang="ja-JP" sz="1600" dirty="0" smtClean="0">
                  <a:latin typeface="+mn-ea"/>
                  <a:ea typeface="+mn-ea"/>
                </a:rPr>
                <a:t>y);</a:t>
              </a:r>
              <a:endParaRPr lang="en-US" altLang="ja-JP" sz="2400" dirty="0">
                <a:latin typeface="+mn-ea"/>
                <a:ea typeface="+mn-ea"/>
              </a:endParaRPr>
            </a:p>
          </p:txBody>
        </p:sp>
        <p:sp>
          <p:nvSpPr>
            <p:cNvPr id="75808" name="Text Box 29"/>
            <p:cNvSpPr txBox="1">
              <a:spLocks noChangeArrowheads="1"/>
            </p:cNvSpPr>
            <p:nvPr/>
          </p:nvSpPr>
          <p:spPr bwMode="auto">
            <a:xfrm>
              <a:off x="4580460" y="4867275"/>
              <a:ext cx="858837" cy="404813"/>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algn="r" eaLnBrk="1" hangingPunct="1">
                <a:spcBef>
                  <a:spcPct val="0"/>
                </a:spcBef>
                <a:buClrTx/>
                <a:buSzTx/>
                <a:buFontTx/>
                <a:buNone/>
              </a:pPr>
              <a:r>
                <a:rPr lang="en-US" altLang="ja-JP" sz="1800">
                  <a:latin typeface="+mn-ea"/>
                  <a:ea typeface="+mn-ea"/>
                </a:rPr>
                <a:t>TEXT</a:t>
              </a:r>
              <a:endParaRPr lang="en-US" altLang="ja-JP" sz="2400">
                <a:latin typeface="+mn-ea"/>
                <a:ea typeface="+mn-ea"/>
              </a:endParaRPr>
            </a:p>
          </p:txBody>
        </p:sp>
        <p:sp>
          <p:nvSpPr>
            <p:cNvPr id="75809" name="Text Box 30"/>
            <p:cNvSpPr txBox="1">
              <a:spLocks noChangeArrowheads="1"/>
            </p:cNvSpPr>
            <p:nvPr/>
          </p:nvSpPr>
          <p:spPr bwMode="auto">
            <a:xfrm>
              <a:off x="5664722" y="5287963"/>
              <a:ext cx="10922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algn="just" eaLnBrk="1" hangingPunct="1">
                <a:spcBef>
                  <a:spcPct val="0"/>
                </a:spcBef>
                <a:buClrTx/>
                <a:buSzTx/>
                <a:buFontTx/>
                <a:buNone/>
              </a:pPr>
              <a:r>
                <a:rPr lang="en-US" altLang="ja-JP" sz="1600" dirty="0" smtClean="0">
                  <a:latin typeface="+mn-ea"/>
                  <a:ea typeface="+mn-ea"/>
                </a:rPr>
                <a:t>(x</a:t>
              </a:r>
              <a:r>
                <a:rPr lang="en-US" altLang="ja-JP" sz="1600" dirty="0">
                  <a:latin typeface="+mn-ea"/>
                  <a:ea typeface="+mn-ea"/>
                </a:rPr>
                <a:t>, </a:t>
              </a:r>
              <a:r>
                <a:rPr lang="en-US" altLang="ja-JP" sz="1600" dirty="0" smtClean="0">
                  <a:latin typeface="+mn-ea"/>
                  <a:ea typeface="+mn-ea"/>
                </a:rPr>
                <a:t>y)</a:t>
              </a:r>
              <a:endParaRPr lang="en-US" altLang="ja-JP" sz="2400" dirty="0">
                <a:latin typeface="+mn-ea"/>
                <a:ea typeface="+mn-ea"/>
              </a:endParaRPr>
            </a:p>
          </p:txBody>
        </p:sp>
        <p:sp>
          <p:nvSpPr>
            <p:cNvPr id="75810" name="Line 31"/>
            <p:cNvSpPr>
              <a:spLocks noChangeShapeType="1"/>
            </p:cNvSpPr>
            <p:nvPr/>
          </p:nvSpPr>
          <p:spPr bwMode="auto">
            <a:xfrm flipH="1" flipV="1">
              <a:off x="5463110" y="5275263"/>
              <a:ext cx="285750" cy="1793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3200">
                <a:latin typeface="+mn-ea"/>
                <a:ea typeface="+mn-ea"/>
              </a:endParaRPr>
            </a:p>
          </p:txBody>
        </p:sp>
      </p:grpSp>
      <p:sp>
        <p:nvSpPr>
          <p:cNvPr id="8" name="スライド番号プレースホルダー 7"/>
          <p:cNvSpPr>
            <a:spLocks noGrp="1"/>
          </p:cNvSpPr>
          <p:nvPr>
            <p:ph type="sldNum" sz="quarter" idx="12"/>
          </p:nvPr>
        </p:nvSpPr>
        <p:spPr/>
        <p:txBody>
          <a:bodyPr/>
          <a:lstStyle/>
          <a:p>
            <a:fld id="{ED345899-7C04-CC44-96EB-A2BA36F8EB7D}" type="slidenum">
              <a:rPr lang="ja-JP" altLang="en-US" smtClean="0">
                <a:solidFill>
                  <a:prstClr val="black">
                    <a:tint val="75000"/>
                  </a:prstClr>
                </a:solidFill>
              </a:rPr>
              <a:pPr/>
              <a:t>101</a:t>
            </a:fld>
            <a:endParaRPr lang="ja-JP" altLang="en-US">
              <a:solidFill>
                <a:prstClr val="black">
                  <a:tint val="75000"/>
                </a:prstClr>
              </a:solidFill>
            </a:endParaRPr>
          </a:p>
        </p:txBody>
      </p:sp>
    </p:spTree>
    <p:extLst>
      <p:ext uri="{BB962C8B-B14F-4D97-AF65-F5344CB8AC3E}">
        <p14:creationId xmlns:p14="http://schemas.microsoft.com/office/powerpoint/2010/main" val="22608889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その他の関数</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76803" name="コンテンツ プレースホルダ 2"/>
          <p:cNvSpPr>
            <a:spLocks noGrp="1"/>
          </p:cNvSpPr>
          <p:nvPr>
            <p:ph sz="quarter" idx="1"/>
          </p:nvPr>
        </p:nvSpPr>
        <p:spPr/>
        <p:txBody>
          <a:bodyPr/>
          <a:lstStyle/>
          <a:p>
            <a:r>
              <a:rPr lang="en-US" altLang="ja-JP" dirty="0" err="1" smtClean="0"/>
              <a:t>Plot.xxxx</a:t>
            </a:r>
            <a:r>
              <a:rPr lang="en-US" altLang="ja-JP" dirty="0" smtClean="0"/>
              <a:t>(): </a:t>
            </a:r>
            <a:r>
              <a:rPr lang="ja-JP" altLang="en-US" dirty="0" smtClean="0"/>
              <a:t>グラフを書く関数群</a:t>
            </a:r>
            <a:endParaRPr lang="en-US" altLang="ja-JP" dirty="0" smtClean="0"/>
          </a:p>
          <a:p>
            <a:r>
              <a:rPr lang="en-US" altLang="ja-JP" dirty="0" err="1" smtClean="0"/>
              <a:t>roiManager</a:t>
            </a:r>
            <a:r>
              <a:rPr lang="en-US" altLang="ja-JP" dirty="0" smtClean="0"/>
              <a:t>(): ROI</a:t>
            </a:r>
            <a:r>
              <a:rPr lang="ja-JP" altLang="en-US" dirty="0" smtClean="0"/>
              <a:t>マネジャー関係の関数</a:t>
            </a:r>
            <a:endParaRPr lang="en-US" altLang="ja-JP" dirty="0" smtClean="0"/>
          </a:p>
          <a:p>
            <a:r>
              <a:rPr lang="en-US" altLang="ja-JP" dirty="0" err="1" smtClean="0"/>
              <a:t>File.xxxx</a:t>
            </a:r>
            <a:r>
              <a:rPr lang="en-US" altLang="ja-JP" dirty="0" smtClean="0"/>
              <a:t>(): </a:t>
            </a:r>
            <a:r>
              <a:rPr lang="ja-JP" altLang="en-US" dirty="0" smtClean="0"/>
              <a:t>ファイル操作関係</a:t>
            </a:r>
            <a:r>
              <a:rPr lang="en-US" altLang="ja-JP" dirty="0" smtClean="0"/>
              <a:t/>
            </a:r>
            <a:br>
              <a:rPr lang="en-US" altLang="ja-JP" dirty="0" smtClean="0"/>
            </a:br>
            <a:endParaRPr lang="en-US" altLang="ja-JP" dirty="0" smtClean="0"/>
          </a:p>
          <a:p>
            <a:r>
              <a:rPr lang="ja-JP" altLang="en-US" dirty="0" smtClean="0"/>
              <a:t>以上については</a:t>
            </a:r>
            <a:r>
              <a:rPr lang="en-US" altLang="ja-JP" dirty="0" smtClean="0"/>
              <a:t>"ImageJ - Built-in Macro </a:t>
            </a:r>
            <a:r>
              <a:rPr lang="en-US" altLang="ja-JP" dirty="0" err="1" smtClean="0"/>
              <a:t>Fuctions</a:t>
            </a:r>
            <a:r>
              <a:rPr lang="en-US" altLang="ja-JP" dirty="0" smtClean="0"/>
              <a:t>"</a:t>
            </a:r>
            <a:r>
              <a:rPr lang="ja-JP" altLang="en-US" dirty="0" smtClean="0"/>
              <a:t>を参照。</a:t>
            </a:r>
            <a:endParaRPr lang="en-US" altLang="ja-JP" dirty="0" smtClean="0"/>
          </a:p>
          <a:p>
            <a:r>
              <a:rPr lang="ja-JP" altLang="en-US" dirty="0" smtClean="0"/>
              <a:t>他にもここに記載しなかった関数が多くある</a:t>
            </a:r>
            <a:r>
              <a:rPr lang="en-US" altLang="ja-JP" dirty="0" smtClean="0"/>
              <a:t>(</a:t>
            </a:r>
            <a:r>
              <a:rPr lang="ja-JP" altLang="en-US" dirty="0" smtClean="0"/>
              <a:t>特に</a:t>
            </a:r>
            <a:r>
              <a:rPr lang="en-US" altLang="ja-JP" dirty="0" err="1" smtClean="0"/>
              <a:t>getXxxx</a:t>
            </a:r>
            <a:r>
              <a:rPr lang="en-US" altLang="ja-JP" dirty="0" smtClean="0"/>
              <a:t>)</a:t>
            </a:r>
            <a:r>
              <a:rPr lang="ja-JP" altLang="en-US" dirty="0" err="1" smtClean="0"/>
              <a:t>。</a:t>
            </a:r>
            <a:r>
              <a:rPr lang="ja-JP" altLang="en-US" dirty="0" smtClean="0"/>
              <a:t>省略した説明もあるので必要に応じマニュアルを参照すること。</a:t>
            </a:r>
            <a:endParaRPr lang="en-US" altLang="ja-JP"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102</a:t>
            </a:fld>
            <a:endParaRPr kumimoji="1" lang="ja-JP" altLang="en-US">
              <a:solidFill>
                <a:srgbClr val="464653"/>
              </a:solidFill>
            </a:endParaRPr>
          </a:p>
        </p:txBody>
      </p:sp>
    </p:spTree>
    <p:extLst>
      <p:ext uri="{BB962C8B-B14F-4D97-AF65-F5344CB8AC3E}">
        <p14:creationId xmlns:p14="http://schemas.microsoft.com/office/powerpoint/2010/main" val="317273352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eaLnBrk="1" hangingPunct="1">
              <a:defRPr/>
            </a:pPr>
            <a:r>
              <a:rPr lang="en-US" altLang="ja-JP" sz="4400" dirty="0" smtClean="0"/>
              <a:t>ImageJ</a:t>
            </a:r>
            <a:r>
              <a:rPr lang="ja-JP" altLang="en-US" sz="4400" dirty="0" smtClean="0"/>
              <a:t>の補足情報</a:t>
            </a:r>
            <a:endParaRPr lang="ja-JP" altLang="en-US" sz="4400" dirty="0"/>
          </a:p>
        </p:txBody>
      </p:sp>
      <p:sp>
        <p:nvSpPr>
          <p:cNvPr id="5" name="テキスト プレースホルダー 4"/>
          <p:cNvSpPr>
            <a:spLocks noGrp="1"/>
          </p:cNvSpPr>
          <p:nvPr>
            <p:ph type="body" idx="1"/>
          </p:nvPr>
        </p:nvSpPr>
        <p:spPr/>
        <p:txBody>
          <a:bodyPr/>
          <a:lstStyle/>
          <a:p>
            <a:endParaRPr kumimoji="1" lang="ja-JP" altLang="en-US"/>
          </a:p>
        </p:txBody>
      </p:sp>
      <p:sp>
        <p:nvSpPr>
          <p:cNvPr id="6" name="日付プレースホルダー 5"/>
          <p:cNvSpPr>
            <a:spLocks noGrp="1"/>
          </p:cNvSpPr>
          <p:nvPr>
            <p:ph type="dt" sz="half" idx="10"/>
          </p:nvPr>
        </p:nvSpPr>
        <p:spPr/>
        <p:txBody>
          <a:bodyPr/>
          <a:lstStyle/>
          <a:p>
            <a:r>
              <a:rPr kumimoji="1" lang="en-US" altLang="ja-JP" smtClean="0">
                <a:solidFill>
                  <a:srgbClr val="DDE9EC"/>
                </a:solidFill>
              </a:rPr>
              <a:t>2018/4/9,16,23</a:t>
            </a:r>
            <a:endParaRPr kumimoji="1" lang="ja-JP" altLang="en-US" dirty="0">
              <a:solidFill>
                <a:srgbClr val="DDE9EC"/>
              </a:solidFill>
            </a:endParaRPr>
          </a:p>
        </p:txBody>
      </p:sp>
      <p:sp>
        <p:nvSpPr>
          <p:cNvPr id="7" name="フッター プレースホルダー 6"/>
          <p:cNvSpPr>
            <a:spLocks noGrp="1"/>
          </p:cNvSpPr>
          <p:nvPr>
            <p:ph type="ftr" sz="quarter" idx="11"/>
          </p:nvPr>
        </p:nvSpPr>
        <p:spPr/>
        <p:txBody>
          <a:bodyPr/>
          <a:lstStyle/>
          <a:p>
            <a:r>
              <a:rPr kumimoji="1" lang="ja-JP" altLang="en-US" smtClean="0">
                <a:solidFill>
                  <a:srgbClr val="DDE9EC"/>
                </a:solidFill>
              </a:rPr>
              <a:t>生物化学実験法 </a:t>
            </a:r>
            <a:r>
              <a:rPr kumimoji="1" lang="en-GB" altLang="ja-JP" smtClean="0">
                <a:solidFill>
                  <a:srgbClr val="DDE9EC"/>
                </a:solidFill>
              </a:rPr>
              <a:t>PC</a:t>
            </a:r>
            <a:r>
              <a:rPr kumimoji="1" lang="ja-JP" altLang="en-US" smtClean="0">
                <a:solidFill>
                  <a:srgbClr val="DDE9EC"/>
                </a:solidFill>
              </a:rPr>
              <a:t>演習</a:t>
            </a:r>
            <a:endParaRPr kumimoji="1" lang="ja-JP" altLang="en-US" dirty="0">
              <a:solidFill>
                <a:srgbClr val="DDE9EC"/>
              </a:solidFill>
            </a:endParaRPr>
          </a:p>
        </p:txBody>
      </p:sp>
      <p:sp>
        <p:nvSpPr>
          <p:cNvPr id="8" name="スライド番号プレースホルダー 7"/>
          <p:cNvSpPr>
            <a:spLocks noGrp="1"/>
          </p:cNvSpPr>
          <p:nvPr>
            <p:ph type="sldNum" sz="quarter" idx="12"/>
          </p:nvPr>
        </p:nvSpPr>
        <p:spPr/>
        <p:txBody>
          <a:bodyPr/>
          <a:lstStyle/>
          <a:p>
            <a:fld id="{4F1CC6D0-5C45-40B5-8406-AF0C2D0F0FF6}" type="slidenum">
              <a:rPr kumimoji="1" lang="ja-JP" altLang="en-US" smtClean="0">
                <a:solidFill>
                  <a:srgbClr val="DDE9EC"/>
                </a:solidFill>
              </a:rPr>
              <a:pPr/>
              <a:t>103</a:t>
            </a:fld>
            <a:endParaRPr kumimoji="1" lang="ja-JP" altLang="en-US">
              <a:solidFill>
                <a:srgbClr val="DDE9EC"/>
              </a:solidFill>
            </a:endParaRPr>
          </a:p>
        </p:txBody>
      </p:sp>
    </p:spTree>
    <p:extLst>
      <p:ext uri="{BB962C8B-B14F-4D97-AF65-F5344CB8AC3E}">
        <p14:creationId xmlns:p14="http://schemas.microsoft.com/office/powerpoint/2010/main" val="341569869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r>
              <a:rPr lang="en-US" altLang="ja-JP"/>
              <a:t>ImageJ</a:t>
            </a:r>
            <a:r>
              <a:rPr lang="ja-JP" altLang="en-US"/>
              <a:t>のインストール</a:t>
            </a:r>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rPr>
              <a:t>2018/4/9,16,23</a:t>
            </a:r>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生物化学実験法 </a:t>
            </a:r>
            <a:r>
              <a:rPr lang="en-GB" altLang="ja-JP" smtClean="0">
                <a:solidFill>
                  <a:prstClr val="black">
                    <a:tint val="75000"/>
                  </a:prstClr>
                </a:solidFill>
              </a:rPr>
              <a:t>PC</a:t>
            </a:r>
            <a:r>
              <a:rPr lang="ja-JP" altLang="en-US" smtClean="0">
                <a:solidFill>
                  <a:prstClr val="black">
                    <a:tint val="75000"/>
                  </a:prstClr>
                </a:solidFill>
              </a:rPr>
              <a:t>演習</a:t>
            </a:r>
            <a:endParaRPr lang="ja-JP" altLang="en-US">
              <a:solidFill>
                <a:prstClr val="black">
                  <a:tint val="75000"/>
                </a:prstClr>
              </a:solidFill>
            </a:endParaRPr>
          </a:p>
        </p:txBody>
      </p:sp>
      <p:sp>
        <p:nvSpPr>
          <p:cNvPr id="6" name="コンテンツ プレースホルダー 5"/>
          <p:cNvSpPr>
            <a:spLocks noGrp="1"/>
          </p:cNvSpPr>
          <p:nvPr>
            <p:ph sz="quarter" idx="1"/>
          </p:nvPr>
        </p:nvSpPr>
        <p:spPr/>
        <p:txBody>
          <a:bodyPr/>
          <a:lstStyle/>
          <a:p>
            <a:pPr>
              <a:spcBef>
                <a:spcPts val="1200"/>
              </a:spcBef>
            </a:pPr>
            <a:r>
              <a:rPr lang="en-US" altLang="ja-JP" sz="2400" dirty="0"/>
              <a:t> </a:t>
            </a:r>
            <a:r>
              <a:rPr lang="ja-JP" altLang="en-US" sz="2400" dirty="0"/>
              <a:t>自分の</a:t>
            </a:r>
            <a:r>
              <a:rPr lang="en-US" altLang="ja-JP" sz="2400" dirty="0"/>
              <a:t>PC</a:t>
            </a:r>
            <a:r>
              <a:rPr lang="ja-JP" altLang="en-US" sz="2400" dirty="0"/>
              <a:t>に</a:t>
            </a:r>
            <a:r>
              <a:rPr lang="en-US" altLang="ja-JP" sz="2400" dirty="0"/>
              <a:t>ImageJ</a:t>
            </a:r>
            <a:r>
              <a:rPr lang="ja-JP" altLang="en-US" sz="2400" dirty="0"/>
              <a:t>をインストールする場合は以下のページの手順に従ってください。</a:t>
            </a:r>
            <a:r>
              <a:rPr lang="en-US" altLang="ja-JP" sz="2400" dirty="0"/>
              <a:t/>
            </a:r>
            <a:br>
              <a:rPr lang="en-US" altLang="ja-JP" sz="2400" dirty="0"/>
            </a:br>
            <a:r>
              <a:rPr lang="en-US" altLang="ja-JP" sz="2400" dirty="0"/>
              <a:t>http://wiki.livedoor.jp/imagej/</a:t>
            </a:r>
          </a:p>
          <a:p>
            <a:pPr>
              <a:spcBef>
                <a:spcPts val="1200"/>
              </a:spcBef>
            </a:pPr>
            <a:r>
              <a:rPr lang="en-US" altLang="ja-JP" sz="2400" dirty="0"/>
              <a:t>ImageJ</a:t>
            </a:r>
            <a:r>
              <a:rPr lang="ja-JP" altLang="en-US" sz="2400" dirty="0"/>
              <a:t>が起動するかどうか確認してください。</a:t>
            </a:r>
            <a:endParaRPr lang="en-US" altLang="ja-JP" sz="2400" dirty="0"/>
          </a:p>
          <a:p>
            <a:pPr>
              <a:spcBef>
                <a:spcPts val="1200"/>
              </a:spcBef>
            </a:pPr>
            <a:r>
              <a:rPr lang="ja-JP" altLang="en-US" sz="2400" dirty="0"/>
              <a:t>大きな画像やムービーを扱う際に、メモリが足りなくなることがあります。変更が必要な場合、上記ページにも説明がありますが、</a:t>
            </a:r>
            <a:r>
              <a:rPr lang="en-US" altLang="ja-JP" sz="2400" dirty="0"/>
              <a:t>ImageJ</a:t>
            </a:r>
            <a:r>
              <a:rPr lang="ja-JP" altLang="en-US" sz="2400" dirty="0"/>
              <a:t>を起動したあと、</a:t>
            </a:r>
            <a:r>
              <a:rPr lang="en-US" altLang="ja-JP" sz="2400" dirty="0" smtClean="0"/>
              <a:t>Edit&gt;Options&gt;Memory </a:t>
            </a:r>
            <a:r>
              <a:rPr lang="en-US" altLang="ja-JP" sz="2400" dirty="0"/>
              <a:t>and Threads</a:t>
            </a:r>
            <a:r>
              <a:rPr lang="ja-JP" altLang="en-US" sz="2400" dirty="0"/>
              <a:t>で最大メモリサイズを変更してください。</a:t>
            </a:r>
            <a:r>
              <a:rPr lang="en-US" altLang="ja-JP" sz="2400" dirty="0"/>
              <a:t>ImageJ</a:t>
            </a:r>
            <a:r>
              <a:rPr lang="ja-JP" altLang="en-US" sz="2400" dirty="0"/>
              <a:t>の再起動後に設定が有効になります。</a:t>
            </a:r>
          </a:p>
          <a:p>
            <a:pPr marL="0" indent="0">
              <a:buNone/>
            </a:pPr>
            <a:endParaRPr kumimoji="1" lang="ja-JP" altLang="en-US" dirty="0"/>
          </a:p>
        </p:txBody>
      </p:sp>
      <p:sp>
        <p:nvSpPr>
          <p:cNvPr id="7" name="スライド番号プレースホルダー 6"/>
          <p:cNvSpPr>
            <a:spLocks noGrp="1"/>
          </p:cNvSpPr>
          <p:nvPr>
            <p:ph type="sldNum" sz="quarter" idx="12"/>
          </p:nvPr>
        </p:nvSpPr>
        <p:spPr/>
        <p:txBody>
          <a:bodyPr/>
          <a:lstStyle/>
          <a:p>
            <a:fld id="{4F1CC6D0-5C45-40B5-8406-AF0C2D0F0FF6}" type="slidenum">
              <a:rPr kumimoji="1" lang="ja-JP" altLang="en-US" smtClean="0">
                <a:solidFill>
                  <a:srgbClr val="464653"/>
                </a:solidFill>
              </a:rPr>
              <a:pPr/>
              <a:t>104</a:t>
            </a:fld>
            <a:endParaRPr kumimoji="1" lang="ja-JP" altLang="en-US">
              <a:solidFill>
                <a:srgbClr val="464653"/>
              </a:solidFill>
            </a:endParaRPr>
          </a:p>
        </p:txBody>
      </p:sp>
    </p:spTree>
    <p:extLst>
      <p:ext uri="{BB962C8B-B14F-4D97-AF65-F5344CB8AC3E}">
        <p14:creationId xmlns:p14="http://schemas.microsoft.com/office/powerpoint/2010/main" val="210596974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r>
              <a:rPr lang="en-US" altLang="ja-JP" dirty="0"/>
              <a:t>QuickTime</a:t>
            </a:r>
            <a:r>
              <a:rPr lang="ja-JP" altLang="en-US" dirty="0" err="1"/>
              <a:t>への</a:t>
            </a:r>
            <a:r>
              <a:rPr lang="ja-JP" altLang="en-US" dirty="0"/>
              <a:t>対応</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79875" name="コンテンツ プレースホルダ 2"/>
          <p:cNvSpPr>
            <a:spLocks noGrp="1"/>
          </p:cNvSpPr>
          <p:nvPr>
            <p:ph sz="quarter" idx="1"/>
          </p:nvPr>
        </p:nvSpPr>
        <p:spPr/>
        <p:txBody>
          <a:bodyPr>
            <a:normAutofit/>
          </a:bodyPr>
          <a:lstStyle/>
          <a:p>
            <a:pPr eaLnBrk="1" hangingPunct="1">
              <a:spcBef>
                <a:spcPts val="1200"/>
              </a:spcBef>
            </a:pPr>
            <a:r>
              <a:rPr lang="en-US" altLang="ja-JP" sz="2400" dirty="0" smtClean="0"/>
              <a:t>Mac</a:t>
            </a:r>
            <a:r>
              <a:rPr lang="ja-JP" altLang="en-US" sz="2400" dirty="0" smtClean="0"/>
              <a:t>版</a:t>
            </a:r>
            <a:r>
              <a:rPr lang="en-US" altLang="ja-JP" sz="2400" dirty="0" smtClean="0"/>
              <a:t>ImageJ</a:t>
            </a:r>
            <a:r>
              <a:rPr lang="ja-JP" altLang="en-US" sz="2400" dirty="0" smtClean="0"/>
              <a:t>はデフォルトで</a:t>
            </a:r>
            <a:r>
              <a:rPr lang="en-US" altLang="ja-JP" sz="2400" dirty="0" smtClean="0"/>
              <a:t>QuickTime</a:t>
            </a:r>
            <a:r>
              <a:rPr lang="ja-JP" altLang="en-US" sz="2400" dirty="0" smtClean="0"/>
              <a:t>に対応している。</a:t>
            </a:r>
            <a:endParaRPr lang="en-US" altLang="ja-JP" sz="2400" dirty="0" smtClean="0"/>
          </a:p>
          <a:p>
            <a:pPr eaLnBrk="1" hangingPunct="1">
              <a:spcBef>
                <a:spcPts val="1200"/>
              </a:spcBef>
            </a:pPr>
            <a:r>
              <a:rPr lang="en-US" altLang="ja-JP" sz="2400" dirty="0" smtClean="0"/>
              <a:t>Windows</a:t>
            </a:r>
            <a:r>
              <a:rPr lang="ja-JP" altLang="en-US" sz="2400" dirty="0" smtClean="0"/>
              <a:t>版の</a:t>
            </a:r>
            <a:r>
              <a:rPr lang="en-US" altLang="ja-JP" sz="2400" dirty="0" smtClean="0"/>
              <a:t>ImageJ</a:t>
            </a:r>
            <a:r>
              <a:rPr lang="ja-JP" altLang="en-US" sz="2400" dirty="0" smtClean="0"/>
              <a:t>で</a:t>
            </a:r>
            <a:r>
              <a:rPr lang="en-US" altLang="ja-JP" sz="2400" dirty="0" smtClean="0"/>
              <a:t>QuickTime</a:t>
            </a:r>
            <a:r>
              <a:rPr lang="ja-JP" altLang="en-US" sz="2400" dirty="0" smtClean="0"/>
              <a:t>ファイルを読めるようにするには以下のようにインストールする。</a:t>
            </a:r>
            <a:endParaRPr lang="en-US" altLang="ja-JP" sz="2400" dirty="0" smtClean="0"/>
          </a:p>
          <a:p>
            <a:pPr marL="731520" lvl="1" indent="-457200">
              <a:spcBef>
                <a:spcPts val="1200"/>
              </a:spcBef>
              <a:buFont typeface="+mj-lt"/>
              <a:buAutoNum type="arabicPeriod"/>
            </a:pPr>
            <a:r>
              <a:rPr lang="en-US" altLang="ja-JP" sz="2100" dirty="0" smtClean="0"/>
              <a:t>QuickTime</a:t>
            </a:r>
            <a:r>
              <a:rPr lang="ja-JP" altLang="en-US" sz="2100" dirty="0" smtClean="0"/>
              <a:t>をインストール</a:t>
            </a:r>
            <a:r>
              <a:rPr lang="en-US" altLang="ja-JP" sz="2100" dirty="0" smtClean="0"/>
              <a:t>(</a:t>
            </a:r>
            <a:r>
              <a:rPr lang="en-US" altLang="ja-JP" sz="2100" dirty="0" smtClean="0">
                <a:hlinkClick r:id="rId2"/>
              </a:rPr>
              <a:t>http://www.apple.com/jp/quicktime/download/</a:t>
            </a:r>
            <a:r>
              <a:rPr lang="en-US" altLang="ja-JP" sz="2100" dirty="0" smtClean="0"/>
              <a:t>)</a:t>
            </a:r>
          </a:p>
          <a:p>
            <a:pPr marL="731520" lvl="1" indent="-457200">
              <a:spcBef>
                <a:spcPts val="1200"/>
              </a:spcBef>
              <a:buFont typeface="+mj-lt"/>
              <a:buAutoNum type="arabicPeriod"/>
            </a:pPr>
            <a:r>
              <a:rPr lang="en-US" altLang="ja-JP" sz="2100" dirty="0" smtClean="0"/>
              <a:t>QuickTime</a:t>
            </a:r>
            <a:r>
              <a:rPr lang="ja-JP" altLang="en-US" sz="2100" dirty="0" smtClean="0"/>
              <a:t>のプログラムフォルダ</a:t>
            </a:r>
            <a:r>
              <a:rPr lang="en-US" altLang="ja-JP" sz="2100" dirty="0" smtClean="0"/>
              <a:t>(</a:t>
            </a:r>
            <a:r>
              <a:rPr lang="ja-JP" altLang="en-US" sz="2100" dirty="0" smtClean="0"/>
              <a:t>例えば</a:t>
            </a:r>
            <a:r>
              <a:rPr lang="en-US" altLang="ja-JP" sz="2100" dirty="0" smtClean="0"/>
              <a:t>C:\Program Files\QuickTime)</a:t>
            </a:r>
            <a:r>
              <a:rPr lang="ja-JP" altLang="en-US" sz="2100" dirty="0" smtClean="0"/>
              <a:t>の</a:t>
            </a:r>
            <a:r>
              <a:rPr lang="en-US" altLang="ja-JP" sz="2100" dirty="0" err="1" smtClean="0"/>
              <a:t>QTSystem</a:t>
            </a:r>
            <a:r>
              <a:rPr lang="ja-JP" altLang="en-US" sz="2100" dirty="0" smtClean="0"/>
              <a:t>フォルダ内の</a:t>
            </a:r>
            <a:r>
              <a:rPr lang="en-US" altLang="ja-JP" sz="2100" dirty="0" smtClean="0"/>
              <a:t>QTJava.zip</a:t>
            </a:r>
            <a:r>
              <a:rPr lang="ja-JP" altLang="en-US" sz="2100" dirty="0" smtClean="0"/>
              <a:t>ファイル</a:t>
            </a:r>
            <a:r>
              <a:rPr lang="en-US" altLang="ja-JP" sz="2100" dirty="0" smtClean="0"/>
              <a:t>(</a:t>
            </a:r>
            <a:r>
              <a:rPr lang="ja-JP" altLang="en-US" sz="2100" dirty="0" smtClean="0"/>
              <a:t>フォルダの形のアイコン</a:t>
            </a:r>
            <a:r>
              <a:rPr lang="en-US" altLang="ja-JP" sz="2100" dirty="0" smtClean="0"/>
              <a:t>)</a:t>
            </a:r>
            <a:r>
              <a:rPr lang="ja-JP" altLang="en-US" sz="2100" dirty="0" smtClean="0"/>
              <a:t>を</a:t>
            </a:r>
            <a:r>
              <a:rPr lang="en-US" altLang="ja-JP" sz="2100" dirty="0" smtClean="0"/>
              <a:t>ImageJ</a:t>
            </a:r>
            <a:r>
              <a:rPr lang="ja-JP" altLang="en-US" sz="2100" dirty="0" smtClean="0"/>
              <a:t>プログラムフォルダの</a:t>
            </a:r>
            <a:r>
              <a:rPr lang="en-US" altLang="ja-JP" sz="2100" dirty="0" smtClean="0"/>
              <a:t>ImageJ\</a:t>
            </a:r>
            <a:r>
              <a:rPr lang="en-US" altLang="ja-JP" sz="2100" dirty="0" err="1" smtClean="0"/>
              <a:t>jre</a:t>
            </a:r>
            <a:r>
              <a:rPr lang="en-US" altLang="ja-JP" sz="2100" dirty="0" smtClean="0"/>
              <a:t>\lib\</a:t>
            </a:r>
            <a:r>
              <a:rPr lang="en-US" altLang="ja-JP" sz="2100" dirty="0" err="1" smtClean="0"/>
              <a:t>ext</a:t>
            </a:r>
            <a:r>
              <a:rPr lang="ja-JP" altLang="en-US" sz="2100" dirty="0" smtClean="0"/>
              <a:t>にコピーする。</a:t>
            </a:r>
            <a:r>
              <a:rPr lang="en-US" altLang="ja-JP" sz="2100" dirty="0" smtClean="0"/>
              <a:t/>
            </a:r>
            <a:br>
              <a:rPr lang="en-US" altLang="ja-JP" sz="2100" dirty="0" smtClean="0"/>
            </a:br>
            <a:r>
              <a:rPr lang="en-US" altLang="ja-JP" sz="2100" dirty="0" smtClean="0"/>
              <a:t>&lt;</a:t>
            </a:r>
            <a:r>
              <a:rPr lang="ja-JP" altLang="en-US" sz="2100" dirty="0" smtClean="0"/>
              <a:t>注意</a:t>
            </a:r>
            <a:r>
              <a:rPr lang="en-US" altLang="ja-JP" sz="2100" dirty="0" smtClean="0"/>
              <a:t>&gt;Windows</a:t>
            </a:r>
            <a:r>
              <a:rPr lang="ja-JP" altLang="en-US" sz="2100" dirty="0" smtClean="0"/>
              <a:t>では対象の</a:t>
            </a:r>
            <a:r>
              <a:rPr lang="en-US" altLang="ja-JP" sz="2100" dirty="0" smtClean="0"/>
              <a:t>QuickTime</a:t>
            </a:r>
            <a:r>
              <a:rPr lang="ja-JP" altLang="en-US" sz="2100" dirty="0" smtClean="0"/>
              <a:t>画像を含むフォルダ</a:t>
            </a:r>
            <a:r>
              <a:rPr lang="en-US" altLang="ja-JP" sz="2100" dirty="0" smtClean="0"/>
              <a:t>(</a:t>
            </a:r>
            <a:r>
              <a:rPr lang="ja-JP" altLang="en-US" sz="2100" dirty="0" smtClean="0"/>
              <a:t>またはさらに上位のフォルダ</a:t>
            </a:r>
            <a:r>
              <a:rPr lang="en-US" altLang="ja-JP" sz="2100" dirty="0" smtClean="0"/>
              <a:t>)</a:t>
            </a:r>
            <a:r>
              <a:rPr lang="ja-JP" altLang="en-US" sz="2100" dirty="0" smtClean="0"/>
              <a:t>名に日本語が含まれるとエラーになる場合があります。</a:t>
            </a:r>
            <a:endParaRPr lang="en-US" altLang="ja-JP" sz="21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105</a:t>
            </a:fld>
            <a:endParaRPr kumimoji="1" lang="ja-JP" altLang="en-US">
              <a:solidFill>
                <a:srgbClr val="464653"/>
              </a:solidFill>
            </a:endParaRPr>
          </a:p>
        </p:txBody>
      </p:sp>
    </p:spTree>
    <p:extLst>
      <p:ext uri="{BB962C8B-B14F-4D97-AF65-F5344CB8AC3E}">
        <p14:creationId xmlns:p14="http://schemas.microsoft.com/office/powerpoint/2010/main" val="200923730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r>
              <a:rPr lang="en-US" altLang="ja-JP" dirty="0" err="1" smtClean="0"/>
              <a:t>ImageJ</a:t>
            </a:r>
            <a:r>
              <a:rPr lang="ja-JP" altLang="en-US" dirty="0" smtClean="0"/>
              <a:t>の機能拡張</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80899" name="コンテンツ プレースホルダ 2"/>
          <p:cNvSpPr>
            <a:spLocks noGrp="1"/>
          </p:cNvSpPr>
          <p:nvPr>
            <p:ph sz="quarter" idx="1"/>
          </p:nvPr>
        </p:nvSpPr>
        <p:spPr/>
        <p:txBody>
          <a:bodyPr>
            <a:normAutofit/>
          </a:bodyPr>
          <a:lstStyle/>
          <a:p>
            <a:pPr eaLnBrk="1" hangingPunct="1"/>
            <a:r>
              <a:rPr lang="en-US" altLang="ja-JP" sz="2400" dirty="0" smtClean="0"/>
              <a:t>“Bio-Formats”</a:t>
            </a:r>
            <a:r>
              <a:rPr lang="ja-JP" altLang="en-US" sz="2400" dirty="0" smtClean="0"/>
              <a:t>プラグインを用いると、</a:t>
            </a:r>
            <a:r>
              <a:rPr lang="en-US" altLang="ja-JP" sz="2400" dirty="0" smtClean="0"/>
              <a:t> </a:t>
            </a:r>
            <a:r>
              <a:rPr lang="en-US" altLang="ja-JP" sz="2400" dirty="0" err="1" smtClean="0"/>
              <a:t>Metamorph</a:t>
            </a:r>
            <a:r>
              <a:rPr lang="ja-JP" altLang="en-US" sz="2400" dirty="0" smtClean="0"/>
              <a:t>の</a:t>
            </a:r>
            <a:r>
              <a:rPr lang="en-US" altLang="ja-JP" sz="2400" dirty="0" smtClean="0"/>
              <a:t>.</a:t>
            </a:r>
            <a:r>
              <a:rPr lang="en-US" altLang="ja-JP" sz="2400" dirty="0" err="1" smtClean="0"/>
              <a:t>stk</a:t>
            </a:r>
            <a:r>
              <a:rPr lang="ja-JP" altLang="en-US" sz="2400" dirty="0" smtClean="0"/>
              <a:t>ファイルや</a:t>
            </a:r>
            <a:r>
              <a:rPr lang="en-US" altLang="ja-JP" sz="2400" dirty="0" smtClean="0"/>
              <a:t>Leica</a:t>
            </a:r>
            <a:r>
              <a:rPr lang="ja-JP" altLang="en-US" sz="2400" dirty="0" smtClean="0"/>
              <a:t>の</a:t>
            </a:r>
            <a:r>
              <a:rPr lang="en-US" altLang="ja-JP" sz="2400" dirty="0" smtClean="0"/>
              <a:t>.</a:t>
            </a:r>
            <a:r>
              <a:rPr lang="en-US" altLang="ja-JP" sz="2400" dirty="0" err="1" smtClean="0"/>
              <a:t>lif</a:t>
            </a:r>
            <a:r>
              <a:rPr lang="ja-JP" altLang="en-US" sz="2400" dirty="0" smtClean="0"/>
              <a:t>ファイルなど、多くの画像ファイル形式を読み込めるようになるので、以下の手順でインストールしておくとよい。</a:t>
            </a:r>
            <a:endParaRPr lang="en-US" altLang="ja-JP" sz="2400" dirty="0" smtClean="0"/>
          </a:p>
          <a:p>
            <a:pPr marL="731520" lvl="1" indent="-457200">
              <a:buFont typeface="+mj-lt"/>
              <a:buAutoNum type="arabicPeriod"/>
            </a:pPr>
            <a:r>
              <a:rPr lang="en-US" altLang="ja-JP" sz="2100" dirty="0" smtClean="0">
                <a:hlinkClick r:id="rId2"/>
              </a:rPr>
              <a:t>http://downloads.openmicroscopy.org/bio-formats/5.1.0/</a:t>
            </a:r>
            <a:r>
              <a:rPr lang="ja-JP" altLang="en-US" sz="2100" dirty="0" smtClean="0"/>
              <a:t>にアクセス。</a:t>
            </a:r>
            <a:endParaRPr lang="en-US" altLang="ja-JP" sz="2100" dirty="0" smtClean="0"/>
          </a:p>
          <a:p>
            <a:pPr marL="731520" lvl="1" indent="-457200">
              <a:buFont typeface="+mj-lt"/>
              <a:buAutoNum type="arabicPeriod"/>
            </a:pPr>
            <a:r>
              <a:rPr lang="ja-JP" altLang="en-US" sz="2100" dirty="0" smtClean="0"/>
              <a:t>最初の表の</a:t>
            </a:r>
            <a:r>
              <a:rPr lang="en-US" altLang="ja-JP" sz="2100" dirty="0" err="1" smtClean="0">
                <a:hlinkClick r:id="rId3"/>
              </a:rPr>
              <a:t>Bioformats</a:t>
            </a:r>
            <a:r>
              <a:rPr lang="en-US" altLang="ja-JP" sz="2100" dirty="0" smtClean="0">
                <a:hlinkClick r:id="rId3"/>
              </a:rPr>
              <a:t> Package</a:t>
            </a:r>
            <a:r>
              <a:rPr lang="ja-JP" altLang="en-US" sz="2100" dirty="0" smtClean="0"/>
              <a:t>を右クリックして「名前をつけてリンク先を保存」で</a:t>
            </a:r>
            <a:r>
              <a:rPr lang="en-US" altLang="ja-JP" sz="2100" dirty="0" smtClean="0"/>
              <a:t>ImageJ</a:t>
            </a:r>
            <a:r>
              <a:rPr lang="ja-JP" altLang="en-US" sz="2100" dirty="0" smtClean="0"/>
              <a:t>プログラムフォルダの</a:t>
            </a:r>
            <a:r>
              <a:rPr lang="en-US" altLang="ja-JP" sz="2100" dirty="0" smtClean="0"/>
              <a:t>plugins</a:t>
            </a:r>
            <a:r>
              <a:rPr lang="ja-JP" altLang="en-US" sz="2100" dirty="0" smtClean="0"/>
              <a:t>フォルダにダウンロード。</a:t>
            </a:r>
            <a:endParaRPr lang="en-US" altLang="ja-JP" sz="2100" dirty="0" smtClean="0"/>
          </a:p>
          <a:p>
            <a:pPr marL="731520" lvl="1" indent="-457200">
              <a:buFont typeface="+mj-lt"/>
              <a:buAutoNum type="arabicPeriod"/>
            </a:pPr>
            <a:r>
              <a:rPr lang="en-US" altLang="ja-JP" sz="2100" dirty="0" smtClean="0"/>
              <a:t>ImageJ</a:t>
            </a:r>
            <a:r>
              <a:rPr lang="ja-JP" altLang="en-US" sz="2100" dirty="0" smtClean="0"/>
              <a:t>を再起動する。</a:t>
            </a:r>
            <a:endParaRPr lang="en-US" altLang="ja-JP" sz="2100" dirty="0" smtClean="0"/>
          </a:p>
          <a:p>
            <a:pPr eaLnBrk="1" hangingPunct="1"/>
            <a:r>
              <a:rPr lang="en-US" altLang="ja-JP" sz="2400" dirty="0" smtClean="0"/>
              <a:t>3D Viewer (</a:t>
            </a:r>
            <a:r>
              <a:rPr lang="en-US" altLang="ja-JP" sz="2400" dirty="0" smtClean="0">
                <a:hlinkClick r:id="rId4"/>
              </a:rPr>
              <a:t>http://3dviewer.neurofly.de/</a:t>
            </a:r>
            <a:r>
              <a:rPr lang="en-US" altLang="ja-JP" sz="2400" dirty="0" smtClean="0"/>
              <a:t>)</a:t>
            </a:r>
            <a:r>
              <a:rPr lang="ja-JP" altLang="en-US" sz="2400" dirty="0" smtClean="0"/>
              <a:t>は</a:t>
            </a:r>
            <a:r>
              <a:rPr lang="en-US" altLang="ja-JP" sz="2400" dirty="0" smtClean="0"/>
              <a:t>3D, 4D</a:t>
            </a:r>
            <a:r>
              <a:rPr lang="ja-JP" altLang="en-US" sz="2400" dirty="0" smtClean="0"/>
              <a:t>画像の可視化に便利なので、同様の手順でインストールしておくとよい。</a:t>
            </a:r>
            <a:r>
              <a:rPr lang="en-US" altLang="ja-JP" sz="2400" dirty="0" smtClean="0"/>
              <a:t>Java3d (</a:t>
            </a:r>
            <a:r>
              <a:rPr lang="en-US" altLang="ja-JP" sz="2400" dirty="0" smtClean="0">
                <a:hlinkClick r:id="rId5"/>
              </a:rPr>
              <a:t>https://java3d.java.net/binary-builds.html</a:t>
            </a:r>
            <a:r>
              <a:rPr lang="en-US" altLang="ja-JP" sz="2400" dirty="0" smtClean="0"/>
              <a:t>)</a:t>
            </a:r>
            <a:r>
              <a:rPr lang="ja-JP" altLang="en-US" sz="2400" dirty="0" smtClean="0"/>
              <a:t>が別途必要な場合あり。</a:t>
            </a:r>
            <a:endParaRPr lang="en-US" altLang="ja-JP" sz="24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106</a:t>
            </a:fld>
            <a:endParaRPr kumimoji="1" lang="ja-JP" altLang="en-US">
              <a:solidFill>
                <a:srgbClr val="464653"/>
              </a:solidFill>
            </a:endParaRPr>
          </a:p>
        </p:txBody>
      </p:sp>
    </p:spTree>
    <p:extLst>
      <p:ext uri="{BB962C8B-B14F-4D97-AF65-F5344CB8AC3E}">
        <p14:creationId xmlns:p14="http://schemas.microsoft.com/office/powerpoint/2010/main" val="349300883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r>
              <a:rPr lang="ja-JP" altLang="en-US" dirty="0"/>
              <a:t>他の</a:t>
            </a:r>
            <a:r>
              <a:rPr lang="ja-JP" altLang="en-US" dirty="0" smtClean="0"/>
              <a:t>画像処理ソフト</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81923" name="コンテンツ プレースホルダ 2"/>
          <p:cNvSpPr>
            <a:spLocks noGrp="1"/>
          </p:cNvSpPr>
          <p:nvPr>
            <p:ph sz="quarter" idx="1"/>
          </p:nvPr>
        </p:nvSpPr>
        <p:spPr/>
        <p:txBody>
          <a:bodyPr/>
          <a:lstStyle/>
          <a:p>
            <a:pPr eaLnBrk="1" hangingPunct="1"/>
            <a:r>
              <a:rPr lang="en-US" altLang="ja-JP" dirty="0" smtClean="0"/>
              <a:t>Fiji (Fiji is Just ImageJ) </a:t>
            </a:r>
            <a:r>
              <a:rPr lang="en-US" altLang="ja-JP" dirty="0" smtClean="0">
                <a:hlinkClick r:id="rId2"/>
              </a:rPr>
              <a:t>http://fiji.sc/Fiji</a:t>
            </a:r>
            <a:r>
              <a:rPr lang="en-US" altLang="ja-JP" dirty="0" smtClean="0"/>
              <a:t/>
            </a:r>
            <a:br>
              <a:rPr lang="en-US" altLang="ja-JP" dirty="0" smtClean="0"/>
            </a:br>
            <a:r>
              <a:rPr lang="ja-JP" altLang="en-US" dirty="0" smtClean="0"/>
              <a:t>は</a:t>
            </a:r>
            <a:r>
              <a:rPr lang="en-US" altLang="ja-JP" dirty="0" smtClean="0"/>
              <a:t>ImageJ</a:t>
            </a:r>
            <a:r>
              <a:rPr lang="ja-JP" altLang="en-US" dirty="0" smtClean="0"/>
              <a:t>にさまざまな機能がプラグインとして付加されたものであり便利。使い勝手は</a:t>
            </a:r>
            <a:r>
              <a:rPr lang="en-US" altLang="ja-JP" dirty="0" smtClean="0"/>
              <a:t>ImageJ</a:t>
            </a:r>
            <a:r>
              <a:rPr lang="ja-JP" altLang="en-US" dirty="0" smtClean="0"/>
              <a:t>と全く同じなので、最初から</a:t>
            </a:r>
            <a:r>
              <a:rPr lang="en-US" altLang="ja-JP" dirty="0" smtClean="0"/>
              <a:t>ImageJ</a:t>
            </a:r>
            <a:r>
              <a:rPr lang="ja-JP" altLang="en-US" dirty="0" smtClean="0"/>
              <a:t>でなく</a:t>
            </a:r>
            <a:r>
              <a:rPr lang="en-US" altLang="ja-JP" dirty="0" smtClean="0"/>
              <a:t>Fiji</a:t>
            </a:r>
            <a:r>
              <a:rPr lang="ja-JP" altLang="en-US" dirty="0" smtClean="0"/>
              <a:t>をインストールして使っている人も多い。</a:t>
            </a:r>
            <a:endParaRPr lang="en-US" altLang="ja-JP" dirty="0" smtClean="0"/>
          </a:p>
          <a:p>
            <a:pPr eaLnBrk="1" hangingPunct="1"/>
            <a:r>
              <a:rPr lang="en-US" altLang="ja-JP" dirty="0" smtClean="0"/>
              <a:t>NI Vision, Image-Pro, </a:t>
            </a:r>
            <a:r>
              <a:rPr lang="en-US" altLang="ja-JP" dirty="0" err="1" smtClean="0"/>
              <a:t>Metamorph</a:t>
            </a:r>
            <a:r>
              <a:rPr lang="ja-JP" altLang="en-US" dirty="0" smtClean="0"/>
              <a:t>など顕微鏡用または単独で用いる有料画像解析ソフトがいろいろある。いずれかを研究室で所有していることが多い。</a:t>
            </a:r>
            <a:r>
              <a:rPr lang="en-US" altLang="ja-JP" dirty="0" smtClean="0"/>
              <a:t/>
            </a:r>
            <a:br>
              <a:rPr lang="en-US" altLang="ja-JP" dirty="0" smtClean="0"/>
            </a:br>
            <a:r>
              <a:rPr lang="ja-JP" altLang="en-US" dirty="0" smtClean="0"/>
              <a:t>これらのソフトにはたいていマクロ機能があるので、実験で使うプロトコールでの画像取り込みなど、自動化を試みてほしい。それぞれのマニュアルを見てください。</a:t>
            </a:r>
            <a:endParaRPr lang="en-US" altLang="ja-JP"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107</a:t>
            </a:fld>
            <a:endParaRPr kumimoji="1" lang="ja-JP" altLang="en-US">
              <a:solidFill>
                <a:srgbClr val="464653"/>
              </a:solidFill>
            </a:endParaRPr>
          </a:p>
        </p:txBody>
      </p:sp>
    </p:spTree>
    <p:extLst>
      <p:ext uri="{BB962C8B-B14F-4D97-AF65-F5344CB8AC3E}">
        <p14:creationId xmlns:p14="http://schemas.microsoft.com/office/powerpoint/2010/main" val="14480792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rPr>
              <a:t>2018/4/9,16,23</a:t>
            </a:r>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生物化学実験法 </a:t>
            </a:r>
            <a:r>
              <a:rPr lang="en-GB" altLang="ja-JP" smtClean="0">
                <a:solidFill>
                  <a:prstClr val="black">
                    <a:tint val="75000"/>
                  </a:prstClr>
                </a:solidFill>
              </a:rPr>
              <a:t>PC</a:t>
            </a:r>
            <a:r>
              <a:rPr lang="ja-JP" altLang="en-US" smtClean="0">
                <a:solidFill>
                  <a:prstClr val="black">
                    <a:tint val="75000"/>
                  </a:prstClr>
                </a:solidFill>
              </a:rPr>
              <a:t>演習</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D345899-7C04-CC44-96EB-A2BA36F8EB7D}" type="slidenum">
              <a:rPr lang="ja-JP" altLang="en-US" smtClean="0">
                <a:solidFill>
                  <a:prstClr val="black">
                    <a:tint val="75000"/>
                  </a:prstClr>
                </a:solidFill>
              </a:rPr>
              <a:pPr/>
              <a:t>108</a:t>
            </a:fld>
            <a:endParaRPr lang="ja-JP" altLang="en-US">
              <a:solidFill>
                <a:prstClr val="black">
                  <a:tint val="75000"/>
                </a:prstClr>
              </a:solidFill>
            </a:endParaRPr>
          </a:p>
        </p:txBody>
      </p:sp>
    </p:spTree>
    <p:extLst>
      <p:ext uri="{BB962C8B-B14F-4D97-AF65-F5344CB8AC3E}">
        <p14:creationId xmlns:p14="http://schemas.microsoft.com/office/powerpoint/2010/main" val="3261505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r>
              <a:rPr lang="ja-JP" altLang="en-US" smtClean="0"/>
              <a:t>テキストデータの読み込み</a:t>
            </a:r>
          </a:p>
        </p:txBody>
      </p:sp>
      <p:sp>
        <p:nvSpPr>
          <p:cNvPr id="20483" name="コンテンツ プレースホルダ 2"/>
          <p:cNvSpPr>
            <a:spLocks noGrp="1"/>
          </p:cNvSpPr>
          <p:nvPr>
            <p:ph sz="quarter" idx="1"/>
          </p:nvPr>
        </p:nvSpPr>
        <p:spPr/>
        <p:txBody>
          <a:bodyPr>
            <a:normAutofit/>
          </a:bodyPr>
          <a:lstStyle/>
          <a:p>
            <a:r>
              <a:rPr lang="en-US" altLang="ja-JP" sz="2400" dirty="0" smtClean="0"/>
              <a:t>Excel</a:t>
            </a:r>
            <a:r>
              <a:rPr lang="ja-JP" altLang="en-US" sz="2400" dirty="0" smtClean="0"/>
              <a:t>画面から、「ファイル」 → 「開く」を選択。または「開く」アイコンをクリック。</a:t>
            </a:r>
            <a:endParaRPr lang="en-US" altLang="ja-JP" sz="2400" dirty="0" smtClean="0"/>
          </a:p>
          <a:p>
            <a:r>
              <a:rPr lang="ja-JP" altLang="en-US" sz="2400" dirty="0" smtClean="0"/>
              <a:t>選択対象を「すべての読み込み可能なファイル」として、 開きたいテキストファイルを指定。</a:t>
            </a:r>
          </a:p>
          <a:p>
            <a:r>
              <a:rPr lang="ja-JP" altLang="en-US" sz="2400" dirty="0" smtClean="0"/>
              <a:t>テキストファイルウィザードが開くので、「カンマやタブなどの区切り文字によってフィールドごとに区切られたデータ」をチェック、「次へ」。</a:t>
            </a:r>
            <a:endParaRPr lang="en-US" altLang="ja-JP" sz="2400" dirty="0" smtClean="0"/>
          </a:p>
          <a:p>
            <a:r>
              <a:rPr lang="ja-JP" altLang="en-US" sz="2400" dirty="0" smtClean="0"/>
              <a:t>区切り文字のうち「スペース」をチェックして</a:t>
            </a:r>
            <a:r>
              <a:rPr lang="en-US" altLang="ja-JP" sz="2400" dirty="0" smtClean="0"/>
              <a:t/>
            </a:r>
            <a:br>
              <a:rPr lang="en-US" altLang="ja-JP" sz="2400" dirty="0" smtClean="0"/>
            </a:br>
            <a:r>
              <a:rPr lang="ja-JP" altLang="en-US" sz="2400" dirty="0" smtClean="0"/>
              <a:t>「完了」。</a:t>
            </a:r>
          </a:p>
        </p:txBody>
      </p:sp>
      <p:sp>
        <p:nvSpPr>
          <p:cNvPr id="2" name="日付プレースホルダー 1"/>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3" name="フッター プレースホルダー 2"/>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 name="スライド番号プレースホルダー 3"/>
          <p:cNvSpPr>
            <a:spLocks noGrp="1"/>
          </p:cNvSpPr>
          <p:nvPr>
            <p:ph type="sldNum" sz="quarter" idx="12"/>
          </p:nvPr>
        </p:nvSpPr>
        <p:spPr/>
        <p:txBody>
          <a:bodyPr/>
          <a:lstStyle/>
          <a:p>
            <a:fld id="{4F1CC6D0-5C45-40B5-8406-AF0C2D0F0FF6}" type="slidenum">
              <a:rPr kumimoji="1" lang="ja-JP" altLang="en-US" smtClean="0">
                <a:solidFill>
                  <a:srgbClr val="464653"/>
                </a:solidFill>
              </a:rPr>
              <a:pPr/>
              <a:t>11</a:t>
            </a:fld>
            <a:endParaRPr kumimoji="1" lang="ja-JP" altLang="en-US">
              <a:solidFill>
                <a:srgbClr val="464653"/>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p:txBody>
          <a:bodyPr/>
          <a:lstStyle/>
          <a:p>
            <a:r>
              <a:rPr lang="ja-JP" altLang="en-US" dirty="0" smtClean="0"/>
              <a:t>データの並べ替え</a:t>
            </a:r>
            <a:r>
              <a:rPr lang="en-US" altLang="ja-JP" dirty="0" smtClean="0"/>
              <a:t>(</a:t>
            </a:r>
            <a:r>
              <a:rPr lang="ja-JP" altLang="en-US" dirty="0" smtClean="0"/>
              <a:t>ソート</a:t>
            </a:r>
            <a:r>
              <a:rPr lang="en-US" altLang="ja-JP" dirty="0" smtClean="0"/>
              <a:t>)</a:t>
            </a:r>
            <a:endParaRPr lang="ja-JP" altLang="en-US" dirty="0" smtClean="0"/>
          </a:p>
        </p:txBody>
      </p:sp>
      <p:sp>
        <p:nvSpPr>
          <p:cNvPr id="21507" name="コンテンツ プレースホルダ 2"/>
          <p:cNvSpPr>
            <a:spLocks noGrp="1"/>
          </p:cNvSpPr>
          <p:nvPr>
            <p:ph sz="quarter" idx="1"/>
          </p:nvPr>
        </p:nvSpPr>
        <p:spPr/>
        <p:txBody>
          <a:bodyPr>
            <a:noAutofit/>
          </a:bodyPr>
          <a:lstStyle/>
          <a:p>
            <a:pPr marL="0" indent="0">
              <a:buNone/>
            </a:pPr>
            <a:r>
              <a:rPr lang="ja-JP" altLang="en-US" sz="2400" dirty="0" smtClean="0"/>
              <a:t>表形式のデータを行単位で入れ替え、特定の列の数字を指標に昇順</a:t>
            </a:r>
            <a:r>
              <a:rPr lang="en-US" altLang="ja-JP" sz="2400" dirty="0" smtClean="0"/>
              <a:t>(</a:t>
            </a:r>
            <a:r>
              <a:rPr lang="ja-JP" altLang="en-US" sz="2400" dirty="0" smtClean="0"/>
              <a:t>上から下へ数字の小さい順</a:t>
            </a:r>
            <a:r>
              <a:rPr lang="en-US" altLang="ja-JP" sz="2400" dirty="0" smtClean="0"/>
              <a:t>)</a:t>
            </a:r>
            <a:r>
              <a:rPr lang="ja-JP" altLang="en-US" sz="2400" dirty="0" smtClean="0"/>
              <a:t>または降順</a:t>
            </a:r>
            <a:r>
              <a:rPr lang="en-US" altLang="ja-JP" sz="2400" dirty="0" smtClean="0"/>
              <a:t>(</a:t>
            </a:r>
            <a:r>
              <a:rPr lang="ja-JP" altLang="en-US" sz="2400" dirty="0" smtClean="0"/>
              <a:t>上から下へ数字の大きい順</a:t>
            </a:r>
            <a:r>
              <a:rPr lang="en-US" altLang="ja-JP" sz="2400" dirty="0" smtClean="0"/>
              <a:t>)</a:t>
            </a:r>
            <a:r>
              <a:rPr lang="ja-JP" altLang="en-US" sz="2400" dirty="0" smtClean="0"/>
              <a:t>に並べ変える。</a:t>
            </a:r>
            <a:endParaRPr lang="en-US" altLang="ja-JP" sz="2400" dirty="0" smtClean="0"/>
          </a:p>
          <a:p>
            <a:pPr marL="514350" indent="-514350">
              <a:buFont typeface="+mj-lt"/>
              <a:buAutoNum type="arabicPeriod"/>
            </a:pPr>
            <a:r>
              <a:rPr lang="ja-JP" altLang="en-US" sz="2400" dirty="0" smtClean="0"/>
              <a:t>並べ変えたいデータ全体を選択。ワークシート全体で構わない場合は「</a:t>
            </a:r>
            <a:r>
              <a:rPr lang="en-US" altLang="ja-JP" sz="2400" dirty="0" smtClean="0"/>
              <a:t>Ctrl+</a:t>
            </a:r>
            <a:r>
              <a:rPr lang="ja-JP" altLang="en-US" sz="2400" dirty="0" smtClean="0"/>
              <a:t>Ａ」キー。</a:t>
            </a:r>
            <a:endParaRPr lang="en-US" altLang="ja-JP" sz="2400" dirty="0" smtClean="0"/>
          </a:p>
          <a:p>
            <a:pPr marL="514350" indent="-514350">
              <a:buFont typeface="+mj-lt"/>
              <a:buAutoNum type="arabicPeriod"/>
            </a:pPr>
            <a:r>
              <a:rPr lang="ja-JP" altLang="en-US" sz="2400" dirty="0" smtClean="0"/>
              <a:t>「データ」 → 「並べ替え」で並べ替えウィンドウが開く。選択範囲の一番上の行がタイトル行</a:t>
            </a:r>
            <a:r>
              <a:rPr lang="en-US" altLang="ja-JP" sz="2400" dirty="0" smtClean="0"/>
              <a:t>(</a:t>
            </a:r>
            <a:r>
              <a:rPr lang="ja-JP" altLang="en-US" sz="2400" dirty="0" smtClean="0"/>
              <a:t>入れ替えの対象にならない</a:t>
            </a:r>
            <a:r>
              <a:rPr lang="en-US" altLang="ja-JP" sz="2400" dirty="0" smtClean="0"/>
              <a:t>)</a:t>
            </a:r>
            <a:r>
              <a:rPr lang="ja-JP" altLang="en-US" sz="2400" dirty="0" smtClean="0"/>
              <a:t>であれば「先頭行をデータの見出しとして使用する」をチェックする。</a:t>
            </a:r>
            <a:endParaRPr lang="en-US" altLang="ja-JP" sz="2400" dirty="0" smtClean="0"/>
          </a:p>
          <a:p>
            <a:pPr marL="514350" indent="-514350">
              <a:buFont typeface="+mj-lt"/>
              <a:buAutoNum type="arabicPeriod"/>
            </a:pPr>
            <a:r>
              <a:rPr lang="ja-JP" altLang="en-US" sz="2400" dirty="0" smtClean="0"/>
              <a:t>「最優先されるキー」で指標とする列を選択。一番上の行がタイトル行であれば列のタイトルで選ぶ。そうでなければ列</a:t>
            </a:r>
            <a:r>
              <a:rPr lang="en-US" altLang="ja-JP" sz="2400" dirty="0" smtClean="0"/>
              <a:t>A</a:t>
            </a:r>
            <a:r>
              <a:rPr lang="ja-JP" altLang="en-US" sz="2400" dirty="0" err="1" smtClean="0"/>
              <a:t>、</a:t>
            </a:r>
            <a:r>
              <a:rPr lang="ja-JP" altLang="en-US" sz="2400" dirty="0" smtClean="0"/>
              <a:t>列</a:t>
            </a:r>
            <a:r>
              <a:rPr lang="en-US" altLang="ja-JP" sz="2400" dirty="0" smtClean="0"/>
              <a:t>B</a:t>
            </a:r>
            <a:r>
              <a:rPr lang="ja-JP" altLang="en-US" sz="2400" dirty="0" err="1" smtClean="0"/>
              <a:t>、</a:t>
            </a:r>
            <a:r>
              <a:rPr lang="en-US" altLang="ja-JP" sz="2400" dirty="0" smtClean="0"/>
              <a:t>…</a:t>
            </a:r>
            <a:r>
              <a:rPr lang="ja-JP" altLang="en-US" sz="2400" dirty="0" smtClean="0"/>
              <a:t>から選ぶ。昇順</a:t>
            </a:r>
            <a:r>
              <a:rPr lang="en-US" altLang="ja-JP" sz="2400" dirty="0" smtClean="0"/>
              <a:t>(</a:t>
            </a:r>
            <a:r>
              <a:rPr lang="ja-JP" altLang="en-US" sz="2400" dirty="0" smtClean="0"/>
              <a:t>値の小さい順</a:t>
            </a:r>
            <a:r>
              <a:rPr lang="en-US" altLang="ja-JP" sz="2400" dirty="0" smtClean="0"/>
              <a:t>)</a:t>
            </a:r>
            <a:r>
              <a:rPr lang="ja-JP" altLang="en-US" sz="2400" dirty="0" smtClean="0"/>
              <a:t>または降順</a:t>
            </a:r>
            <a:r>
              <a:rPr lang="en-US" altLang="ja-JP" sz="2400" dirty="0" smtClean="0"/>
              <a:t>(</a:t>
            </a:r>
            <a:r>
              <a:rPr lang="ja-JP" altLang="en-US" sz="2400" dirty="0" smtClean="0"/>
              <a:t>大きい順</a:t>
            </a:r>
            <a:r>
              <a:rPr lang="en-US" altLang="ja-JP" sz="2400" dirty="0" smtClean="0"/>
              <a:t>)</a:t>
            </a:r>
            <a:r>
              <a:rPr lang="ja-JP" altLang="en-US" sz="2400" dirty="0" smtClean="0"/>
              <a:t>を選び、「</a:t>
            </a:r>
            <a:r>
              <a:rPr lang="en-US" altLang="ja-JP" sz="2400" dirty="0" smtClean="0"/>
              <a:t>OK</a:t>
            </a:r>
            <a:r>
              <a:rPr lang="ja-JP" altLang="en-US" sz="2400" dirty="0" smtClean="0"/>
              <a:t>」で並べ替えが実行される。</a:t>
            </a:r>
            <a:r>
              <a:rPr lang="en-US" altLang="ja-JP" sz="2400" dirty="0" smtClean="0"/>
              <a:t/>
            </a:r>
            <a:br>
              <a:rPr lang="en-US" altLang="ja-JP" sz="2400" dirty="0" smtClean="0"/>
            </a:br>
            <a:endParaRPr lang="en-US" altLang="ja-JP" sz="2400" dirty="0" smtClean="0"/>
          </a:p>
          <a:p>
            <a:endParaRPr lang="ja-JP" altLang="en-US" sz="2400" dirty="0" smtClean="0"/>
          </a:p>
        </p:txBody>
      </p:sp>
      <p:sp>
        <p:nvSpPr>
          <p:cNvPr id="2" name="日付プレースホルダー 1"/>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3" name="フッター プレースホルダー 2"/>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 name="スライド番号プレースホルダー 3"/>
          <p:cNvSpPr>
            <a:spLocks noGrp="1"/>
          </p:cNvSpPr>
          <p:nvPr>
            <p:ph type="sldNum" sz="quarter" idx="12"/>
          </p:nvPr>
        </p:nvSpPr>
        <p:spPr/>
        <p:txBody>
          <a:bodyPr/>
          <a:lstStyle/>
          <a:p>
            <a:fld id="{4F1CC6D0-5C45-40B5-8406-AF0C2D0F0FF6}" type="slidenum">
              <a:rPr kumimoji="1" lang="ja-JP" altLang="en-US" smtClean="0">
                <a:solidFill>
                  <a:srgbClr val="464653"/>
                </a:solidFill>
              </a:rPr>
              <a:pPr/>
              <a:t>12</a:t>
            </a:fld>
            <a:endParaRPr kumimoji="1" lang="ja-JP" altLang="en-US">
              <a:solidFill>
                <a:srgbClr val="464653"/>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Excel</a:t>
            </a:r>
            <a:r>
              <a:rPr kumimoji="1" lang="ja-JP" altLang="en-US" dirty="0" smtClean="0"/>
              <a:t>の関数</a:t>
            </a:r>
            <a:endParaRPr kumimoji="1" lang="ja-JP" altLang="en-US" dirty="0"/>
          </a:p>
        </p:txBody>
      </p:sp>
      <p:sp>
        <p:nvSpPr>
          <p:cNvPr id="4" name="テキスト プレースホルダー 3"/>
          <p:cNvSpPr>
            <a:spLocks noGrp="1"/>
          </p:cNvSpPr>
          <p:nvPr>
            <p:ph type="body" idx="1"/>
          </p:nvPr>
        </p:nvSpPr>
        <p:spPr/>
        <p:txBody>
          <a:bodyPr/>
          <a:lstStyle/>
          <a:p>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solidFill>
                  <a:srgbClr val="DDE9EC"/>
                </a:solidFill>
              </a:rPr>
              <a:t>2018/4/9,16,23</a:t>
            </a:r>
            <a:endParaRPr kumimoji="1" lang="ja-JP" altLang="en-US" dirty="0">
              <a:solidFill>
                <a:srgbClr val="DDE9EC"/>
              </a:solidFill>
            </a:endParaRPr>
          </a:p>
        </p:txBody>
      </p:sp>
      <p:sp>
        <p:nvSpPr>
          <p:cNvPr id="6" name="フッター プレースホルダー 5"/>
          <p:cNvSpPr>
            <a:spLocks noGrp="1"/>
          </p:cNvSpPr>
          <p:nvPr>
            <p:ph type="ftr" sz="quarter" idx="11"/>
          </p:nvPr>
        </p:nvSpPr>
        <p:spPr/>
        <p:txBody>
          <a:bodyPr/>
          <a:lstStyle/>
          <a:p>
            <a:r>
              <a:rPr kumimoji="1" lang="ja-JP" altLang="en-US" smtClean="0">
                <a:solidFill>
                  <a:srgbClr val="DDE9EC"/>
                </a:solidFill>
              </a:rPr>
              <a:t>生物化学実験法 </a:t>
            </a:r>
            <a:r>
              <a:rPr kumimoji="1" lang="en-GB" altLang="ja-JP" smtClean="0">
                <a:solidFill>
                  <a:srgbClr val="DDE9EC"/>
                </a:solidFill>
              </a:rPr>
              <a:t>PC</a:t>
            </a:r>
            <a:r>
              <a:rPr kumimoji="1" lang="ja-JP" altLang="en-US" smtClean="0">
                <a:solidFill>
                  <a:srgbClr val="DDE9EC"/>
                </a:solidFill>
              </a:rPr>
              <a:t>演習</a:t>
            </a:r>
            <a:endParaRPr kumimoji="1" lang="ja-JP" altLang="en-US" dirty="0">
              <a:solidFill>
                <a:srgbClr val="DDE9EC"/>
              </a:solidFill>
            </a:endParaRPr>
          </a:p>
        </p:txBody>
      </p:sp>
      <p:sp>
        <p:nvSpPr>
          <p:cNvPr id="7" name="スライド番号プレースホルダー 6"/>
          <p:cNvSpPr>
            <a:spLocks noGrp="1"/>
          </p:cNvSpPr>
          <p:nvPr>
            <p:ph type="sldNum" sz="quarter" idx="12"/>
          </p:nvPr>
        </p:nvSpPr>
        <p:spPr/>
        <p:txBody>
          <a:bodyPr/>
          <a:lstStyle/>
          <a:p>
            <a:fld id="{4F1CC6D0-5C45-40B5-8406-AF0C2D0F0FF6}" type="slidenum">
              <a:rPr kumimoji="1" lang="ja-JP" altLang="en-US" smtClean="0">
                <a:solidFill>
                  <a:srgbClr val="DDE9EC"/>
                </a:solidFill>
              </a:rPr>
              <a:pPr/>
              <a:t>13</a:t>
            </a:fld>
            <a:endParaRPr kumimoji="1" lang="ja-JP" altLang="en-US">
              <a:solidFill>
                <a:srgbClr val="DDE9EC"/>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ltLang="ja-JP" smtClean="0"/>
              <a:t>Excel</a:t>
            </a:r>
            <a:r>
              <a:rPr lang="ja-JP" altLang="en-US" smtClean="0"/>
              <a:t>の使い方のポイント</a:t>
            </a:r>
          </a:p>
        </p:txBody>
      </p:sp>
      <p:sp>
        <p:nvSpPr>
          <p:cNvPr id="23556" name="Rectangle 3"/>
          <p:cNvSpPr>
            <a:spLocks noGrp="1" noChangeArrowheads="1"/>
          </p:cNvSpPr>
          <p:nvPr>
            <p:ph sz="quarter" idx="1"/>
          </p:nvPr>
        </p:nvSpPr>
        <p:spPr/>
        <p:txBody>
          <a:bodyPr>
            <a:normAutofit/>
          </a:bodyPr>
          <a:lstStyle/>
          <a:p>
            <a:pPr eaLnBrk="1" hangingPunct="1"/>
            <a:r>
              <a:rPr lang="ja-JP" altLang="en-US" sz="2800" dirty="0" smtClean="0"/>
              <a:t>複数のセルの値から関数により計算して答えを別のセルに入れる。</a:t>
            </a:r>
          </a:p>
          <a:p>
            <a:pPr eaLnBrk="1" hangingPunct="1"/>
            <a:r>
              <a:rPr lang="ja-JP" altLang="en-US" sz="2800" dirty="0" smtClean="0"/>
              <a:t>式の入ったセルを別のセルにコピーすると、数字</a:t>
            </a:r>
            <a:r>
              <a:rPr lang="en-US" altLang="ja-JP" sz="2800" dirty="0" smtClean="0"/>
              <a:t>(</a:t>
            </a:r>
            <a:r>
              <a:rPr lang="ja-JP" altLang="en-US" sz="2800" dirty="0" smtClean="0"/>
              <a:t>値</a:t>
            </a:r>
            <a:r>
              <a:rPr lang="en-US" altLang="ja-JP" sz="2800" dirty="0" smtClean="0"/>
              <a:t>)</a:t>
            </a:r>
            <a:r>
              <a:rPr lang="ja-JP" altLang="en-US" sz="2800" dirty="0" smtClean="0"/>
              <a:t>がコピーされるわけではなく式だけがコピーされるので、縦一列、横一列などについて同じ計算をさせることができる。</a:t>
            </a:r>
            <a:endParaRPr lang="en-US" altLang="ja-JP" sz="2800" dirty="0" smtClean="0"/>
          </a:p>
          <a:p>
            <a:pPr marL="0" indent="0" eaLnBrk="1" hangingPunct="1">
              <a:buNone/>
            </a:pPr>
            <a:endParaRPr lang="ja-JP" altLang="en-US" sz="2800" dirty="0" smtClean="0"/>
          </a:p>
          <a:p>
            <a:pPr marL="0" indent="0" eaLnBrk="1" hangingPunct="1">
              <a:lnSpc>
                <a:spcPct val="90000"/>
              </a:lnSpc>
              <a:buNone/>
            </a:pPr>
            <a:endParaRPr lang="ja-JP" altLang="en-US" sz="2800" dirty="0" smtClean="0"/>
          </a:p>
        </p:txBody>
      </p:sp>
      <p:sp>
        <p:nvSpPr>
          <p:cNvPr id="2" name="日付プレースホルダー 1"/>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3" name="フッター プレースホルダー 2"/>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 name="スライド番号プレースホルダー 3"/>
          <p:cNvSpPr>
            <a:spLocks noGrp="1"/>
          </p:cNvSpPr>
          <p:nvPr>
            <p:ph type="sldNum" sz="quarter" idx="12"/>
          </p:nvPr>
        </p:nvSpPr>
        <p:spPr/>
        <p:txBody>
          <a:bodyPr/>
          <a:lstStyle/>
          <a:p>
            <a:fld id="{4F1CC6D0-5C45-40B5-8406-AF0C2D0F0FF6}" type="slidenum">
              <a:rPr kumimoji="1" lang="ja-JP" altLang="en-US" smtClean="0">
                <a:solidFill>
                  <a:srgbClr val="464653"/>
                </a:solidFill>
              </a:rPr>
              <a:pPr/>
              <a:t>14</a:t>
            </a:fld>
            <a:endParaRPr kumimoji="1" lang="ja-JP" altLang="en-US">
              <a:solidFill>
                <a:srgbClr val="464653"/>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ltLang="ja-JP" dirty="0" smtClean="0"/>
              <a:t>Excel</a:t>
            </a:r>
            <a:r>
              <a:rPr lang="ja-JP" altLang="en-US" dirty="0" smtClean="0"/>
              <a:t>関数の入力のしかた</a:t>
            </a:r>
          </a:p>
        </p:txBody>
      </p:sp>
      <p:sp>
        <p:nvSpPr>
          <p:cNvPr id="24580" name="Rectangle 3"/>
          <p:cNvSpPr>
            <a:spLocks noGrp="1" noChangeArrowheads="1"/>
          </p:cNvSpPr>
          <p:nvPr>
            <p:ph sz="quarter" idx="1"/>
          </p:nvPr>
        </p:nvSpPr>
        <p:spPr/>
        <p:txBody>
          <a:bodyPr>
            <a:normAutofit/>
          </a:bodyPr>
          <a:lstStyle/>
          <a:p>
            <a:pPr eaLnBrk="1" hangingPunct="1"/>
            <a:r>
              <a:rPr lang="ja-JP" altLang="en-US" sz="2400" dirty="0" smtClean="0"/>
              <a:t>方法１</a:t>
            </a:r>
            <a:r>
              <a:rPr lang="en-US" altLang="ja-JP" sz="2400" dirty="0" smtClean="0"/>
              <a:t>)</a:t>
            </a:r>
            <a:r>
              <a:rPr lang="ja-JP" altLang="en-US" sz="2400" dirty="0" smtClean="0"/>
              <a:t/>
            </a:r>
            <a:br>
              <a:rPr lang="ja-JP" altLang="en-US" sz="2400" dirty="0" smtClean="0"/>
            </a:br>
            <a:r>
              <a:rPr lang="ja-JP" altLang="en-US" sz="2400" dirty="0" smtClean="0"/>
              <a:t>結果を書き込みたいセルを選択し、「=</a:t>
            </a:r>
            <a:r>
              <a:rPr lang="en-US" altLang="ja-JP" sz="2400" dirty="0" smtClean="0"/>
              <a:t>average(B2:R2)」</a:t>
            </a:r>
            <a:r>
              <a:rPr lang="ja-JP" altLang="en-US" sz="2400" dirty="0" smtClean="0"/>
              <a:t>などと書き込む。このとき、セルの名前</a:t>
            </a:r>
            <a:r>
              <a:rPr lang="en-US" altLang="ja-JP" sz="2400" dirty="0" smtClean="0"/>
              <a:t>“B2:R2"</a:t>
            </a:r>
            <a:r>
              <a:rPr lang="ja-JP" altLang="en-US" sz="2400" dirty="0" smtClean="0"/>
              <a:t>を入力するかわりに該当するセル範囲をドラッグで選択</a:t>
            </a:r>
            <a:r>
              <a:rPr lang="en-US" altLang="ja-JP" sz="2400" dirty="0" smtClean="0"/>
              <a:t>(</a:t>
            </a:r>
            <a:r>
              <a:rPr lang="ja-JP" altLang="en-US" sz="2400" dirty="0" smtClean="0"/>
              <a:t>またはセルをクリック</a:t>
            </a:r>
            <a:r>
              <a:rPr lang="en-US" altLang="ja-JP" sz="2400" dirty="0" smtClean="0"/>
              <a:t>)</a:t>
            </a:r>
            <a:r>
              <a:rPr lang="ja-JP" altLang="en-US" sz="2400" dirty="0" smtClean="0"/>
              <a:t>してもよい。そのあとに</a:t>
            </a:r>
            <a:r>
              <a:rPr lang="en-US" altLang="ja-JP" sz="2400" dirty="0" smtClean="0"/>
              <a:t>")"</a:t>
            </a:r>
            <a:r>
              <a:rPr lang="ja-JP" altLang="en-US" sz="2400" dirty="0" smtClean="0"/>
              <a:t>を手入力するのを忘れずに。入力後は必ず</a:t>
            </a:r>
            <a:r>
              <a:rPr lang="en-US" altLang="ja-JP" sz="2400" dirty="0" smtClean="0"/>
              <a:t>Enter</a:t>
            </a:r>
            <a:r>
              <a:rPr lang="ja-JP" altLang="en-US" sz="2400" dirty="0" smtClean="0"/>
              <a:t>を入力してボックスから出ておく。先頭の</a:t>
            </a:r>
            <a:r>
              <a:rPr lang="en-US" altLang="ja-JP" sz="2400" dirty="0" smtClean="0"/>
              <a:t>"="</a:t>
            </a:r>
            <a:r>
              <a:rPr lang="ja-JP" altLang="en-US" sz="2400" dirty="0" smtClean="0"/>
              <a:t>も忘れずに。</a:t>
            </a:r>
            <a:endParaRPr lang="en-US" altLang="ja-JP" sz="2400" dirty="0"/>
          </a:p>
          <a:p>
            <a:pPr eaLnBrk="1" hangingPunct="1"/>
            <a:r>
              <a:rPr lang="ja-JP" altLang="en-US" sz="2400" dirty="0" smtClean="0"/>
              <a:t>方法１’</a:t>
            </a:r>
            <a:r>
              <a:rPr lang="en-US" altLang="ja-JP" sz="2400" dirty="0" smtClean="0"/>
              <a:t>)</a:t>
            </a:r>
            <a:br>
              <a:rPr lang="en-US" altLang="ja-JP" sz="2400" dirty="0" smtClean="0"/>
            </a:br>
            <a:r>
              <a:rPr lang="ja-JP" altLang="en-US" sz="2400" dirty="0" smtClean="0"/>
              <a:t>セルを選択してから数式バー</a:t>
            </a:r>
            <a:r>
              <a:rPr lang="en-US" altLang="ja-JP" sz="2400" dirty="0" smtClean="0"/>
              <a:t>("</a:t>
            </a:r>
            <a:r>
              <a:rPr lang="en-US" altLang="ja-JP" sz="2400" dirty="0" err="1" smtClean="0"/>
              <a:t>fx</a:t>
            </a:r>
            <a:r>
              <a:rPr lang="en-US" altLang="ja-JP" sz="2400" dirty="0" smtClean="0"/>
              <a:t>"</a:t>
            </a:r>
            <a:r>
              <a:rPr lang="ja-JP" altLang="en-US" sz="2400" dirty="0" smtClean="0"/>
              <a:t>の右のボックス</a:t>
            </a:r>
            <a:r>
              <a:rPr lang="en-US" altLang="ja-JP" sz="2400" dirty="0" smtClean="0"/>
              <a:t>)</a:t>
            </a:r>
            <a:r>
              <a:rPr lang="ja-JP" altLang="en-US" sz="2400" dirty="0" smtClean="0"/>
              <a:t>に書き込んでもいい。</a:t>
            </a:r>
          </a:p>
          <a:p>
            <a:pPr eaLnBrk="1" hangingPunct="1"/>
            <a:r>
              <a:rPr lang="ja-JP" altLang="en-US" sz="2400" dirty="0" smtClean="0"/>
              <a:t>方法２</a:t>
            </a:r>
            <a:r>
              <a:rPr lang="en-US" altLang="ja-JP" sz="2400" dirty="0" smtClean="0"/>
              <a:t>)</a:t>
            </a:r>
            <a:r>
              <a:rPr lang="ja-JP" altLang="en-US" sz="2400" dirty="0" smtClean="0"/>
              <a:t/>
            </a:r>
            <a:br>
              <a:rPr lang="ja-JP" altLang="en-US" sz="2400" dirty="0" smtClean="0"/>
            </a:br>
            <a:r>
              <a:rPr lang="ja-JP" altLang="en-US" sz="2400" dirty="0" smtClean="0"/>
              <a:t>結果を書き込みたいセルを選択し、</a:t>
            </a:r>
            <a:r>
              <a:rPr lang="en-US" altLang="ja-JP" sz="2400" dirty="0" err="1" smtClean="0"/>
              <a:t>fx</a:t>
            </a:r>
            <a:r>
              <a:rPr lang="ja-JP" altLang="en-US" sz="2400" dirty="0" smtClean="0"/>
              <a:t>をクリック。</a:t>
            </a:r>
            <a:br>
              <a:rPr lang="ja-JP" altLang="en-US" sz="2400" dirty="0" smtClean="0"/>
            </a:br>
            <a:r>
              <a:rPr lang="ja-JP" altLang="en-US" sz="2400" dirty="0" smtClean="0"/>
              <a:t>関数の一覧が表示されるので、必要な関数を選ぶと、関数ウィザードが起動。これに従って必要な入力を行う。</a:t>
            </a:r>
          </a:p>
        </p:txBody>
      </p:sp>
      <p:sp>
        <p:nvSpPr>
          <p:cNvPr id="2" name="日付プレースホルダー 1"/>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3" name="フッター プレースホルダー 2"/>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 name="スライド番号プレースホルダー 3"/>
          <p:cNvSpPr>
            <a:spLocks noGrp="1"/>
          </p:cNvSpPr>
          <p:nvPr>
            <p:ph type="sldNum" sz="quarter" idx="12"/>
          </p:nvPr>
        </p:nvSpPr>
        <p:spPr/>
        <p:txBody>
          <a:bodyPr/>
          <a:lstStyle/>
          <a:p>
            <a:fld id="{4F1CC6D0-5C45-40B5-8406-AF0C2D0F0FF6}" type="slidenum">
              <a:rPr kumimoji="1" lang="ja-JP" altLang="en-US" smtClean="0">
                <a:solidFill>
                  <a:srgbClr val="464653"/>
                </a:solidFill>
              </a:rPr>
              <a:pPr/>
              <a:t>15</a:t>
            </a:fld>
            <a:endParaRPr kumimoji="1" lang="ja-JP" altLang="en-US">
              <a:solidFill>
                <a:srgbClr val="464653"/>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ja-JP" smtClean="0"/>
              <a:t>Excel</a:t>
            </a:r>
            <a:r>
              <a:rPr lang="ja-JP" altLang="en-US" smtClean="0"/>
              <a:t>関数の調べ方</a:t>
            </a:r>
          </a:p>
        </p:txBody>
      </p:sp>
      <p:sp>
        <p:nvSpPr>
          <p:cNvPr id="25604" name="Rectangle 3"/>
          <p:cNvSpPr>
            <a:spLocks noGrp="1" noChangeArrowheads="1"/>
          </p:cNvSpPr>
          <p:nvPr>
            <p:ph sz="quarter" idx="1"/>
          </p:nvPr>
        </p:nvSpPr>
        <p:spPr/>
        <p:txBody>
          <a:bodyPr/>
          <a:lstStyle/>
          <a:p>
            <a:pPr eaLnBrk="1" hangingPunct="1"/>
            <a:r>
              <a:rPr lang="ja-JP" altLang="en-US" dirty="0" smtClean="0"/>
              <a:t>前記方法２</a:t>
            </a:r>
            <a:r>
              <a:rPr lang="en-US" altLang="ja-JP" dirty="0" smtClean="0"/>
              <a:t>)</a:t>
            </a:r>
            <a:r>
              <a:rPr lang="ja-JP" altLang="en-US" dirty="0" err="1" smtClean="0"/>
              <a:t>。</a:t>
            </a:r>
            <a:r>
              <a:rPr lang="ja-JP" altLang="en-US" dirty="0" smtClean="0"/>
              <a:t>関数の種類ごとに分類されているので、これかなと思った関数について、「クリックすると選択した関数のヘルプが表示されます」をクリックすると説明が現れる。</a:t>
            </a:r>
          </a:p>
          <a:p>
            <a:pPr eaLnBrk="1" hangingPunct="1"/>
            <a:r>
              <a:rPr lang="ja-JP" altLang="en-US" dirty="0" smtClean="0"/>
              <a:t>タブの名前の並びに「実行したい作業を入力してください</a:t>
            </a:r>
            <a:r>
              <a:rPr lang="en-US" altLang="ja-JP" dirty="0" smtClean="0"/>
              <a:t>…</a:t>
            </a:r>
            <a:r>
              <a:rPr lang="ja-JP" altLang="en-US" dirty="0" smtClean="0"/>
              <a:t>」もしくは「操作アシスト</a:t>
            </a:r>
            <a:r>
              <a:rPr lang="en-US" altLang="ja-JP" dirty="0" smtClean="0"/>
              <a:t>…</a:t>
            </a:r>
            <a:r>
              <a:rPr lang="ja-JP" altLang="en-US" dirty="0" smtClean="0"/>
              <a:t>」という入力欄がある。質問文を入力すると関連のある説明を検索してくれる。</a:t>
            </a:r>
            <a:endParaRPr lang="en-US" altLang="ja-JP" dirty="0" smtClean="0"/>
          </a:p>
          <a:p>
            <a:pPr lvl="1" eaLnBrk="1" hangingPunct="1"/>
            <a:r>
              <a:rPr lang="en-US" altLang="ja-JP" dirty="0" smtClean="0"/>
              <a:t>F1</a:t>
            </a:r>
            <a:r>
              <a:rPr lang="ja-JP" altLang="en-US" dirty="0" smtClean="0"/>
              <a:t>キーを押すか、「ファイル」タブを開いて画面右上の「</a:t>
            </a:r>
            <a:r>
              <a:rPr lang="en-US" altLang="ja-JP" dirty="0" smtClean="0"/>
              <a:t>?</a:t>
            </a:r>
            <a:r>
              <a:rPr lang="ja-JP" altLang="en-US" dirty="0" smtClean="0"/>
              <a:t>」をクリックしてもよい。</a:t>
            </a:r>
          </a:p>
        </p:txBody>
      </p:sp>
      <p:sp>
        <p:nvSpPr>
          <p:cNvPr id="2" name="日付プレースホルダー 1"/>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3" name="フッター プレースホルダー 2"/>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 name="スライド番号プレースホルダー 3"/>
          <p:cNvSpPr>
            <a:spLocks noGrp="1"/>
          </p:cNvSpPr>
          <p:nvPr>
            <p:ph type="sldNum" sz="quarter" idx="12"/>
          </p:nvPr>
        </p:nvSpPr>
        <p:spPr/>
        <p:txBody>
          <a:bodyPr/>
          <a:lstStyle/>
          <a:p>
            <a:fld id="{4F1CC6D0-5C45-40B5-8406-AF0C2D0F0FF6}" type="slidenum">
              <a:rPr kumimoji="1" lang="ja-JP" altLang="en-US" smtClean="0">
                <a:solidFill>
                  <a:srgbClr val="464653"/>
                </a:solidFill>
              </a:rPr>
              <a:pPr/>
              <a:t>16</a:t>
            </a:fld>
            <a:endParaRPr kumimoji="1" lang="ja-JP" altLang="en-US">
              <a:solidFill>
                <a:srgbClr val="464653"/>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26"/>
          <p:cNvSpPr>
            <a:spLocks noGrp="1" noChangeArrowheads="1"/>
          </p:cNvSpPr>
          <p:nvPr>
            <p:ph type="title"/>
          </p:nvPr>
        </p:nvSpPr>
        <p:spPr/>
        <p:txBody>
          <a:bodyPr/>
          <a:lstStyle/>
          <a:p>
            <a:pPr eaLnBrk="1" hangingPunct="1"/>
            <a:r>
              <a:rPr lang="en-US" altLang="ja-JP" dirty="0" smtClean="0"/>
              <a:t>Excel</a:t>
            </a:r>
            <a:r>
              <a:rPr lang="ja-JP" altLang="en-US" dirty="0" smtClean="0"/>
              <a:t>の関数の例</a:t>
            </a:r>
            <a:r>
              <a:rPr lang="en-US" altLang="ja-JP" dirty="0" smtClean="0"/>
              <a:t>(</a:t>
            </a:r>
            <a:r>
              <a:rPr lang="ja-JP" altLang="en-US" dirty="0" smtClean="0"/>
              <a:t>統計関数</a:t>
            </a:r>
            <a:r>
              <a:rPr lang="en-US" altLang="ja-JP" dirty="0" smtClean="0"/>
              <a:t>)</a:t>
            </a:r>
            <a:endParaRPr lang="ja-JP" altLang="en-US" dirty="0" smtClean="0"/>
          </a:p>
        </p:txBody>
      </p:sp>
      <p:sp>
        <p:nvSpPr>
          <p:cNvPr id="26628" name="Rectangle 1027"/>
          <p:cNvSpPr>
            <a:spLocks noGrp="1" noChangeArrowheads="1"/>
          </p:cNvSpPr>
          <p:nvPr>
            <p:ph sz="quarter" idx="1"/>
          </p:nvPr>
        </p:nvSpPr>
        <p:spPr/>
        <p:txBody>
          <a:bodyPr/>
          <a:lstStyle/>
          <a:p>
            <a:pPr eaLnBrk="1" hangingPunct="1"/>
            <a:r>
              <a:rPr lang="en-US" altLang="ja-JP" dirty="0" smtClean="0"/>
              <a:t>SUM(B2:R2) : B2</a:t>
            </a:r>
            <a:r>
              <a:rPr lang="ja-JP" altLang="en-US" dirty="0" smtClean="0"/>
              <a:t>セルから</a:t>
            </a:r>
            <a:r>
              <a:rPr lang="en-US" altLang="ja-JP" dirty="0" smtClean="0"/>
              <a:t>R2</a:t>
            </a:r>
            <a:r>
              <a:rPr lang="ja-JP" altLang="en-US" dirty="0" smtClean="0"/>
              <a:t>セルまでの合計</a:t>
            </a:r>
          </a:p>
          <a:p>
            <a:pPr eaLnBrk="1" hangingPunct="1"/>
            <a:r>
              <a:rPr lang="en-US" altLang="ja-JP" dirty="0" smtClean="0"/>
              <a:t>AVERAGE(B2:R2) : B2</a:t>
            </a:r>
            <a:r>
              <a:rPr lang="ja-JP" altLang="en-US" dirty="0" smtClean="0"/>
              <a:t>セルから</a:t>
            </a:r>
            <a:r>
              <a:rPr lang="en-US" altLang="ja-JP" dirty="0" smtClean="0"/>
              <a:t>R2</a:t>
            </a:r>
            <a:r>
              <a:rPr lang="ja-JP" altLang="en-US" dirty="0" smtClean="0"/>
              <a:t>セルまでの平均</a:t>
            </a:r>
          </a:p>
          <a:p>
            <a:pPr eaLnBrk="1" hangingPunct="1"/>
            <a:r>
              <a:rPr lang="en-US" altLang="ja-JP" dirty="0" smtClean="0"/>
              <a:t>COUNT(B2:R2) : B2</a:t>
            </a:r>
            <a:r>
              <a:rPr lang="ja-JP" altLang="en-US" dirty="0" smtClean="0"/>
              <a:t>セルから</a:t>
            </a:r>
            <a:r>
              <a:rPr lang="en-US" altLang="ja-JP" dirty="0" smtClean="0"/>
              <a:t>R2</a:t>
            </a:r>
            <a:r>
              <a:rPr lang="ja-JP" altLang="en-US" dirty="0" smtClean="0"/>
              <a:t>セルまでのうち数字の入ったセルの数</a:t>
            </a:r>
          </a:p>
          <a:p>
            <a:pPr eaLnBrk="1" hangingPunct="1"/>
            <a:r>
              <a:rPr lang="en-US" altLang="ja-JP" dirty="0" smtClean="0"/>
              <a:t>STDEV.P(B2:R2) : B2</a:t>
            </a:r>
            <a:r>
              <a:rPr lang="ja-JP" altLang="en-US" dirty="0" smtClean="0"/>
              <a:t>セルから</a:t>
            </a:r>
            <a:r>
              <a:rPr lang="en-US" altLang="ja-JP" dirty="0" smtClean="0"/>
              <a:t>R2</a:t>
            </a:r>
            <a:r>
              <a:rPr lang="ja-JP" altLang="en-US" dirty="0" smtClean="0"/>
              <a:t>セルまでの標準偏差</a:t>
            </a:r>
            <a:endParaRPr lang="en-US" altLang="ja-JP" dirty="0" smtClean="0"/>
          </a:p>
          <a:p>
            <a:pPr lvl="1" eaLnBrk="1" hangingPunct="1"/>
            <a:r>
              <a:rPr lang="ja-JP" altLang="en-US" dirty="0" smtClean="0"/>
              <a:t>標本そのものの標準偏差は</a:t>
            </a:r>
            <a:r>
              <a:rPr lang="en-US" altLang="ja-JP" dirty="0" smtClean="0"/>
              <a:t>STDEV.P</a:t>
            </a:r>
          </a:p>
          <a:p>
            <a:pPr lvl="1" eaLnBrk="1" hangingPunct="1"/>
            <a:r>
              <a:rPr lang="ja-JP" altLang="en-US" dirty="0" smtClean="0"/>
              <a:t>標本から母集団の標準偏差を推測するときは</a:t>
            </a:r>
            <a:r>
              <a:rPr lang="en-US" altLang="ja-JP" dirty="0" smtClean="0"/>
              <a:t>STDEV.S (</a:t>
            </a:r>
            <a:r>
              <a:rPr lang="ja-JP" altLang="en-US" dirty="0" smtClean="0"/>
              <a:t>旧バージョンの</a:t>
            </a:r>
            <a:r>
              <a:rPr lang="en-US" altLang="ja-JP" dirty="0" smtClean="0"/>
              <a:t>Excel</a:t>
            </a:r>
            <a:r>
              <a:rPr lang="ja-JP" altLang="en-US" dirty="0" smtClean="0"/>
              <a:t>では</a:t>
            </a:r>
            <a:r>
              <a:rPr lang="en-US" altLang="ja-JP" dirty="0" smtClean="0"/>
              <a:t>STDEV)</a:t>
            </a:r>
            <a:endParaRPr lang="ja-JP" altLang="en-US" dirty="0" smtClean="0"/>
          </a:p>
          <a:p>
            <a:pPr eaLnBrk="1" hangingPunct="1"/>
            <a:endParaRPr lang="en-US" altLang="ja-JP" dirty="0" smtClean="0"/>
          </a:p>
        </p:txBody>
      </p:sp>
      <p:sp>
        <p:nvSpPr>
          <p:cNvPr id="2" name="日付プレースホルダー 1"/>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3" name="フッター プレースホルダー 2"/>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 name="スライド番号プレースホルダー 3"/>
          <p:cNvSpPr>
            <a:spLocks noGrp="1"/>
          </p:cNvSpPr>
          <p:nvPr>
            <p:ph type="sldNum" sz="quarter" idx="12"/>
          </p:nvPr>
        </p:nvSpPr>
        <p:spPr/>
        <p:txBody>
          <a:bodyPr/>
          <a:lstStyle/>
          <a:p>
            <a:fld id="{4F1CC6D0-5C45-40B5-8406-AF0C2D0F0FF6}" type="slidenum">
              <a:rPr kumimoji="1" lang="ja-JP" altLang="en-US" smtClean="0">
                <a:solidFill>
                  <a:srgbClr val="464653"/>
                </a:solidFill>
              </a:rPr>
              <a:pPr/>
              <a:t>17</a:t>
            </a:fld>
            <a:endParaRPr kumimoji="1" lang="ja-JP" altLang="en-US">
              <a:solidFill>
                <a:srgbClr val="464653"/>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026"/>
          <p:cNvSpPr>
            <a:spLocks noGrp="1" noChangeArrowheads="1"/>
          </p:cNvSpPr>
          <p:nvPr>
            <p:ph type="title"/>
          </p:nvPr>
        </p:nvSpPr>
        <p:spPr/>
        <p:txBody>
          <a:bodyPr/>
          <a:lstStyle/>
          <a:p>
            <a:pPr eaLnBrk="1" hangingPunct="1"/>
            <a:r>
              <a:rPr lang="en-US" altLang="ja-JP" dirty="0" smtClean="0"/>
              <a:t>Excel</a:t>
            </a:r>
            <a:r>
              <a:rPr lang="ja-JP" altLang="en-US" dirty="0" smtClean="0"/>
              <a:t>の演算子</a:t>
            </a:r>
          </a:p>
        </p:txBody>
      </p:sp>
      <p:sp>
        <p:nvSpPr>
          <p:cNvPr id="27652" name="Rectangle 1027"/>
          <p:cNvSpPr>
            <a:spLocks noGrp="1" noChangeArrowheads="1"/>
          </p:cNvSpPr>
          <p:nvPr>
            <p:ph sz="quarter" idx="1"/>
          </p:nvPr>
        </p:nvSpPr>
        <p:spPr/>
        <p:txBody>
          <a:bodyPr>
            <a:normAutofit/>
          </a:bodyPr>
          <a:lstStyle/>
          <a:p>
            <a:pPr eaLnBrk="1" hangingPunct="1">
              <a:spcBef>
                <a:spcPct val="0"/>
              </a:spcBef>
            </a:pPr>
            <a:r>
              <a:rPr lang="ja-JP" altLang="en-US" sz="2400" dirty="0" smtClean="0"/>
              <a:t>+ </a:t>
            </a:r>
            <a:r>
              <a:rPr lang="en-US" altLang="ja-JP" sz="2400" dirty="0" smtClean="0"/>
              <a:t>: </a:t>
            </a:r>
            <a:r>
              <a:rPr lang="ja-JP" altLang="en-US" sz="2400" dirty="0" smtClean="0"/>
              <a:t>足す</a:t>
            </a:r>
          </a:p>
          <a:p>
            <a:pPr eaLnBrk="1" hangingPunct="1">
              <a:spcBef>
                <a:spcPct val="0"/>
              </a:spcBef>
            </a:pPr>
            <a:r>
              <a:rPr lang="ja-JP" altLang="en-US" sz="2400" dirty="0" smtClean="0"/>
              <a:t>- </a:t>
            </a:r>
            <a:r>
              <a:rPr lang="en-US" altLang="ja-JP" sz="2400" dirty="0" smtClean="0"/>
              <a:t>: </a:t>
            </a:r>
            <a:r>
              <a:rPr lang="ja-JP" altLang="en-US" sz="2400" dirty="0" smtClean="0"/>
              <a:t>引く</a:t>
            </a:r>
          </a:p>
          <a:p>
            <a:pPr eaLnBrk="1" hangingPunct="1">
              <a:spcBef>
                <a:spcPct val="0"/>
              </a:spcBef>
            </a:pPr>
            <a:r>
              <a:rPr lang="ja-JP" altLang="en-US" sz="2400" dirty="0" smtClean="0"/>
              <a:t>* </a:t>
            </a:r>
            <a:r>
              <a:rPr lang="en-US" altLang="ja-JP" sz="2400" dirty="0" smtClean="0"/>
              <a:t>: </a:t>
            </a:r>
            <a:r>
              <a:rPr lang="ja-JP" altLang="en-US" sz="2400" dirty="0" smtClean="0"/>
              <a:t>掛ける</a:t>
            </a:r>
          </a:p>
          <a:p>
            <a:pPr eaLnBrk="1" hangingPunct="1">
              <a:spcBef>
                <a:spcPct val="0"/>
              </a:spcBef>
            </a:pPr>
            <a:r>
              <a:rPr lang="ja-JP" altLang="en-US" sz="2400" dirty="0" smtClean="0"/>
              <a:t>/ </a:t>
            </a:r>
            <a:r>
              <a:rPr lang="en-US" altLang="ja-JP" sz="2400" dirty="0" smtClean="0"/>
              <a:t>: </a:t>
            </a:r>
            <a:r>
              <a:rPr lang="ja-JP" altLang="en-US" sz="2400" dirty="0" smtClean="0"/>
              <a:t>割る</a:t>
            </a:r>
          </a:p>
          <a:p>
            <a:pPr eaLnBrk="1" hangingPunct="1">
              <a:spcBef>
                <a:spcPct val="0"/>
              </a:spcBef>
            </a:pPr>
            <a:r>
              <a:rPr lang="ja-JP" altLang="en-US" sz="2400" dirty="0" smtClean="0"/>
              <a:t>^ </a:t>
            </a:r>
            <a:r>
              <a:rPr lang="en-US" altLang="ja-JP" sz="2400" dirty="0" smtClean="0"/>
              <a:t>: </a:t>
            </a:r>
            <a:r>
              <a:rPr lang="ja-JP" altLang="en-US" sz="2400" dirty="0" smtClean="0"/>
              <a:t>累乗</a:t>
            </a:r>
          </a:p>
          <a:p>
            <a:pPr eaLnBrk="1" hangingPunct="1">
              <a:spcBef>
                <a:spcPct val="0"/>
              </a:spcBef>
            </a:pPr>
            <a:r>
              <a:rPr lang="en-US" altLang="ja-JP" sz="2400" dirty="0" smtClean="0"/>
              <a:t>MOD(A1,A2) </a:t>
            </a:r>
            <a:r>
              <a:rPr lang="en-US" altLang="ja-JP" sz="2400" dirty="0" smtClean="0">
                <a:sym typeface="Wingdings" panose="05000000000000000000" pitchFamily="2" charset="2"/>
              </a:rPr>
              <a:t>: </a:t>
            </a:r>
            <a:r>
              <a:rPr lang="en-US" altLang="ja-JP" sz="2400" dirty="0" smtClean="0"/>
              <a:t>A1</a:t>
            </a:r>
            <a:r>
              <a:rPr lang="ja-JP" altLang="en-US" sz="2400" dirty="0" smtClean="0"/>
              <a:t>を</a:t>
            </a:r>
            <a:r>
              <a:rPr lang="en-US" altLang="ja-JP" sz="2400" dirty="0" smtClean="0"/>
              <a:t>A2</a:t>
            </a:r>
            <a:r>
              <a:rPr lang="ja-JP" altLang="en-US" sz="2400" dirty="0" smtClean="0"/>
              <a:t>で割ったあまり</a:t>
            </a:r>
            <a:r>
              <a:rPr lang="en-US" altLang="ja-JP" sz="2400" dirty="0" smtClean="0">
                <a:sym typeface="Wingdings" panose="05000000000000000000" pitchFamily="2" charset="2"/>
              </a:rPr>
              <a:t>(</a:t>
            </a:r>
            <a:r>
              <a:rPr lang="ja-JP" altLang="en-US" sz="2400" dirty="0" smtClean="0">
                <a:sym typeface="Wingdings" panose="05000000000000000000" pitchFamily="2" charset="2"/>
              </a:rPr>
              <a:t>関数</a:t>
            </a:r>
            <a:r>
              <a:rPr lang="en-US" altLang="ja-JP" sz="2400" dirty="0" smtClean="0"/>
              <a:t>)</a:t>
            </a:r>
            <a:endParaRPr lang="ja-JP" altLang="en-US" sz="2400" dirty="0" smtClean="0"/>
          </a:p>
          <a:p>
            <a:pPr eaLnBrk="1" hangingPunct="1">
              <a:spcBef>
                <a:spcPct val="0"/>
              </a:spcBef>
            </a:pPr>
            <a:r>
              <a:rPr lang="en-US" altLang="ja-JP" sz="2400" dirty="0" smtClean="0"/>
              <a:t>ABS(A1) : A1</a:t>
            </a:r>
            <a:r>
              <a:rPr lang="ja-JP" altLang="en-US" sz="2400" dirty="0" smtClean="0"/>
              <a:t>の絶対値</a:t>
            </a:r>
            <a:r>
              <a:rPr lang="en-US" altLang="ja-JP" sz="2400" dirty="0" smtClean="0"/>
              <a:t>(</a:t>
            </a:r>
            <a:r>
              <a:rPr lang="ja-JP" altLang="en-US" sz="2400" dirty="0" smtClean="0"/>
              <a:t>関数</a:t>
            </a:r>
            <a:r>
              <a:rPr lang="en-US" altLang="ja-JP" sz="2400" dirty="0" smtClean="0"/>
              <a:t>)</a:t>
            </a:r>
          </a:p>
          <a:p>
            <a:pPr eaLnBrk="1" hangingPunct="1">
              <a:spcBef>
                <a:spcPct val="0"/>
              </a:spcBef>
            </a:pPr>
            <a:r>
              <a:rPr lang="en-US" altLang="ja-JP" sz="2400" dirty="0" smtClean="0"/>
              <a:t>SQRT(A1) : A1</a:t>
            </a:r>
            <a:r>
              <a:rPr lang="ja-JP" altLang="en-US" sz="2400" dirty="0" smtClean="0"/>
              <a:t>の平方根</a:t>
            </a:r>
            <a:r>
              <a:rPr lang="en-US" altLang="ja-JP" sz="2400" dirty="0" smtClean="0"/>
              <a:t>(</a:t>
            </a:r>
            <a:r>
              <a:rPr lang="ja-JP" altLang="en-US" sz="2400" dirty="0" smtClean="0"/>
              <a:t>関数</a:t>
            </a:r>
            <a:r>
              <a:rPr lang="en-US" altLang="ja-JP" sz="2400" dirty="0" smtClean="0"/>
              <a:t>)</a:t>
            </a:r>
          </a:p>
          <a:p>
            <a:pPr eaLnBrk="1" hangingPunct="1">
              <a:spcBef>
                <a:spcPct val="0"/>
              </a:spcBef>
            </a:pPr>
            <a:r>
              <a:rPr lang="en-US" altLang="ja-JP" sz="2400" dirty="0" smtClean="0"/>
              <a:t>" " </a:t>
            </a:r>
            <a:r>
              <a:rPr lang="en-US" altLang="ja-JP" sz="2400" dirty="0" smtClean="0">
                <a:sym typeface="Wingdings" panose="05000000000000000000" pitchFamily="2" charset="2"/>
              </a:rPr>
              <a:t>: </a:t>
            </a:r>
            <a:r>
              <a:rPr lang="ja-JP" altLang="en-US" sz="2400" dirty="0" smtClean="0"/>
              <a:t>文字列を指定。</a:t>
            </a:r>
            <a:r>
              <a:rPr lang="en-US" altLang="ja-JP" sz="2400" dirty="0" smtClean="0"/>
              <a:t/>
            </a:r>
            <a:br>
              <a:rPr lang="en-US" altLang="ja-JP" sz="2400" dirty="0" smtClean="0"/>
            </a:br>
            <a:r>
              <a:rPr lang="ja-JP" altLang="en-US" sz="2400" dirty="0" smtClean="0"/>
              <a:t>例</a:t>
            </a:r>
            <a:r>
              <a:rPr lang="en-US" altLang="ja-JP" sz="2400" dirty="0" smtClean="0"/>
              <a:t>: A2</a:t>
            </a:r>
            <a:r>
              <a:rPr lang="ja-JP" altLang="en-US" sz="2400" dirty="0" smtClean="0"/>
              <a:t>はセルの名前。</a:t>
            </a:r>
            <a:r>
              <a:rPr lang="en-US" altLang="ja-JP" sz="2400" dirty="0" smtClean="0"/>
              <a:t> "A2"</a:t>
            </a:r>
            <a:r>
              <a:rPr lang="ja-JP" altLang="en-US" sz="2400" dirty="0" smtClean="0"/>
              <a:t>は</a:t>
            </a:r>
            <a:r>
              <a:rPr lang="en-US" altLang="ja-JP" sz="2400" dirty="0" smtClean="0"/>
              <a:t>A2</a:t>
            </a:r>
            <a:r>
              <a:rPr lang="ja-JP" altLang="en-US" sz="2400" dirty="0" smtClean="0"/>
              <a:t>という文字列。</a:t>
            </a:r>
          </a:p>
          <a:p>
            <a:pPr eaLnBrk="1" hangingPunct="1">
              <a:spcBef>
                <a:spcPct val="0"/>
              </a:spcBef>
            </a:pPr>
            <a:r>
              <a:rPr lang="en-US" altLang="ja-JP" sz="2400" dirty="0" smtClean="0"/>
              <a:t>&amp;</a:t>
            </a:r>
            <a:r>
              <a:rPr lang="ja-JP" altLang="en-US" sz="2400" dirty="0" smtClean="0"/>
              <a:t> </a:t>
            </a:r>
            <a:r>
              <a:rPr lang="en-US" altLang="ja-JP" sz="2400" dirty="0" smtClean="0"/>
              <a:t>: </a:t>
            </a:r>
            <a:r>
              <a:rPr lang="ja-JP" altLang="en-US" sz="2400" dirty="0" smtClean="0"/>
              <a:t>文字列の連結</a:t>
            </a:r>
            <a:r>
              <a:rPr lang="en-US" altLang="ja-JP" sz="2400" dirty="0"/>
              <a:t/>
            </a:r>
            <a:br>
              <a:rPr lang="en-US" altLang="ja-JP" sz="2400" dirty="0"/>
            </a:br>
            <a:r>
              <a:rPr lang="ja-JP" altLang="en-US" sz="2400" dirty="0" smtClean="0"/>
              <a:t>例</a:t>
            </a:r>
            <a:r>
              <a:rPr lang="en-US" altLang="ja-JP" sz="2400" dirty="0" smtClean="0"/>
              <a:t>: (</a:t>
            </a:r>
            <a:r>
              <a:rPr lang="ja-JP" altLang="en-US" sz="2400" dirty="0" smtClean="0"/>
              <a:t>"</a:t>
            </a:r>
            <a:r>
              <a:rPr lang="en-US" altLang="ja-JP" sz="2400" dirty="0" smtClean="0"/>
              <a:t>ABC" &amp; "DEF" </a:t>
            </a:r>
            <a:r>
              <a:rPr lang="ja-JP" altLang="en-US" sz="2400" dirty="0" smtClean="0"/>
              <a:t>は "</a:t>
            </a:r>
            <a:r>
              <a:rPr lang="en-US" altLang="ja-JP" sz="2400" dirty="0" smtClean="0"/>
              <a:t>ABCDEF"</a:t>
            </a:r>
            <a:r>
              <a:rPr lang="ja-JP" altLang="en-US" sz="2400" dirty="0" smtClean="0"/>
              <a:t>になる</a:t>
            </a:r>
            <a:r>
              <a:rPr lang="en-US" altLang="ja-JP" sz="2400" dirty="0" smtClean="0"/>
              <a:t>)</a:t>
            </a:r>
          </a:p>
          <a:p>
            <a:pPr eaLnBrk="1" hangingPunct="1">
              <a:spcBef>
                <a:spcPct val="0"/>
              </a:spcBef>
              <a:buFont typeface="Wingdings" panose="05000000000000000000" pitchFamily="2" charset="2"/>
              <a:buNone/>
            </a:pPr>
            <a:endParaRPr lang="en-US" altLang="ja-JP" sz="2400" dirty="0"/>
          </a:p>
          <a:p>
            <a:pPr eaLnBrk="1" hangingPunct="1">
              <a:spcBef>
                <a:spcPct val="0"/>
              </a:spcBef>
              <a:buFont typeface="Wingdings" panose="05000000000000000000" pitchFamily="2" charset="2"/>
              <a:buNone/>
            </a:pPr>
            <a:r>
              <a:rPr lang="en-US" altLang="ja-JP" sz="2400" dirty="0" smtClean="0"/>
              <a:t>A2 &amp; “DEF” </a:t>
            </a:r>
            <a:r>
              <a:rPr lang="ja-JP" altLang="en-US" sz="2400" dirty="0" smtClean="0"/>
              <a:t>と </a:t>
            </a:r>
            <a:r>
              <a:rPr lang="en-US" altLang="ja-JP" sz="2400" dirty="0" smtClean="0"/>
              <a:t>“A2” &amp; “DEF”</a:t>
            </a:r>
            <a:r>
              <a:rPr lang="ja-JP" altLang="en-US" sz="2400" dirty="0" smtClean="0"/>
              <a:t>の違いは？</a:t>
            </a:r>
          </a:p>
        </p:txBody>
      </p:sp>
      <p:sp>
        <p:nvSpPr>
          <p:cNvPr id="2" name="日付プレースホルダー 1"/>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3" name="フッター プレースホルダー 2"/>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 name="スライド番号プレースホルダー 3"/>
          <p:cNvSpPr>
            <a:spLocks noGrp="1"/>
          </p:cNvSpPr>
          <p:nvPr>
            <p:ph type="sldNum" sz="quarter" idx="12"/>
          </p:nvPr>
        </p:nvSpPr>
        <p:spPr/>
        <p:txBody>
          <a:bodyPr/>
          <a:lstStyle/>
          <a:p>
            <a:fld id="{4F1CC6D0-5C45-40B5-8406-AF0C2D0F0FF6}" type="slidenum">
              <a:rPr kumimoji="1" lang="ja-JP" altLang="en-US" smtClean="0">
                <a:solidFill>
                  <a:srgbClr val="464653"/>
                </a:solidFill>
              </a:rPr>
              <a:pPr/>
              <a:t>18</a:t>
            </a:fld>
            <a:endParaRPr kumimoji="1" lang="ja-JP" altLang="en-US">
              <a:solidFill>
                <a:srgbClr val="464653"/>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p:txBody>
          <a:bodyPr/>
          <a:lstStyle/>
          <a:p>
            <a:pPr eaLnBrk="1" hangingPunct="1"/>
            <a:r>
              <a:rPr lang="ja-JP" altLang="en-US" sz="3600" smtClean="0"/>
              <a:t>関数をコピーしたとき参照はどうなる？</a:t>
            </a:r>
          </a:p>
        </p:txBody>
      </p:sp>
      <p:sp>
        <p:nvSpPr>
          <p:cNvPr id="28675" name="コンテンツ プレースホルダ 2"/>
          <p:cNvSpPr>
            <a:spLocks noGrp="1"/>
          </p:cNvSpPr>
          <p:nvPr>
            <p:ph sz="quarter" idx="1"/>
          </p:nvPr>
        </p:nvSpPr>
        <p:spPr/>
        <p:txBody>
          <a:bodyPr>
            <a:normAutofit/>
          </a:bodyPr>
          <a:lstStyle/>
          <a:p>
            <a:pPr eaLnBrk="1" hangingPunct="1"/>
            <a:r>
              <a:rPr lang="en-US" altLang="ja-JP" sz="2400" dirty="0" smtClean="0"/>
              <a:t>AVERAGE(B2:R2) </a:t>
            </a:r>
            <a:r>
              <a:rPr lang="ja-JP" altLang="en-US" sz="2400" dirty="0" smtClean="0"/>
              <a:t>を下にコピーしてみましょう。</a:t>
            </a:r>
            <a:r>
              <a:rPr lang="en-US" altLang="ja-JP" sz="2400" dirty="0" smtClean="0"/>
              <a:t>B2:R2</a:t>
            </a:r>
            <a:r>
              <a:rPr lang="ja-JP" altLang="en-US" sz="2400" dirty="0" smtClean="0"/>
              <a:t>の部分はどうなるでしょうか？</a:t>
            </a:r>
            <a:endParaRPr lang="en-US" altLang="ja-JP" sz="2400" dirty="0" smtClean="0"/>
          </a:p>
          <a:p>
            <a:pPr eaLnBrk="1" hangingPunct="1"/>
            <a:r>
              <a:rPr lang="ja-JP" altLang="en-US" sz="2400" dirty="0" smtClean="0"/>
              <a:t>では右にコピーしたら？</a:t>
            </a:r>
            <a:r>
              <a:rPr lang="en-US" altLang="ja-JP" sz="2400" dirty="0" smtClean="0"/>
              <a:t/>
            </a:r>
            <a:br>
              <a:rPr lang="en-US" altLang="ja-JP" sz="2400" dirty="0" smtClean="0"/>
            </a:br>
            <a:endParaRPr lang="en-US" altLang="ja-JP" sz="2400" dirty="0" smtClean="0"/>
          </a:p>
          <a:p>
            <a:pPr eaLnBrk="1" hangingPunct="1"/>
            <a:r>
              <a:rPr lang="ja-JP" altLang="en-US" sz="2400" dirty="0" smtClean="0"/>
              <a:t>このように、デフォルトでは相対的な位置関係を保つようになっています</a:t>
            </a:r>
            <a:r>
              <a:rPr lang="en-US" altLang="ja-JP" sz="2400" dirty="0" smtClean="0"/>
              <a:t>(</a:t>
            </a:r>
            <a:r>
              <a:rPr lang="ja-JP" altLang="en-US" sz="2400" dirty="0" smtClean="0"/>
              <a:t>相対参照</a:t>
            </a:r>
            <a:r>
              <a:rPr lang="en-US" altLang="ja-JP" sz="2400" dirty="0" smtClean="0"/>
              <a:t>)</a:t>
            </a:r>
            <a:r>
              <a:rPr lang="ja-JP" altLang="en-US" sz="2400" dirty="0" err="1" smtClean="0"/>
              <a:t>。</a:t>
            </a:r>
            <a:endParaRPr lang="en-US" altLang="ja-JP" sz="2400" dirty="0" smtClean="0"/>
          </a:p>
          <a:p>
            <a:pPr eaLnBrk="1" hangingPunct="1"/>
            <a:r>
              <a:rPr lang="ja-JP" altLang="en-US" sz="2400" dirty="0" smtClean="0"/>
              <a:t>絶対参照にさせるためには、</a:t>
            </a:r>
            <a:r>
              <a:rPr lang="en-US" altLang="ja-JP" sz="2400" dirty="0" smtClean="0"/>
              <a:t>$</a:t>
            </a:r>
            <a:r>
              <a:rPr lang="ja-JP" altLang="en-US" sz="2400" dirty="0" smtClean="0"/>
              <a:t>をつけます。行だけまたは列だけに</a:t>
            </a:r>
            <a:r>
              <a:rPr lang="en-US" altLang="ja-JP" sz="2400" dirty="0" smtClean="0"/>
              <a:t>$</a:t>
            </a:r>
            <a:r>
              <a:rPr lang="ja-JP" altLang="en-US" sz="2400" dirty="0" smtClean="0"/>
              <a:t>をつけることもできます。</a:t>
            </a:r>
            <a:r>
              <a:rPr lang="en-US" altLang="ja-JP" sz="2400" dirty="0" smtClean="0"/>
              <a:t/>
            </a:r>
            <a:br>
              <a:rPr lang="en-US" altLang="ja-JP" sz="2400" dirty="0" smtClean="0"/>
            </a:br>
            <a:r>
              <a:rPr lang="en-US" altLang="ja-JP" sz="2400" dirty="0" smtClean="0"/>
              <a:t>AVERAGE($B2:$R2)</a:t>
            </a:r>
            <a:r>
              <a:rPr lang="ja-JP" altLang="en-US" sz="2400" dirty="0" err="1" smtClean="0"/>
              <a:t>、</a:t>
            </a:r>
            <a:r>
              <a:rPr lang="en-US" altLang="ja-JP" sz="2400" dirty="0" smtClean="0"/>
              <a:t>AVERAGE(B$2:R$2)</a:t>
            </a:r>
            <a:r>
              <a:rPr lang="ja-JP" altLang="en-US" sz="2400" dirty="0" smtClean="0"/>
              <a:t> 、</a:t>
            </a:r>
            <a:r>
              <a:rPr lang="en-US" altLang="ja-JP" sz="2400" dirty="0" smtClean="0"/>
              <a:t>AVERAGE($B$2:$R$2)  </a:t>
            </a:r>
            <a:r>
              <a:rPr lang="ja-JP" altLang="en-US" sz="2400" dirty="0" smtClean="0"/>
              <a:t>と書き換えて、下と右にコピーしてみましょう。</a:t>
            </a:r>
          </a:p>
        </p:txBody>
      </p:sp>
      <p:sp>
        <p:nvSpPr>
          <p:cNvPr id="2" name="日付プレースホルダー 1"/>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3" name="フッター プレースホルダー 2"/>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 name="スライド番号プレースホルダー 3"/>
          <p:cNvSpPr>
            <a:spLocks noGrp="1"/>
          </p:cNvSpPr>
          <p:nvPr>
            <p:ph type="sldNum" sz="quarter" idx="12"/>
          </p:nvPr>
        </p:nvSpPr>
        <p:spPr/>
        <p:txBody>
          <a:bodyPr/>
          <a:lstStyle/>
          <a:p>
            <a:fld id="{4F1CC6D0-5C45-40B5-8406-AF0C2D0F0FF6}" type="slidenum">
              <a:rPr kumimoji="1" lang="ja-JP" altLang="en-US" smtClean="0">
                <a:solidFill>
                  <a:srgbClr val="464653"/>
                </a:solidFill>
              </a:rPr>
              <a:pPr/>
              <a:t>19</a:t>
            </a:fld>
            <a:endParaRPr kumimoji="1" lang="ja-JP" altLang="en-US">
              <a:solidFill>
                <a:srgbClr val="464653"/>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2018</a:t>
            </a:r>
            <a:r>
              <a:rPr lang="ja-JP" altLang="en-US" dirty="0" smtClean="0"/>
              <a:t>年度 生物化学実験法 </a:t>
            </a:r>
            <a:r>
              <a:rPr lang="en-US" altLang="ja-JP" dirty="0" smtClean="0"/>
              <a:t>PC</a:t>
            </a:r>
            <a:r>
              <a:rPr lang="ja-JP" altLang="en-US" dirty="0" smtClean="0"/>
              <a:t>演習</a:t>
            </a:r>
            <a:r>
              <a:rPr lang="en-US" altLang="ja-JP" dirty="0" smtClean="0"/>
              <a:t>(</a:t>
            </a:r>
            <a:r>
              <a:rPr lang="ja-JP" altLang="en-US" dirty="0" smtClean="0"/>
              <a:t>飯野・豊島分</a:t>
            </a:r>
            <a:r>
              <a:rPr lang="en-US" altLang="ja-JP" dirty="0" smtClean="0"/>
              <a:t>)</a:t>
            </a:r>
            <a:endParaRPr kumimoji="1" lang="ja-JP" altLang="en-US" dirty="0"/>
          </a:p>
        </p:txBody>
      </p:sp>
      <p:sp>
        <p:nvSpPr>
          <p:cNvPr id="3" name="コンテンツ プレースホルダー 2"/>
          <p:cNvSpPr>
            <a:spLocks noGrp="1"/>
          </p:cNvSpPr>
          <p:nvPr>
            <p:ph sz="quarter" idx="1"/>
          </p:nvPr>
        </p:nvSpPr>
        <p:spPr/>
        <p:txBody>
          <a:bodyPr/>
          <a:lstStyle/>
          <a:p>
            <a:r>
              <a:rPr lang="ja-JP" altLang="en-US" dirty="0" smtClean="0"/>
              <a:t>担当教員</a:t>
            </a:r>
            <a:r>
              <a:rPr lang="en-US" altLang="ja-JP" dirty="0" smtClean="0"/>
              <a:t>: </a:t>
            </a:r>
            <a:r>
              <a:rPr lang="ja-JP" altLang="en-US" dirty="0" smtClean="0"/>
              <a:t>豊島 有、飯野 雄一</a:t>
            </a:r>
            <a:endParaRPr lang="en-US" altLang="ja-JP" dirty="0" smtClean="0"/>
          </a:p>
          <a:p>
            <a:pPr lvl="1"/>
            <a:r>
              <a:rPr lang="ja-JP" altLang="en-US" dirty="0" smtClean="0"/>
              <a:t>担当</a:t>
            </a:r>
            <a:r>
              <a:rPr lang="en-US" altLang="ja-JP" dirty="0" smtClean="0"/>
              <a:t>TA: </a:t>
            </a:r>
            <a:r>
              <a:rPr lang="ja-JP" altLang="en-US" dirty="0" smtClean="0"/>
              <a:t>池 泰明</a:t>
            </a:r>
            <a:r>
              <a:rPr lang="en-US" altLang="ja-JP" dirty="0" smtClean="0"/>
              <a:t>(D2)</a:t>
            </a:r>
            <a:r>
              <a:rPr lang="ja-JP" altLang="en-US" dirty="0" err="1" smtClean="0"/>
              <a:t>、</a:t>
            </a:r>
            <a:r>
              <a:rPr lang="ja-JP" altLang="en-US" dirty="0" smtClean="0"/>
              <a:t>佐藤 研</a:t>
            </a:r>
            <a:r>
              <a:rPr lang="en-US" altLang="ja-JP" dirty="0" smtClean="0"/>
              <a:t>(D1)</a:t>
            </a:r>
            <a:r>
              <a:rPr lang="ja-JP" altLang="en-US" dirty="0" err="1" smtClean="0"/>
              <a:t>、</a:t>
            </a:r>
            <a:r>
              <a:rPr lang="ja-JP" altLang="en-US" dirty="0" smtClean="0"/>
              <a:t>廣木 進</a:t>
            </a:r>
            <a:r>
              <a:rPr lang="ja-JP" altLang="en-US" dirty="0"/>
              <a:t>吾</a:t>
            </a:r>
            <a:r>
              <a:rPr lang="en-US" altLang="ja-JP" dirty="0" smtClean="0"/>
              <a:t>(</a:t>
            </a:r>
            <a:r>
              <a:rPr lang="en-US" altLang="ja-JP" dirty="0"/>
              <a:t>M2</a:t>
            </a:r>
            <a:r>
              <a:rPr lang="en-US" altLang="ja-JP" dirty="0" smtClean="0"/>
              <a:t>)  </a:t>
            </a:r>
          </a:p>
          <a:p>
            <a:endParaRPr lang="en-US" altLang="ja-JP" dirty="0" smtClean="0"/>
          </a:p>
          <a:p>
            <a:r>
              <a:rPr lang="ja-JP" altLang="en-US" dirty="0" smtClean="0"/>
              <a:t>日程</a:t>
            </a:r>
            <a:r>
              <a:rPr lang="en-US" altLang="ja-JP" dirty="0" smtClean="0"/>
              <a:t>: 4/9(</a:t>
            </a:r>
            <a:r>
              <a:rPr lang="ja-JP" altLang="en-US" dirty="0" smtClean="0"/>
              <a:t>月</a:t>
            </a:r>
            <a:r>
              <a:rPr lang="en-US" altLang="ja-JP" dirty="0" smtClean="0"/>
              <a:t>), 4/16(</a:t>
            </a:r>
            <a:r>
              <a:rPr lang="ja-JP" altLang="en-US" dirty="0" smtClean="0"/>
              <a:t>月</a:t>
            </a:r>
            <a:r>
              <a:rPr lang="en-US" altLang="ja-JP" dirty="0" smtClean="0"/>
              <a:t>), 4/23(</a:t>
            </a:r>
            <a:r>
              <a:rPr lang="ja-JP" altLang="en-US" dirty="0" smtClean="0"/>
              <a:t>月</a:t>
            </a:r>
            <a:r>
              <a:rPr lang="en-US" altLang="ja-JP" dirty="0" smtClean="0"/>
              <a:t>)</a:t>
            </a:r>
          </a:p>
          <a:p>
            <a:pPr lvl="1"/>
            <a:r>
              <a:rPr lang="ja-JP" altLang="en-US" dirty="0" smtClean="0"/>
              <a:t>おおよそ</a:t>
            </a:r>
            <a:r>
              <a:rPr lang="en-US" altLang="ja-JP" dirty="0" smtClean="0"/>
              <a:t>Excel</a:t>
            </a:r>
            <a:r>
              <a:rPr lang="ja-JP" altLang="en-US" dirty="0"/>
              <a:t>基本操作</a:t>
            </a:r>
            <a:r>
              <a:rPr lang="ja-JP" altLang="en-US" dirty="0" smtClean="0"/>
              <a:t>、</a:t>
            </a:r>
            <a:r>
              <a:rPr lang="en-US" altLang="ja-JP" dirty="0" smtClean="0"/>
              <a:t>ImageJ</a:t>
            </a:r>
            <a:r>
              <a:rPr lang="ja-JP" altLang="en-US" dirty="0"/>
              <a:t>基本操作</a:t>
            </a:r>
            <a:r>
              <a:rPr lang="ja-JP" altLang="en-US" dirty="0" smtClean="0"/>
              <a:t>、</a:t>
            </a:r>
            <a:r>
              <a:rPr lang="en-US" altLang="ja-JP" dirty="0" smtClean="0"/>
              <a:t>ImageJ</a:t>
            </a:r>
            <a:r>
              <a:rPr lang="ja-JP" altLang="en-US" dirty="0" smtClean="0"/>
              <a:t>マクロプログラミングに相当します</a:t>
            </a:r>
            <a:endParaRPr lang="en-US" altLang="ja-JP" dirty="0" smtClean="0"/>
          </a:p>
          <a:p>
            <a:endParaRPr lang="en-US" altLang="ja-JP" dirty="0"/>
          </a:p>
          <a:p>
            <a:r>
              <a:rPr lang="ja-JP" altLang="en-US" dirty="0" smtClean="0"/>
              <a:t>分かる</a:t>
            </a:r>
            <a:r>
              <a:rPr lang="ja-JP" altLang="en-US" dirty="0"/>
              <a:t>人</a:t>
            </a:r>
            <a:r>
              <a:rPr lang="ja-JP" altLang="en-US" dirty="0" smtClean="0"/>
              <a:t>は</a:t>
            </a:r>
            <a:r>
              <a:rPr lang="ja-JP" altLang="en-US" dirty="0"/>
              <a:t>マニュアル</a:t>
            </a:r>
            <a:r>
              <a:rPr kumimoji="1" lang="ja-JP" altLang="en-US" dirty="0" smtClean="0"/>
              <a:t>に沿って先に進んで構いません</a:t>
            </a:r>
            <a:endParaRPr kumimoji="1" lang="en-US" altLang="ja-JP" dirty="0" smtClean="0"/>
          </a:p>
          <a:p>
            <a:endParaRPr lang="en-US" altLang="ja-JP" dirty="0"/>
          </a:p>
          <a:p>
            <a:r>
              <a:rPr kumimoji="1" lang="ja-JP" altLang="en-US" dirty="0" smtClean="0"/>
              <a:t>先に</a:t>
            </a:r>
            <a:r>
              <a:rPr kumimoji="1" lang="en-US" altLang="ja-JP" dirty="0" smtClean="0"/>
              <a:t>ImageJ</a:t>
            </a:r>
            <a:r>
              <a:rPr kumimoji="1" lang="ja-JP" altLang="en-US" dirty="0" smtClean="0"/>
              <a:t>をインストールしてください。</a:t>
            </a:r>
            <a:endParaRPr kumimoji="1" lang="en-US" altLang="ja-JP" dirty="0" smtClean="0"/>
          </a:p>
          <a:p>
            <a:pPr lvl="1"/>
            <a:endParaRPr kumimoji="1" lang="en-US" altLang="ja-JP" dirty="0" smtClean="0"/>
          </a:p>
          <a:p>
            <a:pPr marL="0" indent="0">
              <a:buNone/>
            </a:pPr>
            <a:endParaRPr kumimoji="1" lang="ja-JP" altLang="en-US" dirty="0"/>
          </a:p>
        </p:txBody>
      </p:sp>
      <p:sp>
        <p:nvSpPr>
          <p:cNvPr id="5" name="日付プレースホルダー 4"/>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6" name="フッター プレースホルダー 5"/>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7" name="スライド番号プレースホルダー 6"/>
          <p:cNvSpPr>
            <a:spLocks noGrp="1"/>
          </p:cNvSpPr>
          <p:nvPr>
            <p:ph type="sldNum" sz="quarter" idx="12"/>
          </p:nvPr>
        </p:nvSpPr>
        <p:spPr/>
        <p:txBody>
          <a:bodyPr/>
          <a:lstStyle/>
          <a:p>
            <a:fld id="{4F1CC6D0-5C45-40B5-8406-AF0C2D0F0FF6}" type="slidenum">
              <a:rPr kumimoji="1" lang="ja-JP" altLang="en-US" smtClean="0">
                <a:solidFill>
                  <a:srgbClr val="464653"/>
                </a:solidFill>
              </a:rPr>
              <a:pPr/>
              <a:t>2</a:t>
            </a:fld>
            <a:endParaRPr kumimoji="1" lang="ja-JP" altLang="en-US">
              <a:solidFill>
                <a:srgbClr val="464653"/>
              </a:solidFill>
            </a:endParaRPr>
          </a:p>
        </p:txBody>
      </p:sp>
    </p:spTree>
    <p:extLst>
      <p:ext uri="{BB962C8B-B14F-4D97-AF65-F5344CB8AC3E}">
        <p14:creationId xmlns:p14="http://schemas.microsoft.com/office/powerpoint/2010/main" val="2314511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altLang="ja-JP" dirty="0" smtClean="0"/>
              <a:t>Excel</a:t>
            </a:r>
            <a:r>
              <a:rPr lang="ja-JP" altLang="en-US" dirty="0" smtClean="0"/>
              <a:t>の関数の例</a:t>
            </a:r>
            <a:r>
              <a:rPr lang="en-US" altLang="ja-JP" dirty="0" smtClean="0"/>
              <a:t>(</a:t>
            </a:r>
            <a:r>
              <a:rPr lang="ja-JP" altLang="en-US" dirty="0" smtClean="0"/>
              <a:t>文字操作</a:t>
            </a:r>
            <a:r>
              <a:rPr lang="en-US" altLang="ja-JP" dirty="0" smtClean="0"/>
              <a:t>)</a:t>
            </a:r>
            <a:endParaRPr lang="ja-JP" altLang="en-US" dirty="0" smtClean="0"/>
          </a:p>
        </p:txBody>
      </p:sp>
      <p:sp>
        <p:nvSpPr>
          <p:cNvPr id="29700" name="Rectangle 3"/>
          <p:cNvSpPr>
            <a:spLocks noGrp="1" noChangeArrowheads="1"/>
          </p:cNvSpPr>
          <p:nvPr>
            <p:ph sz="quarter" idx="1"/>
          </p:nvPr>
        </p:nvSpPr>
        <p:spPr/>
        <p:txBody>
          <a:bodyPr/>
          <a:lstStyle/>
          <a:p>
            <a:pPr eaLnBrk="1" hangingPunct="1">
              <a:lnSpc>
                <a:spcPct val="90000"/>
              </a:lnSpc>
            </a:pPr>
            <a:r>
              <a:rPr lang="en-US" altLang="ja-JP" dirty="0" smtClean="0"/>
              <a:t>LEN(A1) : A1</a:t>
            </a:r>
            <a:r>
              <a:rPr lang="ja-JP" altLang="en-US" dirty="0" smtClean="0"/>
              <a:t>セルに書かれた文字列の文字数。</a:t>
            </a:r>
          </a:p>
          <a:p>
            <a:pPr eaLnBrk="1" hangingPunct="1">
              <a:lnSpc>
                <a:spcPct val="90000"/>
              </a:lnSpc>
            </a:pPr>
            <a:r>
              <a:rPr lang="en-US" altLang="ja-JP" dirty="0" smtClean="0"/>
              <a:t>FIND(</a:t>
            </a:r>
            <a:r>
              <a:rPr lang="ja-JP" altLang="en-US" dirty="0" smtClean="0"/>
              <a:t>"</a:t>
            </a:r>
            <a:r>
              <a:rPr lang="en-US" altLang="ja-JP" dirty="0" smtClean="0"/>
              <a:t>t",A1) : A1</a:t>
            </a:r>
            <a:r>
              <a:rPr lang="ja-JP" altLang="en-US" dirty="0" smtClean="0"/>
              <a:t>セルの文字列の中で、左から探して</a:t>
            </a:r>
            <a:r>
              <a:rPr lang="en-US" altLang="ja-JP" dirty="0" smtClean="0"/>
              <a:t>t</a:t>
            </a:r>
            <a:r>
              <a:rPr lang="ja-JP" altLang="en-US" dirty="0" smtClean="0"/>
              <a:t>が何番目に来るか。</a:t>
            </a:r>
            <a:r>
              <a:rPr lang="en-US" altLang="ja-JP" dirty="0" smtClean="0"/>
              <a:t>t</a:t>
            </a:r>
            <a:r>
              <a:rPr lang="ja-JP" altLang="en-US" dirty="0" smtClean="0"/>
              <a:t>がないときはエラー値となる。</a:t>
            </a:r>
          </a:p>
          <a:p>
            <a:pPr eaLnBrk="1" hangingPunct="1">
              <a:lnSpc>
                <a:spcPct val="90000"/>
              </a:lnSpc>
            </a:pPr>
            <a:r>
              <a:rPr lang="en-US" altLang="ja-JP" dirty="0" smtClean="0"/>
              <a:t>LEFT(A1,5) : A1</a:t>
            </a:r>
            <a:r>
              <a:rPr lang="ja-JP" altLang="en-US" dirty="0" smtClean="0"/>
              <a:t>セルの文字列の左から5文字をとる。</a:t>
            </a:r>
          </a:p>
          <a:p>
            <a:pPr eaLnBrk="1" hangingPunct="1">
              <a:lnSpc>
                <a:spcPct val="90000"/>
              </a:lnSpc>
            </a:pPr>
            <a:r>
              <a:rPr lang="en-US" altLang="ja-JP" dirty="0" smtClean="0"/>
              <a:t>RIGHT(A1,7) : A1</a:t>
            </a:r>
            <a:r>
              <a:rPr lang="ja-JP" altLang="en-US" dirty="0" smtClean="0"/>
              <a:t>セルの文字列の右から7文字をとる。</a:t>
            </a:r>
          </a:p>
          <a:p>
            <a:pPr eaLnBrk="1" hangingPunct="1">
              <a:lnSpc>
                <a:spcPct val="90000"/>
              </a:lnSpc>
            </a:pPr>
            <a:r>
              <a:rPr lang="en-US" altLang="ja-JP" dirty="0" smtClean="0"/>
              <a:t>MID(A1,5,3) : A1</a:t>
            </a:r>
            <a:r>
              <a:rPr lang="ja-JP" altLang="en-US" dirty="0" smtClean="0"/>
              <a:t>セルの文字列の5文字目から３文字をとる。</a:t>
            </a:r>
            <a:endParaRPr lang="en-US" altLang="ja-JP" dirty="0" smtClean="0"/>
          </a:p>
        </p:txBody>
      </p:sp>
      <p:sp>
        <p:nvSpPr>
          <p:cNvPr id="2" name="日付プレースホルダー 1"/>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3" name="フッター プレースホルダー 2"/>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 name="スライド番号プレースホルダー 3"/>
          <p:cNvSpPr>
            <a:spLocks noGrp="1"/>
          </p:cNvSpPr>
          <p:nvPr>
            <p:ph type="sldNum" sz="quarter" idx="12"/>
          </p:nvPr>
        </p:nvSpPr>
        <p:spPr/>
        <p:txBody>
          <a:bodyPr/>
          <a:lstStyle/>
          <a:p>
            <a:fld id="{4F1CC6D0-5C45-40B5-8406-AF0C2D0F0FF6}" type="slidenum">
              <a:rPr kumimoji="1" lang="ja-JP" altLang="en-US" smtClean="0">
                <a:solidFill>
                  <a:srgbClr val="464653"/>
                </a:solidFill>
              </a:rPr>
              <a:pPr/>
              <a:t>20</a:t>
            </a:fld>
            <a:endParaRPr kumimoji="1" lang="ja-JP" altLang="en-US">
              <a:solidFill>
                <a:srgbClr val="464653"/>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altLang="ja-JP" dirty="0" smtClean="0"/>
              <a:t>Excel</a:t>
            </a:r>
            <a:r>
              <a:rPr lang="ja-JP" altLang="en-US" dirty="0" smtClean="0"/>
              <a:t>の関数の例</a:t>
            </a:r>
            <a:r>
              <a:rPr lang="en-US" altLang="ja-JP" dirty="0" smtClean="0"/>
              <a:t>(</a:t>
            </a:r>
            <a:r>
              <a:rPr lang="ja-JP" altLang="en-US" dirty="0" smtClean="0"/>
              <a:t>その他</a:t>
            </a:r>
            <a:r>
              <a:rPr lang="en-US" altLang="ja-JP" dirty="0" smtClean="0"/>
              <a:t>)</a:t>
            </a:r>
            <a:endParaRPr lang="ja-JP" altLang="en-US" dirty="0" smtClean="0"/>
          </a:p>
        </p:txBody>
      </p:sp>
      <p:sp>
        <p:nvSpPr>
          <p:cNvPr id="30724" name="Rectangle 3"/>
          <p:cNvSpPr>
            <a:spLocks noGrp="1" noChangeArrowheads="1"/>
          </p:cNvSpPr>
          <p:nvPr>
            <p:ph sz="quarter" idx="1"/>
          </p:nvPr>
        </p:nvSpPr>
        <p:spPr/>
        <p:txBody>
          <a:bodyPr>
            <a:normAutofit/>
          </a:bodyPr>
          <a:lstStyle/>
          <a:p>
            <a:pPr eaLnBrk="1" hangingPunct="1"/>
            <a:r>
              <a:rPr lang="en-US" altLang="ja-JP" sz="2400" dirty="0" smtClean="0"/>
              <a:t>IF(A1=0,"Yes","No") : A1=0</a:t>
            </a:r>
            <a:r>
              <a:rPr lang="ja-JP" altLang="en-US" sz="2400" dirty="0" smtClean="0"/>
              <a:t>が正しければ</a:t>
            </a:r>
            <a:r>
              <a:rPr lang="en-US" altLang="ja-JP" sz="2400" dirty="0" smtClean="0"/>
              <a:t>(</a:t>
            </a:r>
            <a:r>
              <a:rPr lang="ja-JP" altLang="en-US" sz="2400" dirty="0" smtClean="0"/>
              <a:t>式の結果が</a:t>
            </a:r>
            <a:r>
              <a:rPr lang="en-US" altLang="ja-JP" sz="2400" dirty="0" smtClean="0"/>
              <a:t>True</a:t>
            </a:r>
            <a:r>
              <a:rPr lang="ja-JP" altLang="en-US" sz="2400" dirty="0" smtClean="0"/>
              <a:t>であれば</a:t>
            </a:r>
            <a:r>
              <a:rPr lang="en-US" altLang="ja-JP" sz="2400" dirty="0" smtClean="0"/>
              <a:t>)</a:t>
            </a:r>
            <a:r>
              <a:rPr lang="ja-JP" altLang="en-US" sz="2400" dirty="0" smtClean="0"/>
              <a:t>"</a:t>
            </a:r>
            <a:r>
              <a:rPr lang="en-US" altLang="ja-JP" sz="2400" dirty="0" smtClean="0"/>
              <a:t>Yes"、</a:t>
            </a:r>
            <a:r>
              <a:rPr lang="ja-JP" altLang="en-US" sz="2400" dirty="0" smtClean="0"/>
              <a:t>正しくなければ"</a:t>
            </a:r>
            <a:r>
              <a:rPr lang="en-US" altLang="ja-JP" sz="2400" dirty="0" smtClean="0"/>
              <a:t>No"</a:t>
            </a:r>
            <a:r>
              <a:rPr lang="ja-JP" altLang="en-US" sz="2400" dirty="0" smtClean="0"/>
              <a:t>が表示される。</a:t>
            </a:r>
          </a:p>
          <a:p>
            <a:pPr eaLnBrk="1" hangingPunct="1"/>
            <a:r>
              <a:rPr lang="en-US" altLang="ja-JP" sz="2400" dirty="0" smtClean="0"/>
              <a:t>ISERROR(A1) : A1</a:t>
            </a:r>
            <a:r>
              <a:rPr lang="ja-JP" altLang="en-US" sz="2400" dirty="0" smtClean="0"/>
              <a:t>セルの内容がエラーであれば</a:t>
            </a:r>
            <a:r>
              <a:rPr lang="en-US" altLang="ja-JP" sz="2400" dirty="0" smtClean="0"/>
              <a:t>True。</a:t>
            </a:r>
          </a:p>
          <a:p>
            <a:pPr eaLnBrk="1" hangingPunct="1"/>
            <a:r>
              <a:rPr lang="en-US" altLang="ja-JP" sz="2400" dirty="0" smtClean="0"/>
              <a:t>TTEST(A2:R2,A3:R3,1,2) : T</a:t>
            </a:r>
            <a:r>
              <a:rPr lang="ja-JP" altLang="en-US" sz="2400" dirty="0" smtClean="0"/>
              <a:t>検定。</a:t>
            </a:r>
            <a:r>
              <a:rPr lang="en-US" altLang="ja-JP" sz="2400" dirty="0" smtClean="0"/>
              <a:t>A2~R2</a:t>
            </a:r>
            <a:r>
              <a:rPr lang="ja-JP" altLang="en-US" sz="2400" dirty="0" smtClean="0"/>
              <a:t>のデータと</a:t>
            </a:r>
            <a:r>
              <a:rPr lang="en-US" altLang="ja-JP" sz="2400" dirty="0" smtClean="0"/>
              <a:t>A3~R3</a:t>
            </a:r>
            <a:r>
              <a:rPr lang="ja-JP" altLang="en-US" sz="2400" dirty="0" smtClean="0"/>
              <a:t>のデータの平均の差異を検定し</a:t>
            </a:r>
            <a:r>
              <a:rPr lang="en-US" altLang="ja-JP" sz="2400" dirty="0" smtClean="0"/>
              <a:t>P</a:t>
            </a:r>
            <a:r>
              <a:rPr lang="ja-JP" altLang="en-US" sz="2400" dirty="0" smtClean="0"/>
              <a:t>値を表示。</a:t>
            </a:r>
            <a:endParaRPr lang="en-US" altLang="ja-JP" sz="2400" dirty="0" smtClean="0"/>
          </a:p>
          <a:p>
            <a:pPr eaLnBrk="1" hangingPunct="1"/>
            <a:r>
              <a:rPr lang="en-US" altLang="ja-JP" sz="2400" dirty="0" smtClean="0"/>
              <a:t>HYPERLINK("http://yahoo.co.</a:t>
            </a:r>
            <a:r>
              <a:rPr lang="en-US" altLang="ja-JP" sz="2400" dirty="0" err="1" smtClean="0"/>
              <a:t>jp</a:t>
            </a:r>
            <a:r>
              <a:rPr lang="en-US" altLang="ja-JP" sz="2400" dirty="0" smtClean="0"/>
              <a:t>","Yahoo")</a:t>
            </a:r>
            <a:r>
              <a:rPr lang="ja-JP" altLang="en-US" sz="2400" dirty="0" smtClean="0"/>
              <a:t>クリックするとブラウザで</a:t>
            </a:r>
            <a:r>
              <a:rPr lang="en-US" altLang="ja-JP" sz="2400" dirty="0" smtClean="0"/>
              <a:t>http://yahoo.co.jp</a:t>
            </a:r>
            <a:r>
              <a:rPr lang="ja-JP" altLang="en-US" sz="2400" dirty="0" smtClean="0"/>
              <a:t>にアクセスする。セルの表示は</a:t>
            </a:r>
            <a:r>
              <a:rPr lang="en-US" altLang="ja-JP" sz="2400" dirty="0" smtClean="0"/>
              <a:t>Yahoo</a:t>
            </a:r>
            <a:r>
              <a:rPr lang="ja-JP" altLang="en-US" sz="2400" dirty="0" smtClean="0"/>
              <a:t>となる。</a:t>
            </a:r>
          </a:p>
          <a:p>
            <a:pPr lvl="1" eaLnBrk="1" hangingPunct="1"/>
            <a:r>
              <a:rPr lang="ja-JP" altLang="en-US" sz="2000" dirty="0" smtClean="0"/>
              <a:t>注：ハイパーリンクの設定されているセルを選択しようとしてクリックすると、ブラウザが開いてしまう。単にセルを選びたいだけなら、隣のセルを選んだ後に矢印で移動するか、複数のセルを選択する。</a:t>
            </a:r>
            <a:endParaRPr lang="en-US" altLang="ja-JP" sz="2000" dirty="0" smtClean="0"/>
          </a:p>
        </p:txBody>
      </p:sp>
      <p:sp>
        <p:nvSpPr>
          <p:cNvPr id="2" name="日付プレースホルダー 1"/>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3" name="フッター プレースホルダー 2"/>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 name="スライド番号プレースホルダー 3"/>
          <p:cNvSpPr>
            <a:spLocks noGrp="1"/>
          </p:cNvSpPr>
          <p:nvPr>
            <p:ph type="sldNum" sz="quarter" idx="12"/>
          </p:nvPr>
        </p:nvSpPr>
        <p:spPr/>
        <p:txBody>
          <a:bodyPr/>
          <a:lstStyle/>
          <a:p>
            <a:fld id="{4F1CC6D0-5C45-40B5-8406-AF0C2D0F0FF6}" type="slidenum">
              <a:rPr kumimoji="1" lang="ja-JP" altLang="en-US" smtClean="0">
                <a:solidFill>
                  <a:srgbClr val="464653"/>
                </a:solidFill>
              </a:rPr>
              <a:pPr/>
              <a:t>21</a:t>
            </a:fld>
            <a:endParaRPr kumimoji="1" lang="ja-JP" altLang="en-US">
              <a:solidFill>
                <a:srgbClr val="464653"/>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正規化とユークリッド距離について</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solidFill>
                  <a:srgbClr val="DDE9EC"/>
                </a:solidFill>
              </a:rPr>
              <a:t>2018/4/9,16,23</a:t>
            </a:r>
            <a:endParaRPr kumimoji="1" lang="ja-JP" altLang="en-US" dirty="0">
              <a:solidFill>
                <a:srgbClr val="DDE9EC"/>
              </a:solidFill>
            </a:endParaRPr>
          </a:p>
        </p:txBody>
      </p:sp>
      <p:sp>
        <p:nvSpPr>
          <p:cNvPr id="5" name="フッター プレースホルダー 4"/>
          <p:cNvSpPr>
            <a:spLocks noGrp="1"/>
          </p:cNvSpPr>
          <p:nvPr>
            <p:ph type="ftr" sz="quarter" idx="11"/>
          </p:nvPr>
        </p:nvSpPr>
        <p:spPr/>
        <p:txBody>
          <a:bodyPr/>
          <a:lstStyle/>
          <a:p>
            <a:r>
              <a:rPr kumimoji="1" lang="ja-JP" altLang="en-US" smtClean="0">
                <a:solidFill>
                  <a:srgbClr val="DDE9EC"/>
                </a:solidFill>
              </a:rPr>
              <a:t>生物化学実験法 </a:t>
            </a:r>
            <a:r>
              <a:rPr kumimoji="1" lang="en-GB" altLang="ja-JP" smtClean="0">
                <a:solidFill>
                  <a:srgbClr val="DDE9EC"/>
                </a:solidFill>
              </a:rPr>
              <a:t>PC</a:t>
            </a:r>
            <a:r>
              <a:rPr kumimoji="1" lang="ja-JP" altLang="en-US" smtClean="0">
                <a:solidFill>
                  <a:srgbClr val="DDE9EC"/>
                </a:solidFill>
              </a:rPr>
              <a:t>演習</a:t>
            </a:r>
            <a:endParaRPr kumimoji="1" lang="ja-JP" altLang="en-US" dirty="0">
              <a:solidFill>
                <a:srgbClr val="DDE9EC"/>
              </a:solidFill>
            </a:endParaRPr>
          </a:p>
        </p:txBody>
      </p:sp>
      <p:sp>
        <p:nvSpPr>
          <p:cNvPr id="7" name="スライド番号プレースホルダー 6"/>
          <p:cNvSpPr>
            <a:spLocks noGrp="1"/>
          </p:cNvSpPr>
          <p:nvPr>
            <p:ph type="sldNum" sz="quarter" idx="12"/>
          </p:nvPr>
        </p:nvSpPr>
        <p:spPr/>
        <p:txBody>
          <a:bodyPr/>
          <a:lstStyle/>
          <a:p>
            <a:fld id="{4F1CC6D0-5C45-40B5-8406-AF0C2D0F0FF6}" type="slidenum">
              <a:rPr kumimoji="1" lang="ja-JP" altLang="en-US" smtClean="0">
                <a:solidFill>
                  <a:srgbClr val="DDE9EC"/>
                </a:solidFill>
              </a:rPr>
              <a:pPr/>
              <a:t>22</a:t>
            </a:fld>
            <a:endParaRPr kumimoji="1" lang="ja-JP" altLang="en-US">
              <a:solidFill>
                <a:srgbClr val="DDE9EC"/>
              </a:solidFill>
            </a:endParaRPr>
          </a:p>
        </p:txBody>
      </p:sp>
    </p:spTree>
    <p:extLst>
      <p:ext uri="{BB962C8B-B14F-4D97-AF65-F5344CB8AC3E}">
        <p14:creationId xmlns:p14="http://schemas.microsoft.com/office/powerpoint/2010/main" val="3499463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ja-JP" altLang="en-US" smtClean="0"/>
              <a:t>正規化</a:t>
            </a:r>
          </a:p>
        </p:txBody>
      </p:sp>
      <p:sp>
        <p:nvSpPr>
          <p:cNvPr id="65540" name="Freeform 4"/>
          <p:cNvSpPr>
            <a:spLocks/>
          </p:cNvSpPr>
          <p:nvPr/>
        </p:nvSpPr>
        <p:spPr bwMode="auto">
          <a:xfrm>
            <a:off x="457200" y="2133600"/>
            <a:ext cx="2895600" cy="2133600"/>
          </a:xfrm>
          <a:custGeom>
            <a:avLst/>
            <a:gdLst>
              <a:gd name="T0" fmla="*/ 0 w 1824"/>
              <a:gd name="T1" fmla="*/ 0 h 1344"/>
              <a:gd name="T2" fmla="*/ 0 w 1824"/>
              <a:gd name="T3" fmla="*/ 2147483646 h 1344"/>
              <a:gd name="T4" fmla="*/ 2147483646 w 1824"/>
              <a:gd name="T5" fmla="*/ 2147483646 h 1344"/>
              <a:gd name="T6" fmla="*/ 0 60000 65536"/>
              <a:gd name="T7" fmla="*/ 0 60000 65536"/>
              <a:gd name="T8" fmla="*/ 0 60000 65536"/>
              <a:gd name="T9" fmla="*/ 0 w 1824"/>
              <a:gd name="T10" fmla="*/ 0 h 1344"/>
              <a:gd name="T11" fmla="*/ 1824 w 1824"/>
              <a:gd name="T12" fmla="*/ 1344 h 1344"/>
            </a:gdLst>
            <a:ahLst/>
            <a:cxnLst>
              <a:cxn ang="T6">
                <a:pos x="T0" y="T1"/>
              </a:cxn>
              <a:cxn ang="T7">
                <a:pos x="T2" y="T3"/>
              </a:cxn>
              <a:cxn ang="T8">
                <a:pos x="T4" y="T5"/>
              </a:cxn>
            </a:cxnLst>
            <a:rect l="T9" t="T10" r="T11" b="T12"/>
            <a:pathLst>
              <a:path w="1824" h="1344">
                <a:moveTo>
                  <a:pt x="0" y="0"/>
                </a:moveTo>
                <a:lnTo>
                  <a:pt x="0" y="1344"/>
                </a:lnTo>
                <a:lnTo>
                  <a:pt x="1824" y="13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5541" name="Freeform 6"/>
          <p:cNvSpPr>
            <a:spLocks/>
          </p:cNvSpPr>
          <p:nvPr/>
        </p:nvSpPr>
        <p:spPr bwMode="auto">
          <a:xfrm>
            <a:off x="533400" y="2603500"/>
            <a:ext cx="2803525" cy="1571625"/>
          </a:xfrm>
          <a:custGeom>
            <a:avLst/>
            <a:gdLst>
              <a:gd name="T0" fmla="*/ 0 w 1766"/>
              <a:gd name="T1" fmla="*/ 2147483646 h 990"/>
              <a:gd name="T2" fmla="*/ 2147483646 w 1766"/>
              <a:gd name="T3" fmla="*/ 2147483646 h 990"/>
              <a:gd name="T4" fmla="*/ 2147483646 w 1766"/>
              <a:gd name="T5" fmla="*/ 2147483646 h 990"/>
              <a:gd name="T6" fmla="*/ 2147483646 w 1766"/>
              <a:gd name="T7" fmla="*/ 2147483646 h 990"/>
              <a:gd name="T8" fmla="*/ 2147483646 w 1766"/>
              <a:gd name="T9" fmla="*/ 2147483646 h 990"/>
              <a:gd name="T10" fmla="*/ 2147483646 w 1766"/>
              <a:gd name="T11" fmla="*/ 2147483646 h 990"/>
              <a:gd name="T12" fmla="*/ 0 60000 65536"/>
              <a:gd name="T13" fmla="*/ 0 60000 65536"/>
              <a:gd name="T14" fmla="*/ 0 60000 65536"/>
              <a:gd name="T15" fmla="*/ 0 60000 65536"/>
              <a:gd name="T16" fmla="*/ 0 60000 65536"/>
              <a:gd name="T17" fmla="*/ 0 60000 65536"/>
              <a:gd name="T18" fmla="*/ 0 w 1766"/>
              <a:gd name="T19" fmla="*/ 0 h 990"/>
              <a:gd name="T20" fmla="*/ 1766 w 1766"/>
              <a:gd name="T21" fmla="*/ 990 h 990"/>
            </a:gdLst>
            <a:ahLst/>
            <a:cxnLst>
              <a:cxn ang="T12">
                <a:pos x="T0" y="T1"/>
              </a:cxn>
              <a:cxn ang="T13">
                <a:pos x="T2" y="T3"/>
              </a:cxn>
              <a:cxn ang="T14">
                <a:pos x="T4" y="T5"/>
              </a:cxn>
              <a:cxn ang="T15">
                <a:pos x="T6" y="T7"/>
              </a:cxn>
              <a:cxn ang="T16">
                <a:pos x="T8" y="T9"/>
              </a:cxn>
              <a:cxn ang="T17">
                <a:pos x="T10" y="T11"/>
              </a:cxn>
            </a:cxnLst>
            <a:rect l="T18" t="T19" r="T20" b="T21"/>
            <a:pathLst>
              <a:path w="1766" h="990">
                <a:moveTo>
                  <a:pt x="0" y="990"/>
                </a:moveTo>
                <a:cubicBezTo>
                  <a:pt x="46" y="857"/>
                  <a:pt x="192" y="342"/>
                  <a:pt x="288" y="184"/>
                </a:cubicBezTo>
                <a:cubicBezTo>
                  <a:pt x="384" y="26"/>
                  <a:pt x="464" y="0"/>
                  <a:pt x="576" y="40"/>
                </a:cubicBezTo>
                <a:cubicBezTo>
                  <a:pt x="688" y="80"/>
                  <a:pt x="840" y="384"/>
                  <a:pt x="960" y="424"/>
                </a:cubicBezTo>
                <a:cubicBezTo>
                  <a:pt x="1080" y="464"/>
                  <a:pt x="1162" y="195"/>
                  <a:pt x="1296" y="280"/>
                </a:cubicBezTo>
                <a:cubicBezTo>
                  <a:pt x="1430" y="365"/>
                  <a:pt x="1668" y="797"/>
                  <a:pt x="1766" y="933"/>
                </a:cubicBezTo>
              </a:path>
            </a:pathLst>
          </a:cu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5542" name="Freeform 7"/>
          <p:cNvSpPr>
            <a:spLocks/>
          </p:cNvSpPr>
          <p:nvPr/>
        </p:nvSpPr>
        <p:spPr bwMode="auto">
          <a:xfrm>
            <a:off x="549275" y="3368675"/>
            <a:ext cx="2803525" cy="822325"/>
          </a:xfrm>
          <a:custGeom>
            <a:avLst/>
            <a:gdLst>
              <a:gd name="T0" fmla="*/ 0 w 1766"/>
              <a:gd name="T1" fmla="*/ 2147483646 h 990"/>
              <a:gd name="T2" fmla="*/ 2147483646 w 1766"/>
              <a:gd name="T3" fmla="*/ 2147483646 h 990"/>
              <a:gd name="T4" fmla="*/ 2147483646 w 1766"/>
              <a:gd name="T5" fmla="*/ 2147483646 h 990"/>
              <a:gd name="T6" fmla="*/ 2147483646 w 1766"/>
              <a:gd name="T7" fmla="*/ 2147483646 h 990"/>
              <a:gd name="T8" fmla="*/ 2147483646 w 1766"/>
              <a:gd name="T9" fmla="*/ 2147483646 h 990"/>
              <a:gd name="T10" fmla="*/ 2147483646 w 1766"/>
              <a:gd name="T11" fmla="*/ 2147483646 h 990"/>
              <a:gd name="T12" fmla="*/ 0 60000 65536"/>
              <a:gd name="T13" fmla="*/ 0 60000 65536"/>
              <a:gd name="T14" fmla="*/ 0 60000 65536"/>
              <a:gd name="T15" fmla="*/ 0 60000 65536"/>
              <a:gd name="T16" fmla="*/ 0 60000 65536"/>
              <a:gd name="T17" fmla="*/ 0 60000 65536"/>
              <a:gd name="T18" fmla="*/ 0 w 1766"/>
              <a:gd name="T19" fmla="*/ 0 h 990"/>
              <a:gd name="T20" fmla="*/ 1766 w 1766"/>
              <a:gd name="T21" fmla="*/ 990 h 990"/>
            </a:gdLst>
            <a:ahLst/>
            <a:cxnLst>
              <a:cxn ang="T12">
                <a:pos x="T0" y="T1"/>
              </a:cxn>
              <a:cxn ang="T13">
                <a:pos x="T2" y="T3"/>
              </a:cxn>
              <a:cxn ang="T14">
                <a:pos x="T4" y="T5"/>
              </a:cxn>
              <a:cxn ang="T15">
                <a:pos x="T6" y="T7"/>
              </a:cxn>
              <a:cxn ang="T16">
                <a:pos x="T8" y="T9"/>
              </a:cxn>
              <a:cxn ang="T17">
                <a:pos x="T10" y="T11"/>
              </a:cxn>
            </a:cxnLst>
            <a:rect l="T18" t="T19" r="T20" b="T21"/>
            <a:pathLst>
              <a:path w="1766" h="990">
                <a:moveTo>
                  <a:pt x="0" y="990"/>
                </a:moveTo>
                <a:cubicBezTo>
                  <a:pt x="46" y="857"/>
                  <a:pt x="192" y="342"/>
                  <a:pt x="288" y="184"/>
                </a:cubicBezTo>
                <a:cubicBezTo>
                  <a:pt x="384" y="26"/>
                  <a:pt x="464" y="0"/>
                  <a:pt x="576" y="40"/>
                </a:cubicBezTo>
                <a:cubicBezTo>
                  <a:pt x="688" y="80"/>
                  <a:pt x="840" y="384"/>
                  <a:pt x="960" y="424"/>
                </a:cubicBezTo>
                <a:cubicBezTo>
                  <a:pt x="1080" y="464"/>
                  <a:pt x="1162" y="195"/>
                  <a:pt x="1296" y="280"/>
                </a:cubicBezTo>
                <a:cubicBezTo>
                  <a:pt x="1430" y="365"/>
                  <a:pt x="1668" y="797"/>
                  <a:pt x="1766" y="933"/>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5543" name="Freeform 8"/>
          <p:cNvSpPr>
            <a:spLocks/>
          </p:cNvSpPr>
          <p:nvPr/>
        </p:nvSpPr>
        <p:spPr bwMode="auto">
          <a:xfrm>
            <a:off x="5029200" y="2197100"/>
            <a:ext cx="2895600" cy="2133600"/>
          </a:xfrm>
          <a:custGeom>
            <a:avLst/>
            <a:gdLst>
              <a:gd name="T0" fmla="*/ 0 w 1824"/>
              <a:gd name="T1" fmla="*/ 0 h 1344"/>
              <a:gd name="T2" fmla="*/ 0 w 1824"/>
              <a:gd name="T3" fmla="*/ 2147483646 h 1344"/>
              <a:gd name="T4" fmla="*/ 2147483646 w 1824"/>
              <a:gd name="T5" fmla="*/ 2147483646 h 1344"/>
              <a:gd name="T6" fmla="*/ 0 60000 65536"/>
              <a:gd name="T7" fmla="*/ 0 60000 65536"/>
              <a:gd name="T8" fmla="*/ 0 60000 65536"/>
              <a:gd name="T9" fmla="*/ 0 w 1824"/>
              <a:gd name="T10" fmla="*/ 0 h 1344"/>
              <a:gd name="T11" fmla="*/ 1824 w 1824"/>
              <a:gd name="T12" fmla="*/ 1344 h 1344"/>
            </a:gdLst>
            <a:ahLst/>
            <a:cxnLst>
              <a:cxn ang="T6">
                <a:pos x="T0" y="T1"/>
              </a:cxn>
              <a:cxn ang="T7">
                <a:pos x="T2" y="T3"/>
              </a:cxn>
              <a:cxn ang="T8">
                <a:pos x="T4" y="T5"/>
              </a:cxn>
            </a:cxnLst>
            <a:rect l="T9" t="T10" r="T11" b="T12"/>
            <a:pathLst>
              <a:path w="1824" h="1344">
                <a:moveTo>
                  <a:pt x="0" y="0"/>
                </a:moveTo>
                <a:lnTo>
                  <a:pt x="0" y="1344"/>
                </a:lnTo>
                <a:lnTo>
                  <a:pt x="1824" y="13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5544" name="Freeform 9"/>
          <p:cNvSpPr>
            <a:spLocks/>
          </p:cNvSpPr>
          <p:nvPr/>
        </p:nvSpPr>
        <p:spPr bwMode="auto">
          <a:xfrm>
            <a:off x="5105400" y="3000375"/>
            <a:ext cx="2803525" cy="1343025"/>
          </a:xfrm>
          <a:custGeom>
            <a:avLst/>
            <a:gdLst>
              <a:gd name="T0" fmla="*/ 0 w 1766"/>
              <a:gd name="T1" fmla="*/ 2147483646 h 990"/>
              <a:gd name="T2" fmla="*/ 2147483646 w 1766"/>
              <a:gd name="T3" fmla="*/ 2147483646 h 990"/>
              <a:gd name="T4" fmla="*/ 2147483646 w 1766"/>
              <a:gd name="T5" fmla="*/ 2147483646 h 990"/>
              <a:gd name="T6" fmla="*/ 2147483646 w 1766"/>
              <a:gd name="T7" fmla="*/ 2147483646 h 990"/>
              <a:gd name="T8" fmla="*/ 2147483646 w 1766"/>
              <a:gd name="T9" fmla="*/ 2147483646 h 990"/>
              <a:gd name="T10" fmla="*/ 2147483646 w 1766"/>
              <a:gd name="T11" fmla="*/ 2147483646 h 990"/>
              <a:gd name="T12" fmla="*/ 0 60000 65536"/>
              <a:gd name="T13" fmla="*/ 0 60000 65536"/>
              <a:gd name="T14" fmla="*/ 0 60000 65536"/>
              <a:gd name="T15" fmla="*/ 0 60000 65536"/>
              <a:gd name="T16" fmla="*/ 0 60000 65536"/>
              <a:gd name="T17" fmla="*/ 0 60000 65536"/>
              <a:gd name="T18" fmla="*/ 0 w 1766"/>
              <a:gd name="T19" fmla="*/ 0 h 990"/>
              <a:gd name="T20" fmla="*/ 1766 w 1766"/>
              <a:gd name="T21" fmla="*/ 990 h 990"/>
            </a:gdLst>
            <a:ahLst/>
            <a:cxnLst>
              <a:cxn ang="T12">
                <a:pos x="T0" y="T1"/>
              </a:cxn>
              <a:cxn ang="T13">
                <a:pos x="T2" y="T3"/>
              </a:cxn>
              <a:cxn ang="T14">
                <a:pos x="T4" y="T5"/>
              </a:cxn>
              <a:cxn ang="T15">
                <a:pos x="T6" y="T7"/>
              </a:cxn>
              <a:cxn ang="T16">
                <a:pos x="T8" y="T9"/>
              </a:cxn>
              <a:cxn ang="T17">
                <a:pos x="T10" y="T11"/>
              </a:cxn>
            </a:cxnLst>
            <a:rect l="T18" t="T19" r="T20" b="T21"/>
            <a:pathLst>
              <a:path w="1766" h="990">
                <a:moveTo>
                  <a:pt x="0" y="990"/>
                </a:moveTo>
                <a:cubicBezTo>
                  <a:pt x="46" y="857"/>
                  <a:pt x="192" y="342"/>
                  <a:pt x="288" y="184"/>
                </a:cubicBezTo>
                <a:cubicBezTo>
                  <a:pt x="384" y="26"/>
                  <a:pt x="464" y="0"/>
                  <a:pt x="576" y="40"/>
                </a:cubicBezTo>
                <a:cubicBezTo>
                  <a:pt x="688" y="80"/>
                  <a:pt x="840" y="384"/>
                  <a:pt x="960" y="424"/>
                </a:cubicBezTo>
                <a:cubicBezTo>
                  <a:pt x="1080" y="464"/>
                  <a:pt x="1162" y="195"/>
                  <a:pt x="1296" y="280"/>
                </a:cubicBezTo>
                <a:cubicBezTo>
                  <a:pt x="1430" y="365"/>
                  <a:pt x="1668" y="797"/>
                  <a:pt x="1766" y="933"/>
                </a:cubicBezTo>
              </a:path>
            </a:pathLst>
          </a:cu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5545" name="Freeform 10"/>
          <p:cNvSpPr>
            <a:spLocks/>
          </p:cNvSpPr>
          <p:nvPr/>
        </p:nvSpPr>
        <p:spPr bwMode="auto">
          <a:xfrm>
            <a:off x="5121275" y="3048000"/>
            <a:ext cx="2803525" cy="1206500"/>
          </a:xfrm>
          <a:custGeom>
            <a:avLst/>
            <a:gdLst>
              <a:gd name="T0" fmla="*/ 0 w 1766"/>
              <a:gd name="T1" fmla="*/ 2147483646 h 990"/>
              <a:gd name="T2" fmla="*/ 2147483646 w 1766"/>
              <a:gd name="T3" fmla="*/ 2147483646 h 990"/>
              <a:gd name="T4" fmla="*/ 2147483646 w 1766"/>
              <a:gd name="T5" fmla="*/ 2147483646 h 990"/>
              <a:gd name="T6" fmla="*/ 2147483646 w 1766"/>
              <a:gd name="T7" fmla="*/ 2147483646 h 990"/>
              <a:gd name="T8" fmla="*/ 2147483646 w 1766"/>
              <a:gd name="T9" fmla="*/ 2147483646 h 990"/>
              <a:gd name="T10" fmla="*/ 2147483646 w 1766"/>
              <a:gd name="T11" fmla="*/ 2147483646 h 990"/>
              <a:gd name="T12" fmla="*/ 0 60000 65536"/>
              <a:gd name="T13" fmla="*/ 0 60000 65536"/>
              <a:gd name="T14" fmla="*/ 0 60000 65536"/>
              <a:gd name="T15" fmla="*/ 0 60000 65536"/>
              <a:gd name="T16" fmla="*/ 0 60000 65536"/>
              <a:gd name="T17" fmla="*/ 0 60000 65536"/>
              <a:gd name="T18" fmla="*/ 0 w 1766"/>
              <a:gd name="T19" fmla="*/ 0 h 990"/>
              <a:gd name="T20" fmla="*/ 1766 w 1766"/>
              <a:gd name="T21" fmla="*/ 990 h 990"/>
            </a:gdLst>
            <a:ahLst/>
            <a:cxnLst>
              <a:cxn ang="T12">
                <a:pos x="T0" y="T1"/>
              </a:cxn>
              <a:cxn ang="T13">
                <a:pos x="T2" y="T3"/>
              </a:cxn>
              <a:cxn ang="T14">
                <a:pos x="T4" y="T5"/>
              </a:cxn>
              <a:cxn ang="T15">
                <a:pos x="T6" y="T7"/>
              </a:cxn>
              <a:cxn ang="T16">
                <a:pos x="T8" y="T9"/>
              </a:cxn>
              <a:cxn ang="T17">
                <a:pos x="T10" y="T11"/>
              </a:cxn>
            </a:cxnLst>
            <a:rect l="T18" t="T19" r="T20" b="T21"/>
            <a:pathLst>
              <a:path w="1766" h="990">
                <a:moveTo>
                  <a:pt x="0" y="990"/>
                </a:moveTo>
                <a:cubicBezTo>
                  <a:pt x="46" y="857"/>
                  <a:pt x="192" y="342"/>
                  <a:pt x="288" y="184"/>
                </a:cubicBezTo>
                <a:cubicBezTo>
                  <a:pt x="384" y="26"/>
                  <a:pt x="464" y="0"/>
                  <a:pt x="576" y="40"/>
                </a:cubicBezTo>
                <a:cubicBezTo>
                  <a:pt x="688" y="80"/>
                  <a:pt x="840" y="384"/>
                  <a:pt x="960" y="424"/>
                </a:cubicBezTo>
                <a:cubicBezTo>
                  <a:pt x="1080" y="464"/>
                  <a:pt x="1162" y="195"/>
                  <a:pt x="1296" y="280"/>
                </a:cubicBezTo>
                <a:cubicBezTo>
                  <a:pt x="1430" y="365"/>
                  <a:pt x="1668" y="797"/>
                  <a:pt x="1766" y="933"/>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5546" name="AutoShape 11"/>
          <p:cNvSpPr>
            <a:spLocks noChangeArrowheads="1"/>
          </p:cNvSpPr>
          <p:nvPr/>
        </p:nvSpPr>
        <p:spPr bwMode="auto">
          <a:xfrm>
            <a:off x="3733800" y="3124200"/>
            <a:ext cx="914400" cy="533400"/>
          </a:xfrm>
          <a:prstGeom prst="notchedRightArrow">
            <a:avLst>
              <a:gd name="adj1" fmla="val 50000"/>
              <a:gd name="adj2" fmla="val 42857"/>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2" name="日付プレースホルダー 1"/>
          <p:cNvSpPr>
            <a:spLocks noGrp="1"/>
          </p:cNvSpPr>
          <p:nvPr>
            <p:ph type="dt" sz="half" idx="10"/>
          </p:nvPr>
        </p:nvSpPr>
        <p:spPr/>
        <p:txBody>
          <a:bodyPr/>
          <a:lstStyle/>
          <a:p>
            <a:r>
              <a:rPr lang="en-US" altLang="ja-JP" smtClean="0">
                <a:solidFill>
                  <a:prstClr val="black">
                    <a:tint val="75000"/>
                  </a:prstClr>
                </a:solidFill>
              </a:rPr>
              <a:t>2018/4/9,16,23</a:t>
            </a:r>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ja-JP" altLang="en-US" smtClean="0">
                <a:solidFill>
                  <a:prstClr val="black">
                    <a:tint val="75000"/>
                  </a:prstClr>
                </a:solidFill>
              </a:rPr>
              <a:t>生物化学実験法 </a:t>
            </a:r>
            <a:r>
              <a:rPr lang="en-GB" altLang="ja-JP" smtClean="0">
                <a:solidFill>
                  <a:prstClr val="black">
                    <a:tint val="75000"/>
                  </a:prstClr>
                </a:solidFill>
              </a:rPr>
              <a:t>PC</a:t>
            </a:r>
            <a:r>
              <a:rPr lang="ja-JP" altLang="en-US" smtClean="0">
                <a:solidFill>
                  <a:prstClr val="black">
                    <a:tint val="75000"/>
                  </a:prstClr>
                </a:solidFill>
              </a:rPr>
              <a:t>演習</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D345899-7C04-CC44-96EB-A2BA36F8EB7D}" type="slidenum">
              <a:rPr lang="ja-JP" altLang="en-US" smtClean="0">
                <a:solidFill>
                  <a:prstClr val="black">
                    <a:tint val="75000"/>
                  </a:prstClr>
                </a:solidFill>
              </a:rPr>
              <a:pPr/>
              <a:t>23</a:t>
            </a:fld>
            <a:endParaRPr lang="ja-JP" altLang="en-US">
              <a:solidFill>
                <a:prstClr val="black">
                  <a:tint val="75000"/>
                </a:prstClr>
              </a:solidFill>
            </a:endParaRPr>
          </a:p>
        </p:txBody>
      </p:sp>
    </p:spTree>
    <p:extLst>
      <p:ext uri="{BB962C8B-B14F-4D97-AF65-F5344CB8AC3E}">
        <p14:creationId xmlns:p14="http://schemas.microsoft.com/office/powerpoint/2010/main" val="1994265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normAutofit fontScale="90000"/>
          </a:bodyPr>
          <a:lstStyle/>
          <a:p>
            <a:pPr eaLnBrk="1" hangingPunct="1"/>
            <a:r>
              <a:rPr lang="en-US" altLang="ja-JP" dirty="0" smtClean="0"/>
              <a:t>cell_cycle_microarray6.xls</a:t>
            </a:r>
            <a:br>
              <a:rPr lang="en-US" altLang="ja-JP" dirty="0" smtClean="0"/>
            </a:br>
            <a:r>
              <a:rPr lang="en-US" altLang="ja-JP" sz="3600" dirty="0" smtClean="0"/>
              <a:t>(</a:t>
            </a:r>
            <a:r>
              <a:rPr lang="ja-JP" altLang="en-US" sz="3600" dirty="0" smtClean="0"/>
              <a:t>名前順の</a:t>
            </a:r>
            <a:r>
              <a:rPr lang="en-US" altLang="ja-JP" sz="3600" dirty="0" smtClean="0"/>
              <a:t>10</a:t>
            </a:r>
            <a:r>
              <a:rPr lang="ja-JP" altLang="en-US" sz="3600" dirty="0" smtClean="0"/>
              <a:t>遺伝子のパターン比較</a:t>
            </a:r>
            <a:r>
              <a:rPr lang="en-US" altLang="ja-JP" sz="3600" dirty="0" smtClean="0"/>
              <a:t>)</a:t>
            </a:r>
            <a:endParaRPr lang="ja-JP" altLang="en-US" sz="3600" dirty="0" smtClean="0"/>
          </a:p>
        </p:txBody>
      </p:sp>
      <p:graphicFrame>
        <p:nvGraphicFramePr>
          <p:cNvPr id="66564" name="Object 4"/>
          <p:cNvGraphicFramePr>
            <a:graphicFrameLocks noChangeAspect="1"/>
          </p:cNvGraphicFramePr>
          <p:nvPr/>
        </p:nvGraphicFramePr>
        <p:xfrm>
          <a:off x="0" y="1401763"/>
          <a:ext cx="9144000" cy="4676775"/>
        </p:xfrm>
        <a:graphic>
          <a:graphicData uri="http://schemas.openxmlformats.org/presentationml/2006/ole">
            <mc:AlternateContent xmlns:mc="http://schemas.openxmlformats.org/markup-compatibility/2006">
              <mc:Choice xmlns:v="urn:schemas-microsoft-com:vml" Requires="v">
                <p:oleObj spid="_x0000_s120855" name="Chart" r:id="rId3" imgW="5943844" imgH="3040685" progId="Excel.Chart.8">
                  <p:embed/>
                </p:oleObj>
              </mc:Choice>
              <mc:Fallback>
                <p:oleObj name="Chart" r:id="rId3" imgW="5943844" imgH="304068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01763"/>
                        <a:ext cx="9144000"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日付プレースホルダー 1"/>
          <p:cNvSpPr>
            <a:spLocks noGrp="1"/>
          </p:cNvSpPr>
          <p:nvPr>
            <p:ph type="dt" sz="half" idx="10"/>
          </p:nvPr>
        </p:nvSpPr>
        <p:spPr/>
        <p:txBody>
          <a:bodyPr/>
          <a:lstStyle/>
          <a:p>
            <a:r>
              <a:rPr lang="en-US" altLang="ja-JP" smtClean="0">
                <a:solidFill>
                  <a:prstClr val="black">
                    <a:tint val="75000"/>
                  </a:prstClr>
                </a:solidFill>
              </a:rPr>
              <a:t>2018/4/9,16,23</a:t>
            </a:r>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ja-JP" altLang="en-US" smtClean="0">
                <a:solidFill>
                  <a:prstClr val="black">
                    <a:tint val="75000"/>
                  </a:prstClr>
                </a:solidFill>
              </a:rPr>
              <a:t>生物化学実験法 </a:t>
            </a:r>
            <a:r>
              <a:rPr lang="en-GB" altLang="ja-JP" smtClean="0">
                <a:solidFill>
                  <a:prstClr val="black">
                    <a:tint val="75000"/>
                  </a:prstClr>
                </a:solidFill>
              </a:rPr>
              <a:t>PC</a:t>
            </a:r>
            <a:r>
              <a:rPr lang="ja-JP" altLang="en-US" smtClean="0">
                <a:solidFill>
                  <a:prstClr val="black">
                    <a:tint val="75000"/>
                  </a:prstClr>
                </a:solidFill>
              </a:rPr>
              <a:t>演習</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D345899-7C04-CC44-96EB-A2BA36F8EB7D}" type="slidenum">
              <a:rPr lang="ja-JP" altLang="en-US" smtClean="0">
                <a:solidFill>
                  <a:prstClr val="black">
                    <a:tint val="75000"/>
                  </a:prstClr>
                </a:solidFill>
              </a:rPr>
              <a:pPr/>
              <a:t>24</a:t>
            </a:fld>
            <a:endParaRPr lang="ja-JP" altLang="en-US">
              <a:solidFill>
                <a:prstClr val="black">
                  <a:tint val="75000"/>
                </a:prstClr>
              </a:solidFill>
            </a:endParaRPr>
          </a:p>
        </p:txBody>
      </p:sp>
    </p:spTree>
    <p:extLst>
      <p:ext uri="{BB962C8B-B14F-4D97-AF65-F5344CB8AC3E}">
        <p14:creationId xmlns:p14="http://schemas.microsoft.com/office/powerpoint/2010/main" val="3201643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pPr eaLnBrk="1" hangingPunct="1"/>
            <a:r>
              <a:rPr lang="ja-JP" altLang="en-US" smtClean="0"/>
              <a:t>ユークリッド距離</a:t>
            </a:r>
          </a:p>
        </p:txBody>
      </p:sp>
      <p:sp>
        <p:nvSpPr>
          <p:cNvPr id="67588" name="AutoShape 9"/>
          <p:cNvSpPr>
            <a:spLocks noChangeArrowheads="1"/>
          </p:cNvSpPr>
          <p:nvPr/>
        </p:nvSpPr>
        <p:spPr bwMode="auto">
          <a:xfrm>
            <a:off x="3733800" y="3124200"/>
            <a:ext cx="914400" cy="533400"/>
          </a:xfrm>
          <a:prstGeom prst="notchedRightArrow">
            <a:avLst>
              <a:gd name="adj1" fmla="val 50000"/>
              <a:gd name="adj2" fmla="val 42857"/>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graphicFrame>
        <p:nvGraphicFramePr>
          <p:cNvPr id="67589" name="Object 10"/>
          <p:cNvGraphicFramePr>
            <a:graphicFrameLocks noChangeAspect="1"/>
          </p:cNvGraphicFramePr>
          <p:nvPr/>
        </p:nvGraphicFramePr>
        <p:xfrm>
          <a:off x="457200" y="1905000"/>
          <a:ext cx="4267200" cy="3040063"/>
        </p:xfrm>
        <a:graphic>
          <a:graphicData uri="http://schemas.openxmlformats.org/presentationml/2006/ole">
            <mc:AlternateContent xmlns:mc="http://schemas.openxmlformats.org/markup-compatibility/2006">
              <mc:Choice xmlns:v="urn:schemas-microsoft-com:vml" Requires="v">
                <p:oleObj spid="_x0000_s121879" name="Chart" r:id="rId3" imgW="5943844" imgH="3040685" progId="Excel.Chart.8">
                  <p:embed/>
                </p:oleObj>
              </mc:Choice>
              <mc:Fallback>
                <p:oleObj name="Chart" r:id="rId3" imgW="5943844" imgH="304068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05000"/>
                        <a:ext cx="4267200" cy="304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90" name="Line 11"/>
          <p:cNvSpPr>
            <a:spLocks noChangeShapeType="1"/>
          </p:cNvSpPr>
          <p:nvPr/>
        </p:nvSpPr>
        <p:spPr bwMode="auto">
          <a:xfrm>
            <a:off x="533400" y="3276600"/>
            <a:ext cx="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7591" name="Line 12"/>
          <p:cNvSpPr>
            <a:spLocks noChangeShapeType="1"/>
          </p:cNvSpPr>
          <p:nvPr/>
        </p:nvSpPr>
        <p:spPr bwMode="auto">
          <a:xfrm>
            <a:off x="2590800" y="2590800"/>
            <a:ext cx="0" cy="914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7592" name="Line 13"/>
          <p:cNvSpPr>
            <a:spLocks noChangeShapeType="1"/>
          </p:cNvSpPr>
          <p:nvPr/>
        </p:nvSpPr>
        <p:spPr bwMode="auto">
          <a:xfrm>
            <a:off x="1568450" y="3336925"/>
            <a:ext cx="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7593" name="Line 14"/>
          <p:cNvSpPr>
            <a:spLocks noChangeShapeType="1"/>
          </p:cNvSpPr>
          <p:nvPr/>
        </p:nvSpPr>
        <p:spPr bwMode="auto">
          <a:xfrm>
            <a:off x="3605213" y="3554413"/>
            <a:ext cx="0" cy="1968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7594" name="Line 15"/>
          <p:cNvSpPr>
            <a:spLocks noChangeShapeType="1"/>
          </p:cNvSpPr>
          <p:nvPr/>
        </p:nvSpPr>
        <p:spPr bwMode="auto">
          <a:xfrm flipH="1">
            <a:off x="579438" y="3017838"/>
            <a:ext cx="4587875"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7595" name="Line 16"/>
          <p:cNvSpPr>
            <a:spLocks noChangeShapeType="1"/>
          </p:cNvSpPr>
          <p:nvPr/>
        </p:nvSpPr>
        <p:spPr bwMode="auto">
          <a:xfrm flipH="1">
            <a:off x="1630363" y="2927350"/>
            <a:ext cx="3627437"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7596" name="Line 17"/>
          <p:cNvSpPr>
            <a:spLocks noChangeShapeType="1"/>
          </p:cNvSpPr>
          <p:nvPr/>
        </p:nvSpPr>
        <p:spPr bwMode="auto">
          <a:xfrm flipH="1">
            <a:off x="2636838" y="2913063"/>
            <a:ext cx="2544762" cy="46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7597" name="Line 18"/>
          <p:cNvSpPr>
            <a:spLocks noChangeShapeType="1"/>
          </p:cNvSpPr>
          <p:nvPr/>
        </p:nvSpPr>
        <p:spPr bwMode="auto">
          <a:xfrm flipH="1">
            <a:off x="3687763" y="2957513"/>
            <a:ext cx="1554162" cy="701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7598" name="Text Box 19"/>
          <p:cNvSpPr txBox="1">
            <a:spLocks noChangeArrowheads="1"/>
          </p:cNvSpPr>
          <p:nvPr/>
        </p:nvSpPr>
        <p:spPr bwMode="auto">
          <a:xfrm>
            <a:off x="5243513" y="2232025"/>
            <a:ext cx="35877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latin typeface="Tahoma" panose="020B0604030504040204" pitchFamily="34" charset="0"/>
              </a:rPr>
              <a:t>この距離を二乗して足した</a:t>
            </a:r>
            <a:r>
              <a:rPr lang="ja-JP" altLang="en-US" sz="2400" dirty="0" smtClean="0">
                <a:latin typeface="Tahoma" panose="020B0604030504040204" pitchFamily="34" charset="0"/>
              </a:rPr>
              <a:t>もの</a:t>
            </a:r>
            <a:r>
              <a:rPr lang="en-US" altLang="ja-JP" sz="2400" dirty="0" smtClean="0">
                <a:latin typeface="Tahoma" panose="020B0604030504040204" pitchFamily="34" charset="0"/>
              </a:rPr>
              <a:t>(</a:t>
            </a:r>
            <a:r>
              <a:rPr lang="ja-JP" altLang="en-US" sz="2400" dirty="0" smtClean="0">
                <a:latin typeface="Tahoma" panose="020B0604030504040204" pitchFamily="34" charset="0"/>
              </a:rPr>
              <a:t>の平方根</a:t>
            </a:r>
            <a:r>
              <a:rPr lang="en-US" altLang="ja-JP" sz="2400" dirty="0" smtClean="0">
                <a:latin typeface="Tahoma" panose="020B0604030504040204" pitchFamily="34" charset="0"/>
              </a:rPr>
              <a:t>)</a:t>
            </a:r>
            <a:r>
              <a:rPr lang="ja-JP" altLang="en-US" sz="2400" dirty="0" smtClean="0">
                <a:latin typeface="Tahoma" panose="020B0604030504040204" pitchFamily="34" charset="0"/>
              </a:rPr>
              <a:t>が</a:t>
            </a:r>
            <a:r>
              <a:rPr lang="ja-JP" altLang="en-US" sz="2400" dirty="0">
                <a:latin typeface="Tahoma" panose="020B0604030504040204" pitchFamily="34" charset="0"/>
              </a:rPr>
              <a:t>ユークリッド距離</a:t>
            </a:r>
          </a:p>
          <a:p>
            <a:pPr eaLnBrk="1" hangingPunct="1">
              <a:spcBef>
                <a:spcPct val="0"/>
              </a:spcBef>
              <a:buFontTx/>
              <a:buNone/>
            </a:pPr>
            <a:r>
              <a:rPr lang="ja-JP" altLang="en-US" sz="2400" dirty="0">
                <a:latin typeface="Tahoma" panose="020B0604030504040204" pitchFamily="34" charset="0"/>
              </a:rPr>
              <a:t>↓</a:t>
            </a:r>
          </a:p>
          <a:p>
            <a:pPr eaLnBrk="1" hangingPunct="1">
              <a:spcBef>
                <a:spcPct val="0"/>
              </a:spcBef>
              <a:buFontTx/>
              <a:buNone/>
            </a:pPr>
            <a:r>
              <a:rPr lang="ja-JP" altLang="en-US" sz="2400" dirty="0">
                <a:latin typeface="Tahoma" panose="020B0604030504040204" pitchFamily="34" charset="0"/>
              </a:rPr>
              <a:t>パターンが近いほど小さくなる。</a:t>
            </a:r>
          </a:p>
        </p:txBody>
      </p:sp>
      <p:sp>
        <p:nvSpPr>
          <p:cNvPr id="2" name="日付プレースホルダー 1"/>
          <p:cNvSpPr>
            <a:spLocks noGrp="1"/>
          </p:cNvSpPr>
          <p:nvPr>
            <p:ph type="dt" sz="half" idx="10"/>
          </p:nvPr>
        </p:nvSpPr>
        <p:spPr/>
        <p:txBody>
          <a:bodyPr/>
          <a:lstStyle/>
          <a:p>
            <a:r>
              <a:rPr lang="en-US" altLang="ja-JP" smtClean="0">
                <a:solidFill>
                  <a:prstClr val="black">
                    <a:tint val="75000"/>
                  </a:prstClr>
                </a:solidFill>
              </a:rPr>
              <a:t>2018/4/9,16,23</a:t>
            </a:r>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ja-JP" altLang="en-US" smtClean="0">
                <a:solidFill>
                  <a:prstClr val="black">
                    <a:tint val="75000"/>
                  </a:prstClr>
                </a:solidFill>
              </a:rPr>
              <a:t>生物化学実験法 </a:t>
            </a:r>
            <a:r>
              <a:rPr lang="en-GB" altLang="ja-JP" smtClean="0">
                <a:solidFill>
                  <a:prstClr val="black">
                    <a:tint val="75000"/>
                  </a:prstClr>
                </a:solidFill>
              </a:rPr>
              <a:t>PC</a:t>
            </a:r>
            <a:r>
              <a:rPr lang="ja-JP" altLang="en-US" smtClean="0">
                <a:solidFill>
                  <a:prstClr val="black">
                    <a:tint val="75000"/>
                  </a:prstClr>
                </a:solidFill>
              </a:rPr>
              <a:t>演習</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D345899-7C04-CC44-96EB-A2BA36F8EB7D}" type="slidenum">
              <a:rPr lang="ja-JP" altLang="en-US" smtClean="0">
                <a:solidFill>
                  <a:prstClr val="black">
                    <a:tint val="75000"/>
                  </a:prstClr>
                </a:solidFill>
              </a:rPr>
              <a:pPr/>
              <a:t>25</a:t>
            </a:fld>
            <a:endParaRPr lang="ja-JP" altLang="en-US">
              <a:solidFill>
                <a:prstClr val="black">
                  <a:tint val="75000"/>
                </a:prstClr>
              </a:solidFill>
            </a:endParaRPr>
          </a:p>
        </p:txBody>
      </p:sp>
    </p:spTree>
    <p:extLst>
      <p:ext uri="{BB962C8B-B14F-4D97-AF65-F5344CB8AC3E}">
        <p14:creationId xmlns:p14="http://schemas.microsoft.com/office/powerpoint/2010/main" val="2164075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rPr>
              <a:t>2018/4/9,16,23</a:t>
            </a:r>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a:xfrm>
            <a:off x="2895600" y="6356350"/>
            <a:ext cx="3505200" cy="365760"/>
          </a:xfrm>
        </p:spPr>
        <p:txBody>
          <a:bodyPr/>
          <a:lstStyle/>
          <a:p>
            <a:r>
              <a:rPr lang="ja-JP" altLang="en-US" smtClean="0">
                <a:solidFill>
                  <a:prstClr val="black">
                    <a:tint val="75000"/>
                  </a:prstClr>
                </a:solidFill>
              </a:rPr>
              <a:t>生物化学実験法 </a:t>
            </a:r>
            <a:r>
              <a:rPr lang="en-GB" altLang="ja-JP" smtClean="0">
                <a:solidFill>
                  <a:prstClr val="black">
                    <a:tint val="75000"/>
                  </a:prstClr>
                </a:solidFill>
              </a:rPr>
              <a:t>PC</a:t>
            </a:r>
            <a:r>
              <a:rPr lang="ja-JP" altLang="en-US" smtClean="0">
                <a:solidFill>
                  <a:prstClr val="black">
                    <a:tint val="75000"/>
                  </a:prstClr>
                </a:solidFill>
              </a:rPr>
              <a:t>演習</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D345899-7C04-CC44-96EB-A2BA36F8EB7D}" type="slidenum">
              <a:rPr lang="ja-JP" altLang="en-US" smtClean="0">
                <a:solidFill>
                  <a:prstClr val="black">
                    <a:tint val="75000"/>
                  </a:prstClr>
                </a:solidFill>
              </a:rPr>
              <a:pPr/>
              <a:t>26</a:t>
            </a:fld>
            <a:endParaRPr lang="ja-JP" altLang="en-US">
              <a:solidFill>
                <a:prstClr val="black">
                  <a:tint val="75000"/>
                </a:prstClr>
              </a:solidFill>
            </a:endParaRPr>
          </a:p>
        </p:txBody>
      </p:sp>
    </p:spTree>
    <p:extLst>
      <p:ext uri="{BB962C8B-B14F-4D97-AF65-F5344CB8AC3E}">
        <p14:creationId xmlns:p14="http://schemas.microsoft.com/office/powerpoint/2010/main" val="1045398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US" altLang="ja-JP" dirty="0"/>
              <a:t>ImageJ</a:t>
            </a:r>
            <a:r>
              <a:rPr lang="ja-JP" altLang="en-US" dirty="0" smtClean="0"/>
              <a:t>の概要</a:t>
            </a:r>
            <a:endParaRPr lang="ja-JP" altLang="en-US" sz="3200" dirty="0"/>
          </a:p>
        </p:txBody>
      </p:sp>
      <p:sp>
        <p:nvSpPr>
          <p:cNvPr id="7" name="テキスト プレースホルダー 6"/>
          <p:cNvSpPr>
            <a:spLocks noGrp="1"/>
          </p:cNvSpPr>
          <p:nvPr>
            <p:ph type="body"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solidFill>
                  <a:srgbClr val="DDE9EC"/>
                </a:solidFill>
              </a:rPr>
              <a:t>2018/4/9,16,23</a:t>
            </a:r>
            <a:endParaRPr kumimoji="1" lang="ja-JP" altLang="en-US" dirty="0">
              <a:solidFill>
                <a:srgbClr val="DDE9EC"/>
              </a:solidFill>
            </a:endParaRPr>
          </a:p>
        </p:txBody>
      </p:sp>
      <p:sp>
        <p:nvSpPr>
          <p:cNvPr id="5" name="フッター プレースホルダー 4"/>
          <p:cNvSpPr>
            <a:spLocks noGrp="1"/>
          </p:cNvSpPr>
          <p:nvPr>
            <p:ph type="ftr" sz="quarter" idx="11"/>
          </p:nvPr>
        </p:nvSpPr>
        <p:spPr/>
        <p:txBody>
          <a:bodyPr/>
          <a:lstStyle/>
          <a:p>
            <a:r>
              <a:rPr kumimoji="1" lang="ja-JP" altLang="en-US" smtClean="0">
                <a:solidFill>
                  <a:srgbClr val="DDE9EC"/>
                </a:solidFill>
              </a:rPr>
              <a:t>生物化学実験法 </a:t>
            </a:r>
            <a:r>
              <a:rPr kumimoji="1" lang="en-GB" altLang="ja-JP" smtClean="0">
                <a:solidFill>
                  <a:srgbClr val="DDE9EC"/>
                </a:solidFill>
              </a:rPr>
              <a:t>PC</a:t>
            </a:r>
            <a:r>
              <a:rPr kumimoji="1" lang="ja-JP" altLang="en-US" smtClean="0">
                <a:solidFill>
                  <a:srgbClr val="DDE9EC"/>
                </a:solidFill>
              </a:rPr>
              <a:t>演習</a:t>
            </a:r>
            <a:endParaRPr kumimoji="1" lang="ja-JP" altLang="en-US" dirty="0">
              <a:solidFill>
                <a:srgbClr val="DDE9EC"/>
              </a:solidFill>
            </a:endParaRPr>
          </a:p>
        </p:txBody>
      </p:sp>
      <p:sp>
        <p:nvSpPr>
          <p:cNvPr id="8" name="スライド番号プレースホルダー 7"/>
          <p:cNvSpPr>
            <a:spLocks noGrp="1"/>
          </p:cNvSpPr>
          <p:nvPr>
            <p:ph type="sldNum" sz="quarter" idx="12"/>
          </p:nvPr>
        </p:nvSpPr>
        <p:spPr/>
        <p:txBody>
          <a:bodyPr/>
          <a:lstStyle/>
          <a:p>
            <a:fld id="{4F1CC6D0-5C45-40B5-8406-AF0C2D0F0FF6}" type="slidenum">
              <a:rPr kumimoji="1" lang="ja-JP" altLang="en-US" smtClean="0">
                <a:solidFill>
                  <a:srgbClr val="DDE9EC"/>
                </a:solidFill>
              </a:rPr>
              <a:pPr/>
              <a:t>27</a:t>
            </a:fld>
            <a:endParaRPr kumimoji="1" lang="ja-JP" altLang="en-US">
              <a:solidFill>
                <a:srgbClr val="DDE9EC"/>
              </a:solidFill>
            </a:endParaRPr>
          </a:p>
        </p:txBody>
      </p:sp>
    </p:spTree>
    <p:extLst>
      <p:ext uri="{BB962C8B-B14F-4D97-AF65-F5344CB8AC3E}">
        <p14:creationId xmlns:p14="http://schemas.microsoft.com/office/powerpoint/2010/main" val="2520383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r>
              <a:rPr lang="en-US" altLang="ja-JP" dirty="0" smtClean="0"/>
              <a:t>ImageJ</a:t>
            </a:r>
            <a:r>
              <a:rPr lang="ja-JP" altLang="en-US" dirty="0" smtClean="0"/>
              <a:t>とは</a:t>
            </a:r>
            <a:endParaRPr lang="ja-JP" altLang="en-US" dirty="0"/>
          </a:p>
        </p:txBody>
      </p:sp>
      <p:sp>
        <p:nvSpPr>
          <p:cNvPr id="6" name="コンテンツ プレースホルダー 5"/>
          <p:cNvSpPr>
            <a:spLocks noGrp="1"/>
          </p:cNvSpPr>
          <p:nvPr>
            <p:ph sz="quarter" idx="1"/>
          </p:nvPr>
        </p:nvSpPr>
        <p:spPr/>
        <p:txBody>
          <a:bodyPr/>
          <a:lstStyle/>
          <a:p>
            <a:pPr>
              <a:spcBef>
                <a:spcPts val="1200"/>
              </a:spcBef>
            </a:pPr>
            <a:r>
              <a:rPr lang="en-US" altLang="ja-JP" sz="2400" dirty="0"/>
              <a:t>NIH</a:t>
            </a:r>
            <a:r>
              <a:rPr lang="ja-JP" altLang="en-US" sz="2400" dirty="0"/>
              <a:t>で開発された画像解析ソフト。</a:t>
            </a:r>
            <a:endParaRPr lang="en-US" altLang="ja-JP" sz="2400" dirty="0"/>
          </a:p>
          <a:p>
            <a:pPr>
              <a:spcBef>
                <a:spcPts val="1200"/>
              </a:spcBef>
            </a:pPr>
            <a:r>
              <a:rPr lang="ja-JP" altLang="en-US" sz="2400" dirty="0"/>
              <a:t>無料のオープンソースソフトウェアである。</a:t>
            </a:r>
            <a:endParaRPr lang="en-US" altLang="ja-JP" sz="2400" dirty="0"/>
          </a:p>
          <a:p>
            <a:pPr>
              <a:spcBef>
                <a:spcPts val="1200"/>
              </a:spcBef>
            </a:pPr>
            <a:r>
              <a:rPr lang="ja-JP" altLang="en-US" sz="2400" dirty="0"/>
              <a:t>もともと</a:t>
            </a:r>
            <a:r>
              <a:rPr lang="en-US" altLang="ja-JP" sz="2400" dirty="0"/>
              <a:t>Macintosh</a:t>
            </a:r>
            <a:r>
              <a:rPr lang="ja-JP" altLang="en-US" sz="2400" dirty="0"/>
              <a:t>用の</a:t>
            </a:r>
            <a:r>
              <a:rPr lang="en-US" altLang="ja-JP" sz="2400" dirty="0"/>
              <a:t>NIH Image</a:t>
            </a:r>
            <a:r>
              <a:rPr lang="ja-JP" altLang="en-US" sz="2400" dirty="0"/>
              <a:t>というソフトウェアがあったが、これを</a:t>
            </a:r>
            <a:r>
              <a:rPr lang="en-US" altLang="ja-JP" sz="2400" dirty="0"/>
              <a:t>Java</a:t>
            </a:r>
            <a:r>
              <a:rPr lang="ja-JP" altLang="en-US" sz="2400" dirty="0"/>
              <a:t>言語で書きなおしたもの。これによりどんな</a:t>
            </a:r>
            <a:r>
              <a:rPr lang="en-US" altLang="ja-JP" sz="2400" dirty="0"/>
              <a:t>OS</a:t>
            </a:r>
            <a:r>
              <a:rPr lang="ja-JP" altLang="en-US" sz="2400" dirty="0"/>
              <a:t>でも走る。</a:t>
            </a:r>
            <a:endParaRPr lang="en-US" altLang="ja-JP" sz="2400" dirty="0"/>
          </a:p>
          <a:p>
            <a:pPr>
              <a:spcBef>
                <a:spcPts val="1200"/>
              </a:spcBef>
            </a:pPr>
            <a:r>
              <a:rPr lang="ja-JP" altLang="en-US" sz="2400" dirty="0"/>
              <a:t>独自のマクロ言語や</a:t>
            </a:r>
            <a:r>
              <a:rPr lang="en-US" altLang="ja-JP" sz="2400" dirty="0"/>
              <a:t>Java</a:t>
            </a:r>
            <a:r>
              <a:rPr lang="ja-JP" altLang="en-US" sz="2400" dirty="0"/>
              <a:t>でプラグインの</a:t>
            </a:r>
            <a:r>
              <a:rPr lang="ja-JP" altLang="en-US" sz="2400" dirty="0" smtClean="0"/>
              <a:t>作成</a:t>
            </a:r>
            <a:r>
              <a:rPr lang="en-US" altLang="ja-JP" sz="2400" dirty="0" smtClean="0"/>
              <a:t>(</a:t>
            </a:r>
            <a:r>
              <a:rPr lang="ja-JP" altLang="en-US" sz="2400" dirty="0" smtClean="0"/>
              <a:t>機能</a:t>
            </a:r>
            <a:r>
              <a:rPr lang="ja-JP" altLang="en-US" sz="2400" dirty="0"/>
              <a:t>の</a:t>
            </a:r>
            <a:r>
              <a:rPr lang="ja-JP" altLang="en-US" sz="2400" dirty="0" smtClean="0"/>
              <a:t>追加</a:t>
            </a:r>
            <a:r>
              <a:rPr lang="en-US" altLang="ja-JP" sz="2400" dirty="0" smtClean="0"/>
              <a:t>)</a:t>
            </a:r>
            <a:r>
              <a:rPr lang="ja-JP" altLang="en-US" sz="2400" dirty="0" smtClean="0"/>
              <a:t>が</a:t>
            </a:r>
            <a:r>
              <a:rPr lang="ja-JP" altLang="en-US" sz="2400" dirty="0"/>
              <a:t>可能。</a:t>
            </a:r>
            <a:endParaRPr lang="en-US" altLang="ja-JP" sz="2400" dirty="0"/>
          </a:p>
          <a:p>
            <a:pPr>
              <a:spcBef>
                <a:spcPts val="1200"/>
              </a:spcBef>
            </a:pPr>
            <a:r>
              <a:rPr lang="ja-JP" altLang="en-US" sz="2400" dirty="0"/>
              <a:t>オープンソースであるため、世界中にユーザーがおりプラグインも多く公開されている。</a:t>
            </a:r>
            <a:endParaRPr lang="en-US" altLang="ja-JP" sz="2400" dirty="0"/>
          </a:p>
          <a:p>
            <a:pPr>
              <a:spcBef>
                <a:spcPts val="1200"/>
              </a:spcBef>
            </a:pPr>
            <a:endParaRPr lang="en-US" altLang="ja-JP" sz="2400" dirty="0"/>
          </a:p>
          <a:p>
            <a:endParaRPr kumimoji="1" lang="ja-JP" altLang="en-US" dirty="0"/>
          </a:p>
        </p:txBody>
      </p:sp>
      <p:sp>
        <p:nvSpPr>
          <p:cNvPr id="7" name="日付プレースホルダー 6"/>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8" name="フッター プレースホルダー 7"/>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9" name="スライド番号プレースホルダー 8"/>
          <p:cNvSpPr>
            <a:spLocks noGrp="1"/>
          </p:cNvSpPr>
          <p:nvPr>
            <p:ph type="sldNum" sz="quarter" idx="12"/>
          </p:nvPr>
        </p:nvSpPr>
        <p:spPr/>
        <p:txBody>
          <a:bodyPr/>
          <a:lstStyle/>
          <a:p>
            <a:fld id="{4F1CC6D0-5C45-40B5-8406-AF0C2D0F0FF6}" type="slidenum">
              <a:rPr kumimoji="1" lang="ja-JP" altLang="en-US" smtClean="0">
                <a:solidFill>
                  <a:srgbClr val="464653"/>
                </a:solidFill>
              </a:rPr>
              <a:pPr/>
              <a:t>28</a:t>
            </a:fld>
            <a:endParaRPr kumimoji="1" lang="ja-JP" altLang="en-US">
              <a:solidFill>
                <a:srgbClr val="464653"/>
              </a:solidFill>
            </a:endParaRPr>
          </a:p>
        </p:txBody>
      </p:sp>
    </p:spTree>
    <p:extLst>
      <p:ext uri="{BB962C8B-B14F-4D97-AF65-F5344CB8AC3E}">
        <p14:creationId xmlns:p14="http://schemas.microsoft.com/office/powerpoint/2010/main" val="2340933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ユーザーマニュアル等</a:t>
            </a:r>
          </a:p>
        </p:txBody>
      </p:sp>
      <p:sp>
        <p:nvSpPr>
          <p:cNvPr id="12291" name="コンテンツ プレースホルダ 2"/>
          <p:cNvSpPr>
            <a:spLocks noGrp="1"/>
          </p:cNvSpPr>
          <p:nvPr>
            <p:ph sz="quarter" idx="1"/>
          </p:nvPr>
        </p:nvSpPr>
        <p:spPr/>
        <p:txBody>
          <a:bodyPr>
            <a:normAutofit/>
          </a:bodyPr>
          <a:lstStyle/>
          <a:p>
            <a:pPr>
              <a:buFont typeface="Wingdings 2" panose="05020102010507070707" pitchFamily="18" charset="2"/>
              <a:buNone/>
            </a:pPr>
            <a:r>
              <a:rPr lang="en-US" altLang="ja-JP" dirty="0" smtClean="0"/>
              <a:t>(</a:t>
            </a:r>
            <a:r>
              <a:rPr lang="en-US" altLang="ja-JP" dirty="0" smtClean="0">
                <a:hlinkClick r:id="rId2"/>
              </a:rPr>
              <a:t>http://tinyurl.com/seika-c</a:t>
            </a:r>
            <a:r>
              <a:rPr lang="ja-JP" altLang="en-US" dirty="0" smtClean="0"/>
              <a:t>にリンクがあります</a:t>
            </a:r>
            <a:r>
              <a:rPr lang="en-US" altLang="ja-JP" dirty="0" smtClean="0"/>
              <a:t>)</a:t>
            </a:r>
            <a:br>
              <a:rPr lang="en-US" altLang="ja-JP" dirty="0" smtClean="0"/>
            </a:br>
            <a:endParaRPr lang="en-US" altLang="ja-JP" dirty="0" smtClean="0"/>
          </a:p>
          <a:p>
            <a:r>
              <a:rPr lang="en-US" altLang="ja-JP" dirty="0" smtClean="0"/>
              <a:t>ImageJ </a:t>
            </a:r>
            <a:r>
              <a:rPr lang="en-US" altLang="ja-JP" dirty="0" err="1" smtClean="0"/>
              <a:t>Documentationサイト</a:t>
            </a:r>
            <a:r>
              <a:rPr lang="en-US" altLang="ja-JP" dirty="0" smtClean="0"/>
              <a:t>(Tutorial, </a:t>
            </a:r>
            <a:r>
              <a:rPr lang="en-US" altLang="ja-JP" dirty="0" err="1" smtClean="0"/>
              <a:t>応用例</a:t>
            </a:r>
            <a:r>
              <a:rPr lang="en-US" altLang="ja-JP" dirty="0" smtClean="0"/>
              <a:t>, </a:t>
            </a:r>
            <a:r>
              <a:rPr lang="en-US" altLang="ja-JP" dirty="0" err="1" smtClean="0"/>
              <a:t>Wikiなど</a:t>
            </a:r>
            <a:r>
              <a:rPr lang="en-US" altLang="ja-JP" dirty="0" smtClean="0"/>
              <a:t>)</a:t>
            </a:r>
            <a:r>
              <a:rPr lang="en-US" altLang="ja-JP" dirty="0"/>
              <a:t/>
            </a:r>
            <a:br>
              <a:rPr lang="en-US" altLang="ja-JP" dirty="0"/>
            </a:br>
            <a:r>
              <a:rPr lang="en-US" altLang="ja-JP" dirty="0">
                <a:hlinkClick r:id="rId3"/>
              </a:rPr>
              <a:t>http://rsb.info.nih.gov/ij/docs/</a:t>
            </a:r>
            <a:endParaRPr lang="en-US" altLang="ja-JP" dirty="0" smtClean="0"/>
          </a:p>
          <a:p>
            <a:r>
              <a:rPr lang="en-US" altLang="ja-JP" dirty="0" smtClean="0">
                <a:hlinkClick r:id="rId4"/>
              </a:rPr>
              <a:t>ImageJ User Guide</a:t>
            </a:r>
            <a:endParaRPr lang="en-US" altLang="ja-JP" u="sng" dirty="0" smtClean="0"/>
          </a:p>
          <a:p>
            <a:r>
              <a:rPr lang="en-US" altLang="ja-JP" dirty="0" smtClean="0">
                <a:hlinkClick r:id="rId5"/>
              </a:rPr>
              <a:t>ImageJ Macro Language</a:t>
            </a:r>
            <a:endParaRPr lang="en-US" altLang="ja-JP" u="sng" dirty="0" smtClean="0"/>
          </a:p>
          <a:p>
            <a:r>
              <a:rPr lang="en-US" altLang="en-US" dirty="0" err="1" smtClean="0">
                <a:ea typeface="HGｺﾞｼｯｸE" panose="020B0909000000000000" pitchFamily="49" charset="-128"/>
                <a:hlinkClick r:id="rId6"/>
              </a:rPr>
              <a:t>マニュアルの日本語訳</a:t>
            </a:r>
            <a:endParaRPr lang="en-US" altLang="ja-JP" dirty="0" smtClean="0"/>
          </a:p>
          <a:p>
            <a:r>
              <a:rPr lang="en-US" altLang="en-US" dirty="0" err="1" smtClean="0">
                <a:ea typeface="HGｺﾞｼｯｸE" panose="020B0909000000000000" pitchFamily="49" charset="-128"/>
                <a:hlinkClick r:id="rId7"/>
              </a:rPr>
              <a:t>概要の日本語訳</a:t>
            </a:r>
            <a:endParaRPr lang="en-US" altLang="en-US" dirty="0" smtClean="0">
              <a:ea typeface="HGｺﾞｼｯｸE" panose="020B0909000000000000" pitchFamily="49" charset="-128"/>
            </a:endParaRPr>
          </a:p>
          <a:p>
            <a:endParaRPr lang="en-US" altLang="ja-JP" dirty="0" smtClean="0"/>
          </a:p>
          <a:p>
            <a:r>
              <a:rPr lang="ja-JP" altLang="en-US" dirty="0" smtClean="0"/>
              <a:t>コマンドを多数紹介しますが、名前や位置を忘れても、</a:t>
            </a:r>
            <a:r>
              <a:rPr lang="en-US" altLang="ja-JP" b="1" dirty="0" err="1" smtClean="0">
                <a:solidFill>
                  <a:srgbClr val="0070C0"/>
                </a:solidFill>
              </a:rPr>
              <a:t>Ctrl+L</a:t>
            </a:r>
            <a:r>
              <a:rPr lang="ja-JP" altLang="en-US" dirty="0" smtClean="0"/>
              <a:t>から検索できます。</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29</a:t>
            </a:fld>
            <a:endParaRPr kumimoji="1" lang="ja-JP" altLang="en-US">
              <a:solidFill>
                <a:srgbClr val="464653"/>
              </a:solidFill>
            </a:endParaRPr>
          </a:p>
        </p:txBody>
      </p:sp>
    </p:spTree>
    <p:extLst>
      <p:ext uri="{BB962C8B-B14F-4D97-AF65-F5344CB8AC3E}">
        <p14:creationId xmlns:p14="http://schemas.microsoft.com/office/powerpoint/2010/main" val="14078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PC</a:t>
            </a:r>
            <a:r>
              <a:rPr kumimoji="1" lang="ja-JP" altLang="en-US" dirty="0" smtClean="0"/>
              <a:t>によるデータ処理が役立つ場面</a:t>
            </a:r>
            <a:endParaRPr kumimoji="1" lang="ja-JP" altLang="en-US" dirty="0"/>
          </a:p>
        </p:txBody>
      </p:sp>
      <p:sp>
        <p:nvSpPr>
          <p:cNvPr id="3" name="コンテンツ プレースホルダー 2"/>
          <p:cNvSpPr>
            <a:spLocks noGrp="1"/>
          </p:cNvSpPr>
          <p:nvPr>
            <p:ph sz="quarter" idx="1"/>
          </p:nvPr>
        </p:nvSpPr>
        <p:spPr/>
        <p:txBody>
          <a:bodyPr>
            <a:normAutofit/>
          </a:bodyPr>
          <a:lstStyle/>
          <a:p>
            <a:r>
              <a:rPr lang="ja-JP" altLang="en-US" dirty="0"/>
              <a:t>実験</a:t>
            </a:r>
            <a:r>
              <a:rPr kumimoji="1" lang="ja-JP" altLang="en-US" dirty="0" smtClean="0"/>
              <a:t>データの整理や可視化</a:t>
            </a:r>
            <a:r>
              <a:rPr kumimoji="1" lang="en-US" altLang="ja-JP" dirty="0" smtClean="0"/>
              <a:t>: </a:t>
            </a:r>
            <a:r>
              <a:rPr lang="en-US" altLang="ja-JP" dirty="0" smtClean="0"/>
              <a:t>Excel</a:t>
            </a:r>
          </a:p>
          <a:p>
            <a:pPr lvl="1"/>
            <a:r>
              <a:rPr lang="ja-JP" altLang="en-US" dirty="0" smtClean="0"/>
              <a:t>大量の数値データを統計処理する</a:t>
            </a:r>
            <a:endParaRPr lang="en-US" altLang="ja-JP" dirty="0" smtClean="0"/>
          </a:p>
          <a:p>
            <a:pPr lvl="1"/>
            <a:r>
              <a:rPr lang="ja-JP" altLang="en-US" dirty="0" smtClean="0"/>
              <a:t>グラフの形式でわかりやすく提示する</a:t>
            </a:r>
            <a:endParaRPr lang="en-US" altLang="ja-JP" dirty="0" smtClean="0"/>
          </a:p>
          <a:p>
            <a:pPr lvl="1"/>
            <a:endParaRPr lang="en-US" altLang="ja-JP" dirty="0"/>
          </a:p>
          <a:p>
            <a:r>
              <a:rPr kumimoji="1" lang="ja-JP" altLang="en-US" dirty="0" smtClean="0"/>
              <a:t>画像データの取り扱いと画像解析</a:t>
            </a:r>
            <a:r>
              <a:rPr kumimoji="1" lang="en-US" altLang="ja-JP" dirty="0" smtClean="0"/>
              <a:t>: ImageJ</a:t>
            </a:r>
          </a:p>
          <a:p>
            <a:pPr lvl="1"/>
            <a:r>
              <a:rPr kumimoji="1" lang="ja-JP" altLang="en-US" dirty="0" smtClean="0"/>
              <a:t>画像形式で得られるデータを定量する</a:t>
            </a:r>
            <a:endParaRPr kumimoji="1" lang="en-US" altLang="ja-JP" dirty="0" smtClean="0"/>
          </a:p>
          <a:p>
            <a:pPr lvl="1"/>
            <a:endParaRPr kumimoji="1" lang="en-US" altLang="ja-JP" dirty="0" smtClean="0"/>
          </a:p>
          <a:p>
            <a:r>
              <a:rPr lang="ja-JP" altLang="en-US" dirty="0" smtClean="0"/>
              <a:t>シミュレーション</a:t>
            </a:r>
            <a:r>
              <a:rPr lang="en-US" altLang="ja-JP" dirty="0" smtClean="0"/>
              <a:t>: </a:t>
            </a:r>
            <a:r>
              <a:rPr kumimoji="1" lang="en-US" altLang="ja-JP" dirty="0" smtClean="0"/>
              <a:t>(</a:t>
            </a:r>
            <a:r>
              <a:rPr kumimoji="1" lang="ja-JP" altLang="en-US" dirty="0" smtClean="0"/>
              <a:t>今回は</a:t>
            </a:r>
            <a:r>
              <a:rPr kumimoji="1" lang="en-US" altLang="ja-JP" dirty="0" smtClean="0"/>
              <a:t>ImageJ)</a:t>
            </a:r>
          </a:p>
          <a:p>
            <a:pPr lvl="1"/>
            <a:r>
              <a:rPr lang="ja-JP" altLang="en-US" dirty="0" smtClean="0"/>
              <a:t>考えた仮説が論理的に正しいか検証する</a:t>
            </a:r>
            <a:endParaRPr kumimoji="1" lang="en-US" altLang="ja-JP" dirty="0" smtClean="0"/>
          </a:p>
          <a:p>
            <a:pPr lvl="1"/>
            <a:endParaRPr lang="en-US" altLang="ja-JP" dirty="0"/>
          </a:p>
          <a:p>
            <a:r>
              <a:rPr kumimoji="1" lang="ja-JP" altLang="en-US" dirty="0" smtClean="0"/>
              <a:t>レポートやプレゼン資料、ポスターの作成な</a:t>
            </a:r>
            <a:r>
              <a:rPr lang="ja-JP" altLang="en-US" dirty="0" smtClean="0"/>
              <a:t>ど</a:t>
            </a:r>
            <a:r>
              <a:rPr lang="en-US" altLang="ja-JP" dirty="0" smtClean="0"/>
              <a:t>…</a:t>
            </a:r>
            <a:r>
              <a:rPr lang="en-US" altLang="ja-JP" dirty="0"/>
              <a:t/>
            </a:r>
            <a:br>
              <a:rPr lang="en-US" altLang="ja-JP" dirty="0"/>
            </a:br>
            <a:r>
              <a:rPr kumimoji="1" lang="en-US" altLang="ja-JP" dirty="0" smtClean="0"/>
              <a:t>(Word, PowerPoint, Illustrator, …)</a:t>
            </a:r>
            <a:endParaRPr kumimoji="1" lang="ja-JP" altLang="en-US" dirty="0"/>
          </a:p>
        </p:txBody>
      </p:sp>
      <p:sp>
        <p:nvSpPr>
          <p:cNvPr id="5" name="日付プレースホルダー 4"/>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6" name="フッター プレースホルダー 5"/>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7" name="スライド番号プレースホルダー 6"/>
          <p:cNvSpPr>
            <a:spLocks noGrp="1"/>
          </p:cNvSpPr>
          <p:nvPr>
            <p:ph type="sldNum" sz="quarter" idx="12"/>
          </p:nvPr>
        </p:nvSpPr>
        <p:spPr/>
        <p:txBody>
          <a:bodyPr/>
          <a:lstStyle/>
          <a:p>
            <a:fld id="{4F1CC6D0-5C45-40B5-8406-AF0C2D0F0FF6}" type="slidenum">
              <a:rPr kumimoji="1" lang="ja-JP" altLang="en-US" smtClean="0">
                <a:solidFill>
                  <a:srgbClr val="464653"/>
                </a:solidFill>
              </a:rPr>
              <a:pPr/>
              <a:t>3</a:t>
            </a:fld>
            <a:endParaRPr kumimoji="1" lang="ja-JP" altLang="en-US">
              <a:solidFill>
                <a:srgbClr val="464653"/>
              </a:solidFill>
            </a:endParaRPr>
          </a:p>
        </p:txBody>
      </p:sp>
    </p:spTree>
    <p:extLst>
      <p:ext uri="{BB962C8B-B14F-4D97-AF65-F5344CB8AC3E}">
        <p14:creationId xmlns:p14="http://schemas.microsoft.com/office/powerpoint/2010/main" val="4222379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r>
              <a:rPr lang="en-US" altLang="ja-JP" dirty="0"/>
              <a:t>ImageJ</a:t>
            </a:r>
            <a:r>
              <a:rPr lang="ja-JP" altLang="en-US" dirty="0"/>
              <a:t>の直接操作による画像解析</a:t>
            </a:r>
          </a:p>
        </p:txBody>
      </p:sp>
      <p:sp>
        <p:nvSpPr>
          <p:cNvPr id="7" name="テキスト プレースホルダー 6"/>
          <p:cNvSpPr>
            <a:spLocks noGrp="1"/>
          </p:cNvSpPr>
          <p:nvPr>
            <p:ph type="body"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solidFill>
                  <a:srgbClr val="DDE9EC"/>
                </a:solidFill>
              </a:rPr>
              <a:t>2018/4/9,16,23</a:t>
            </a:r>
            <a:endParaRPr kumimoji="1" lang="ja-JP" altLang="en-US" dirty="0">
              <a:solidFill>
                <a:srgbClr val="DDE9EC"/>
              </a:solidFill>
            </a:endParaRPr>
          </a:p>
        </p:txBody>
      </p:sp>
      <p:sp>
        <p:nvSpPr>
          <p:cNvPr id="5" name="フッター プレースホルダー 4"/>
          <p:cNvSpPr>
            <a:spLocks noGrp="1"/>
          </p:cNvSpPr>
          <p:nvPr>
            <p:ph type="ftr" sz="quarter" idx="11"/>
          </p:nvPr>
        </p:nvSpPr>
        <p:spPr/>
        <p:txBody>
          <a:bodyPr/>
          <a:lstStyle/>
          <a:p>
            <a:r>
              <a:rPr kumimoji="1" lang="ja-JP" altLang="en-US" smtClean="0">
                <a:solidFill>
                  <a:srgbClr val="DDE9EC"/>
                </a:solidFill>
              </a:rPr>
              <a:t>生物化学実験法 </a:t>
            </a:r>
            <a:r>
              <a:rPr kumimoji="1" lang="en-GB" altLang="ja-JP" smtClean="0">
                <a:solidFill>
                  <a:srgbClr val="DDE9EC"/>
                </a:solidFill>
              </a:rPr>
              <a:t>PC</a:t>
            </a:r>
            <a:r>
              <a:rPr kumimoji="1" lang="ja-JP" altLang="en-US" smtClean="0">
                <a:solidFill>
                  <a:srgbClr val="DDE9EC"/>
                </a:solidFill>
              </a:rPr>
              <a:t>演習</a:t>
            </a:r>
            <a:endParaRPr kumimoji="1" lang="ja-JP" altLang="en-US" dirty="0">
              <a:solidFill>
                <a:srgbClr val="DDE9EC"/>
              </a:solidFill>
            </a:endParaRPr>
          </a:p>
        </p:txBody>
      </p:sp>
      <p:sp>
        <p:nvSpPr>
          <p:cNvPr id="8" name="スライド番号プレースホルダー 7"/>
          <p:cNvSpPr>
            <a:spLocks noGrp="1"/>
          </p:cNvSpPr>
          <p:nvPr>
            <p:ph type="sldNum" sz="quarter" idx="12"/>
          </p:nvPr>
        </p:nvSpPr>
        <p:spPr/>
        <p:txBody>
          <a:bodyPr/>
          <a:lstStyle/>
          <a:p>
            <a:fld id="{4F1CC6D0-5C45-40B5-8406-AF0C2D0F0FF6}" type="slidenum">
              <a:rPr kumimoji="1" lang="ja-JP" altLang="en-US" smtClean="0">
                <a:solidFill>
                  <a:srgbClr val="DDE9EC"/>
                </a:solidFill>
              </a:rPr>
              <a:pPr/>
              <a:t>30</a:t>
            </a:fld>
            <a:endParaRPr kumimoji="1" lang="ja-JP" altLang="en-US">
              <a:solidFill>
                <a:srgbClr val="DDE9EC"/>
              </a:solidFill>
            </a:endParaRPr>
          </a:p>
        </p:txBody>
      </p:sp>
    </p:spTree>
    <p:extLst>
      <p:ext uri="{BB962C8B-B14F-4D97-AF65-F5344CB8AC3E}">
        <p14:creationId xmlns:p14="http://schemas.microsoft.com/office/powerpoint/2010/main" val="8856120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画像の開き方</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14339" name="コンテンツ プレースホルダ 2"/>
          <p:cNvSpPr>
            <a:spLocks noGrp="1"/>
          </p:cNvSpPr>
          <p:nvPr>
            <p:ph sz="quarter" idx="1"/>
          </p:nvPr>
        </p:nvSpPr>
        <p:spPr/>
        <p:txBody>
          <a:bodyPr>
            <a:normAutofit lnSpcReduction="10000"/>
          </a:bodyPr>
          <a:lstStyle/>
          <a:p>
            <a:r>
              <a:rPr lang="en-US" altLang="ja-JP" b="1" dirty="0" smtClean="0">
                <a:solidFill>
                  <a:srgbClr val="0070C0"/>
                </a:solidFill>
              </a:rPr>
              <a:t>File&gt;Open</a:t>
            </a:r>
            <a:r>
              <a:rPr lang="ja-JP" altLang="en-US" dirty="0" smtClean="0"/>
              <a:t>で画像ファイルを選択</a:t>
            </a:r>
            <a:endParaRPr lang="en-US" altLang="ja-JP" dirty="0" smtClean="0"/>
          </a:p>
          <a:p>
            <a:r>
              <a:rPr lang="en-US" altLang="ja-JP" b="1" dirty="0" err="1" smtClean="0">
                <a:solidFill>
                  <a:srgbClr val="0070C0"/>
                </a:solidFill>
              </a:rPr>
              <a:t>Ctrl+O</a:t>
            </a:r>
            <a:r>
              <a:rPr lang="ja-JP" altLang="en-US" dirty="0" smtClean="0"/>
              <a:t>で同様にファイル選択</a:t>
            </a:r>
            <a:endParaRPr lang="en-US" altLang="ja-JP" dirty="0" smtClean="0"/>
          </a:p>
          <a:p>
            <a:r>
              <a:rPr lang="ja-JP" altLang="en-US" dirty="0" smtClean="0"/>
              <a:t>ファイルを</a:t>
            </a:r>
            <a:r>
              <a:rPr lang="en-US" altLang="ja-JP" dirty="0" smtClean="0"/>
              <a:t>ImageJ</a:t>
            </a:r>
            <a:r>
              <a:rPr lang="ja-JP" altLang="en-US" dirty="0" smtClean="0"/>
              <a:t>のアイコンまたはメニューバーにドラッグ</a:t>
            </a:r>
            <a:endParaRPr lang="en-US" altLang="ja-JP" dirty="0" smtClean="0"/>
          </a:p>
          <a:p>
            <a:endParaRPr lang="en-US" altLang="ja-JP" dirty="0" smtClean="0"/>
          </a:p>
          <a:p>
            <a:r>
              <a:rPr lang="ja-JP" altLang="en-US" dirty="0" smtClean="0"/>
              <a:t>複数の画像を同時に開くことができる。また画像処理により新たに作成した画像も別ウィンドウとなることがある。すべての操作は選択状態となっているウィンドウ</a:t>
            </a:r>
            <a:r>
              <a:rPr lang="en-US" altLang="ja-JP" dirty="0" smtClean="0"/>
              <a:t>(</a:t>
            </a:r>
            <a:r>
              <a:rPr lang="ja-JP" altLang="en-US" dirty="0" smtClean="0"/>
              <a:t>アクティブウィンドウ</a:t>
            </a:r>
            <a:r>
              <a:rPr lang="en-US" altLang="ja-JP" dirty="0" smtClean="0"/>
              <a:t>)</a:t>
            </a:r>
            <a:r>
              <a:rPr lang="ja-JP" altLang="en-US" dirty="0" smtClean="0"/>
              <a:t>に対して行われるので、どの画像が選択されているかに常に注意する。</a:t>
            </a:r>
            <a:endParaRPr lang="en-US" altLang="ja-JP" dirty="0" smtClean="0"/>
          </a:p>
          <a:p>
            <a:endParaRPr lang="en-US" altLang="ja-JP" dirty="0" smtClean="0"/>
          </a:p>
          <a:p>
            <a:r>
              <a:rPr lang="ja-JP" altLang="en-US" dirty="0" smtClean="0"/>
              <a:t>画像に何らかの変更を加えても、</a:t>
            </a:r>
            <a:r>
              <a:rPr lang="en-US" altLang="ja-JP" b="1" dirty="0" smtClean="0">
                <a:solidFill>
                  <a:srgbClr val="0070C0"/>
                </a:solidFill>
              </a:rPr>
              <a:t>File&gt;Revert (</a:t>
            </a:r>
            <a:r>
              <a:rPr lang="en-US" altLang="ja-JP" b="1" dirty="0" err="1" smtClean="0">
                <a:solidFill>
                  <a:srgbClr val="0070C0"/>
                </a:solidFill>
              </a:rPr>
              <a:t>Ctrl+R</a:t>
            </a:r>
            <a:r>
              <a:rPr lang="en-US" altLang="ja-JP" b="1" dirty="0" smtClean="0">
                <a:solidFill>
                  <a:srgbClr val="0070C0"/>
                </a:solidFill>
              </a:rPr>
              <a:t>)</a:t>
            </a:r>
            <a:r>
              <a:rPr lang="en-US" altLang="ja-JP" dirty="0" smtClean="0"/>
              <a:t> </a:t>
            </a:r>
            <a:r>
              <a:rPr lang="ja-JP" altLang="en-US" dirty="0" smtClean="0"/>
              <a:t>で元の画像を読み込み直せる。</a:t>
            </a:r>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31</a:t>
            </a:fld>
            <a:endParaRPr kumimoji="1" lang="ja-JP" altLang="en-US">
              <a:solidFill>
                <a:srgbClr val="464653"/>
              </a:solidFill>
            </a:endParaRPr>
          </a:p>
        </p:txBody>
      </p:sp>
    </p:spTree>
    <p:extLst>
      <p:ext uri="{BB962C8B-B14F-4D97-AF65-F5344CB8AC3E}">
        <p14:creationId xmlns:p14="http://schemas.microsoft.com/office/powerpoint/2010/main" val="593033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画像の種類</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15363" name="コンテンツ プレースホルダ 2"/>
          <p:cNvSpPr>
            <a:spLocks noGrp="1"/>
          </p:cNvSpPr>
          <p:nvPr>
            <p:ph sz="quarter" idx="1"/>
          </p:nvPr>
        </p:nvSpPr>
        <p:spPr/>
        <p:txBody>
          <a:bodyPr/>
          <a:lstStyle/>
          <a:p>
            <a:r>
              <a:rPr lang="en-US" altLang="ja-JP" sz="2400" dirty="0" smtClean="0"/>
              <a:t>ImageJ</a:t>
            </a:r>
            <a:r>
              <a:rPr lang="ja-JP" altLang="en-US" sz="2400" dirty="0" smtClean="0"/>
              <a:t>では</a:t>
            </a:r>
            <a:r>
              <a:rPr lang="en-US" altLang="ja-JP" sz="2400" dirty="0" smtClean="0"/>
              <a:t>RGB</a:t>
            </a:r>
            <a:r>
              <a:rPr lang="ja-JP" altLang="en-US" sz="2400" dirty="0" smtClean="0"/>
              <a:t>カラー画像およびグレースケール画像</a:t>
            </a:r>
            <a:r>
              <a:rPr lang="en-US" altLang="ja-JP" sz="2400" dirty="0" smtClean="0"/>
              <a:t>(</a:t>
            </a:r>
            <a:r>
              <a:rPr lang="ja-JP" altLang="en-US" sz="2400" dirty="0" smtClean="0"/>
              <a:t>モノクロ画像</a:t>
            </a:r>
            <a:r>
              <a:rPr lang="en-US" altLang="ja-JP" sz="2400" dirty="0" smtClean="0"/>
              <a:t>)</a:t>
            </a:r>
            <a:r>
              <a:rPr lang="ja-JP" altLang="en-US" sz="2400" dirty="0" smtClean="0"/>
              <a:t>を扱うことができる。</a:t>
            </a:r>
            <a:endParaRPr lang="en-US" altLang="ja-JP" sz="2400" dirty="0" smtClean="0"/>
          </a:p>
          <a:p>
            <a:r>
              <a:rPr lang="en-US" altLang="ja-JP" sz="2400" dirty="0" smtClean="0"/>
              <a:t>RGB</a:t>
            </a:r>
            <a:r>
              <a:rPr lang="ja-JP" altLang="en-US" sz="2400" dirty="0" smtClean="0"/>
              <a:t>画像は</a:t>
            </a:r>
            <a:r>
              <a:rPr lang="en-US" altLang="ja-JP" sz="2400" dirty="0" err="1" smtClean="0"/>
              <a:t>Red,Green,Blue</a:t>
            </a:r>
            <a:r>
              <a:rPr lang="ja-JP" altLang="en-US" sz="2400" dirty="0" smtClean="0"/>
              <a:t>の三色がそれぞれ</a:t>
            </a:r>
            <a:r>
              <a:rPr lang="en-US" altLang="ja-JP" sz="2400" dirty="0" smtClean="0"/>
              <a:t>8</a:t>
            </a:r>
            <a:r>
              <a:rPr lang="ja-JP" altLang="en-US" sz="2400" dirty="0" smtClean="0"/>
              <a:t>ビットで表現されている。</a:t>
            </a:r>
            <a:endParaRPr lang="en-US" altLang="ja-JP" sz="2400" dirty="0" smtClean="0"/>
          </a:p>
          <a:p>
            <a:r>
              <a:rPr lang="ja-JP" altLang="en-US" sz="2400" dirty="0" smtClean="0"/>
              <a:t>グレースケール画像としては</a:t>
            </a:r>
            <a:r>
              <a:rPr lang="en-US" altLang="ja-JP" sz="2400" dirty="0" smtClean="0"/>
              <a:t>8</a:t>
            </a:r>
            <a:r>
              <a:rPr lang="ja-JP" altLang="en-US" sz="2400" dirty="0" smtClean="0"/>
              <a:t>ビット</a:t>
            </a:r>
            <a:r>
              <a:rPr lang="en-US" altLang="ja-JP" sz="2400" dirty="0" smtClean="0"/>
              <a:t>(0</a:t>
            </a:r>
            <a:r>
              <a:rPr lang="ja-JP" altLang="en-US" sz="2400" dirty="0" smtClean="0"/>
              <a:t>～</a:t>
            </a:r>
            <a:r>
              <a:rPr lang="en-US" altLang="ja-JP" sz="2400" dirty="0" smtClean="0"/>
              <a:t>255</a:t>
            </a:r>
            <a:r>
              <a:rPr lang="ja-JP" altLang="en-US" sz="2400" dirty="0" smtClean="0"/>
              <a:t>の</a:t>
            </a:r>
            <a:r>
              <a:rPr lang="en-US" altLang="ja-JP" sz="2400" dirty="0" smtClean="0"/>
              <a:t>256</a:t>
            </a:r>
            <a:r>
              <a:rPr lang="ja-JP" altLang="en-US" sz="2400" dirty="0" smtClean="0"/>
              <a:t>段階</a:t>
            </a:r>
            <a:r>
              <a:rPr lang="en-US" altLang="ja-JP" sz="2400" dirty="0" smtClean="0"/>
              <a:t>)</a:t>
            </a:r>
            <a:r>
              <a:rPr lang="ja-JP" altLang="en-US" sz="2400" dirty="0" err="1" smtClean="0"/>
              <a:t>、</a:t>
            </a:r>
            <a:r>
              <a:rPr lang="en-US" altLang="ja-JP" sz="2400" dirty="0" smtClean="0"/>
              <a:t>16</a:t>
            </a:r>
            <a:r>
              <a:rPr lang="ja-JP" altLang="en-US" sz="2400" dirty="0" smtClean="0"/>
              <a:t>ビット</a:t>
            </a:r>
            <a:r>
              <a:rPr lang="en-US" altLang="ja-JP" sz="2400" dirty="0" smtClean="0"/>
              <a:t>(0</a:t>
            </a:r>
            <a:r>
              <a:rPr lang="ja-JP" altLang="en-US" sz="2400" dirty="0" smtClean="0"/>
              <a:t>～</a:t>
            </a:r>
            <a:r>
              <a:rPr lang="en-US" altLang="ja-JP" sz="2400" dirty="0" smtClean="0"/>
              <a:t>65535)</a:t>
            </a:r>
            <a:r>
              <a:rPr lang="ja-JP" altLang="en-US" sz="2400" dirty="0" err="1" smtClean="0"/>
              <a:t>、</a:t>
            </a:r>
            <a:r>
              <a:rPr lang="en-US" altLang="ja-JP" sz="2400" dirty="0" smtClean="0"/>
              <a:t>32</a:t>
            </a:r>
            <a:r>
              <a:rPr lang="ja-JP" altLang="en-US" sz="2400" dirty="0" smtClean="0"/>
              <a:t>ビット</a:t>
            </a:r>
            <a:r>
              <a:rPr lang="en-US" altLang="ja-JP" sz="2400" dirty="0" smtClean="0"/>
              <a:t>(</a:t>
            </a:r>
            <a:r>
              <a:rPr lang="ja-JP" altLang="en-US" sz="2400" dirty="0" smtClean="0"/>
              <a:t>符号付き浮動小数点</a:t>
            </a:r>
            <a:r>
              <a:rPr lang="en-US" altLang="ja-JP" sz="2400" dirty="0" smtClean="0"/>
              <a:t>)</a:t>
            </a:r>
            <a:r>
              <a:rPr lang="ja-JP" altLang="en-US" sz="2400" dirty="0" smtClean="0"/>
              <a:t>の画像が扱える。</a:t>
            </a:r>
            <a:endParaRPr lang="en-US" altLang="ja-JP" sz="2400" dirty="0" smtClean="0"/>
          </a:p>
          <a:p>
            <a:r>
              <a:rPr lang="ja-JP" altLang="en-US" sz="2400" dirty="0" smtClean="0"/>
              <a:t>画像処理の過程で二値化</a:t>
            </a:r>
            <a:r>
              <a:rPr lang="en-US" altLang="ja-JP" sz="2400" dirty="0" smtClean="0"/>
              <a:t>(Binary)</a:t>
            </a:r>
            <a:r>
              <a:rPr lang="ja-JP" altLang="en-US" sz="2400" dirty="0" smtClean="0"/>
              <a:t>画像も扱うが、これはグレースケール画像の形式のまま、白と黒だけで描かれた画像である。</a:t>
            </a:r>
            <a:endParaRPr lang="en-US" altLang="ja-JP" sz="2400" dirty="0" smtClean="0"/>
          </a:p>
          <a:p>
            <a:r>
              <a:rPr lang="en-US" altLang="ja-JP" sz="2400" dirty="0" smtClean="0"/>
              <a:t>RGB</a:t>
            </a:r>
            <a:r>
              <a:rPr lang="ja-JP" altLang="en-US" sz="2400" dirty="0" smtClean="0"/>
              <a:t>の三色を別々のレイヤーで扱う場合、これを特にコンポジット画像と呼ぶ。</a:t>
            </a:r>
            <a:endParaRPr lang="en-US" altLang="ja-JP" sz="24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32</a:t>
            </a:fld>
            <a:endParaRPr kumimoji="1" lang="ja-JP" altLang="en-US">
              <a:solidFill>
                <a:srgbClr val="464653"/>
              </a:solidFill>
            </a:endParaRPr>
          </a:p>
        </p:txBody>
      </p:sp>
    </p:spTree>
    <p:extLst>
      <p:ext uri="{BB962C8B-B14F-4D97-AF65-F5344CB8AC3E}">
        <p14:creationId xmlns:p14="http://schemas.microsoft.com/office/powerpoint/2010/main" val="13319130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画像形式の変換</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16387" name="コンテンツ プレースホルダ 2"/>
          <p:cNvSpPr>
            <a:spLocks noGrp="1"/>
          </p:cNvSpPr>
          <p:nvPr>
            <p:ph sz="quarter" idx="1"/>
          </p:nvPr>
        </p:nvSpPr>
        <p:spPr/>
        <p:txBody>
          <a:bodyPr>
            <a:normAutofit/>
          </a:bodyPr>
          <a:lstStyle/>
          <a:p>
            <a:pPr marL="273050" indent="-190500"/>
            <a:r>
              <a:rPr lang="ja-JP" altLang="en-US" sz="2400" dirty="0" smtClean="0"/>
              <a:t>各画像ウィンドウの上部に画像サイズ、画像形式、ファイルサイズが表示されている。</a:t>
            </a:r>
            <a:endParaRPr lang="en-US" altLang="ja-JP" sz="2400" dirty="0" smtClean="0"/>
          </a:p>
          <a:p>
            <a:pPr marL="273050" indent="-190500"/>
            <a:r>
              <a:rPr lang="ja-JP" altLang="en-US" sz="2400" dirty="0" smtClean="0"/>
              <a:t>画像形式の変換は</a:t>
            </a:r>
            <a:r>
              <a:rPr lang="en-US" altLang="ja-JP" sz="2400" b="1" dirty="0" smtClean="0">
                <a:solidFill>
                  <a:srgbClr val="0070C0"/>
                </a:solidFill>
              </a:rPr>
              <a:t>Image&gt;Type</a:t>
            </a:r>
            <a:r>
              <a:rPr lang="ja-JP" altLang="en-US" sz="2400" dirty="0" smtClean="0"/>
              <a:t>で行う。例えば</a:t>
            </a:r>
            <a:r>
              <a:rPr lang="en-US" altLang="ja-JP" sz="2400" dirty="0" smtClean="0"/>
              <a:t>RGB</a:t>
            </a:r>
            <a:r>
              <a:rPr lang="ja-JP" altLang="en-US" sz="2400" dirty="0" smtClean="0"/>
              <a:t>画像の色情報を破棄してグレースケール</a:t>
            </a:r>
            <a:r>
              <a:rPr lang="en-US" altLang="ja-JP" sz="2400" dirty="0" smtClean="0"/>
              <a:t>(8</a:t>
            </a:r>
            <a:r>
              <a:rPr lang="ja-JP" altLang="en-US" sz="2400" dirty="0" smtClean="0"/>
              <a:t>ビット</a:t>
            </a:r>
            <a:r>
              <a:rPr lang="en-US" altLang="ja-JP" sz="2400" dirty="0" smtClean="0"/>
              <a:t>)</a:t>
            </a:r>
            <a:r>
              <a:rPr lang="ja-JP" altLang="en-US" sz="2400" dirty="0" smtClean="0"/>
              <a:t>にする。</a:t>
            </a:r>
            <a:endParaRPr lang="en-US" altLang="ja-JP" sz="2400" dirty="0" smtClean="0"/>
          </a:p>
          <a:p>
            <a:pPr marL="273050" indent="-190500"/>
            <a:r>
              <a:rPr lang="en-US" altLang="ja-JP" sz="2400" dirty="0" smtClean="0"/>
              <a:t>RGB</a:t>
            </a:r>
            <a:r>
              <a:rPr lang="ja-JP" altLang="en-US" sz="2400" dirty="0" smtClean="0"/>
              <a:t>の三色を分解してそれぞれをグレースケール画像にするときは、</a:t>
            </a:r>
            <a:r>
              <a:rPr lang="en-US" altLang="ja-JP" sz="2400" b="1" dirty="0" smtClean="0">
                <a:solidFill>
                  <a:srgbClr val="0070C0"/>
                </a:solidFill>
              </a:rPr>
              <a:t>Image&gt;Color&gt;Split Channels</a:t>
            </a:r>
          </a:p>
          <a:p>
            <a:pPr marL="273050" indent="-190500"/>
            <a:r>
              <a:rPr lang="ja-JP" altLang="en-US" sz="2400" dirty="0" smtClean="0"/>
              <a:t>逆に</a:t>
            </a:r>
            <a:r>
              <a:rPr lang="en-US" altLang="ja-JP" sz="2400" dirty="0" smtClean="0"/>
              <a:t>3</a:t>
            </a:r>
            <a:r>
              <a:rPr lang="ja-JP" altLang="en-US" sz="2400" dirty="0" smtClean="0"/>
              <a:t>枚のグレースケール画像をそれぞれ赤、緑、青として</a:t>
            </a:r>
            <a:r>
              <a:rPr lang="en-US" altLang="ja-JP" sz="2400" dirty="0" smtClean="0"/>
              <a:t>RGB</a:t>
            </a:r>
            <a:r>
              <a:rPr lang="ja-JP" altLang="en-US" sz="2400" dirty="0" smtClean="0"/>
              <a:t>画像やコンポジット画像にするには</a:t>
            </a:r>
            <a:r>
              <a:rPr lang="en-US" altLang="ja-JP" sz="2400" b="1" dirty="0" smtClean="0">
                <a:solidFill>
                  <a:srgbClr val="0070C0"/>
                </a:solidFill>
              </a:rPr>
              <a:t>Image&gt;Color&gt;Merge Channels</a:t>
            </a:r>
          </a:p>
          <a:p>
            <a:pPr marL="273050" indent="-190500"/>
            <a:r>
              <a:rPr lang="ja-JP" altLang="en-US" sz="2400" dirty="0" smtClean="0"/>
              <a:t>コンポジット画像なら</a:t>
            </a:r>
            <a:r>
              <a:rPr lang="en-US" altLang="ja-JP" sz="2400" b="1" dirty="0" smtClean="0">
                <a:solidFill>
                  <a:srgbClr val="0070C0"/>
                </a:solidFill>
              </a:rPr>
              <a:t>Image&gt;Color&gt;Channels Tool</a:t>
            </a:r>
            <a:r>
              <a:rPr lang="ja-JP" altLang="en-US" sz="2400" dirty="0" smtClean="0"/>
              <a:t> </a:t>
            </a:r>
            <a:r>
              <a:rPr lang="en-US" altLang="ja-JP" sz="2400" dirty="0" smtClean="0"/>
              <a:t>(</a:t>
            </a:r>
            <a:r>
              <a:rPr lang="en-US" altLang="ja-JP" sz="2400" dirty="0" err="1" smtClean="0"/>
              <a:t>Ctrl+Shift+Z</a:t>
            </a:r>
            <a:r>
              <a:rPr lang="en-US" altLang="ja-JP" sz="2400" dirty="0" smtClean="0"/>
              <a:t>)</a:t>
            </a:r>
            <a:r>
              <a:rPr lang="ja-JP" altLang="en-US" sz="2400" dirty="0" smtClean="0"/>
              <a:t>から、各チャンネルの表示</a:t>
            </a:r>
            <a:r>
              <a:rPr lang="en-US" altLang="ja-JP" sz="2400" dirty="0" smtClean="0"/>
              <a:t>/</a:t>
            </a:r>
            <a:r>
              <a:rPr lang="ja-JP" altLang="en-US" sz="2400" dirty="0" smtClean="0"/>
              <a:t>非表示を切り替えられる。</a:t>
            </a:r>
            <a:endParaRPr lang="en-US" altLang="ja-JP" sz="2400" dirty="0" smtClean="0"/>
          </a:p>
          <a:p>
            <a:pPr marL="273050" indent="-190500"/>
            <a:endParaRPr lang="ja-JP" altLang="en-US" sz="2400" dirty="0" smtClean="0"/>
          </a:p>
        </p:txBody>
      </p:sp>
      <p:pic>
        <p:nvPicPr>
          <p:cNvPr id="16389"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3327" y="5564823"/>
            <a:ext cx="6757988"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33</a:t>
            </a:fld>
            <a:endParaRPr kumimoji="1" lang="ja-JP" altLang="en-US">
              <a:solidFill>
                <a:srgbClr val="464653"/>
              </a:solidFill>
            </a:endParaRPr>
          </a:p>
        </p:txBody>
      </p:sp>
    </p:spTree>
    <p:extLst>
      <p:ext uri="{BB962C8B-B14F-4D97-AF65-F5344CB8AC3E}">
        <p14:creationId xmlns:p14="http://schemas.microsoft.com/office/powerpoint/2010/main" val="25809682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dirty="0"/>
              <a:t>疑似</a:t>
            </a:r>
            <a:r>
              <a:rPr lang="ja-JP" altLang="en-US" dirty="0" smtClean="0"/>
              <a:t>カラー</a:t>
            </a:r>
            <a:r>
              <a:rPr lang="en-US" altLang="ja-JP" dirty="0" smtClean="0"/>
              <a:t>(</a:t>
            </a:r>
            <a:r>
              <a:rPr lang="ja-JP" altLang="en-US" dirty="0" smtClean="0"/>
              <a:t>シュードカラー</a:t>
            </a:r>
            <a:r>
              <a:rPr lang="en-US" altLang="ja-JP" dirty="0" smtClean="0"/>
              <a:t>)</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0963" name="コンテンツ プレースホルダ 2"/>
          <p:cNvSpPr>
            <a:spLocks noGrp="1"/>
          </p:cNvSpPr>
          <p:nvPr>
            <p:ph sz="quarter" idx="1"/>
          </p:nvPr>
        </p:nvSpPr>
        <p:spPr/>
        <p:txBody>
          <a:bodyPr>
            <a:normAutofit lnSpcReduction="10000"/>
          </a:bodyPr>
          <a:lstStyle/>
          <a:p>
            <a:r>
              <a:rPr lang="ja-JP" altLang="en-US" sz="2400" dirty="0" smtClean="0"/>
              <a:t>グレースケール</a:t>
            </a:r>
            <a:r>
              <a:rPr lang="ja-JP" altLang="en-US" sz="2400" dirty="0"/>
              <a:t>画像に、見やすいように色をつけて表示することができる。つまり、ピクセル値</a:t>
            </a:r>
            <a:r>
              <a:rPr lang="en-US" altLang="ja-JP" sz="2400" dirty="0"/>
              <a:t>(</a:t>
            </a:r>
            <a:r>
              <a:rPr lang="ja-JP" altLang="en-US" sz="2400" dirty="0"/>
              <a:t>例えば</a:t>
            </a:r>
            <a:r>
              <a:rPr lang="en-US" altLang="ja-JP" sz="2400" dirty="0"/>
              <a:t>8</a:t>
            </a:r>
            <a:r>
              <a:rPr lang="ja-JP" altLang="en-US" sz="2400" dirty="0"/>
              <a:t>ビット画像であれば</a:t>
            </a:r>
            <a:r>
              <a:rPr lang="en-US" altLang="ja-JP" sz="2400" dirty="0"/>
              <a:t>0-255</a:t>
            </a:r>
            <a:r>
              <a:rPr lang="ja-JP" altLang="en-US" sz="2400" dirty="0"/>
              <a:t>の値</a:t>
            </a:r>
            <a:r>
              <a:rPr lang="en-US" altLang="ja-JP" sz="2400" dirty="0"/>
              <a:t>)</a:t>
            </a:r>
            <a:r>
              <a:rPr lang="ja-JP" altLang="en-US" sz="2400" dirty="0"/>
              <a:t>のそれぞれに色を対応させる。</a:t>
            </a:r>
            <a:endParaRPr lang="en-US" altLang="ja-JP" sz="2400" dirty="0"/>
          </a:p>
          <a:p>
            <a:r>
              <a:rPr lang="ja-JP" altLang="en-US" sz="2400" dirty="0" smtClean="0"/>
              <a:t>この対応関係の</a:t>
            </a:r>
            <a:r>
              <a:rPr lang="ja-JP" altLang="en-US" sz="2400" dirty="0" err="1" smtClean="0"/>
              <a:t>ことをを</a:t>
            </a:r>
            <a:r>
              <a:rPr lang="en-US" altLang="ja-JP" sz="2400" dirty="0" smtClean="0"/>
              <a:t>Lookup table(LUT)</a:t>
            </a:r>
            <a:r>
              <a:rPr lang="ja-JP" altLang="en-US" sz="2400" dirty="0" smtClean="0"/>
              <a:t>という。例えば</a:t>
            </a:r>
            <a:r>
              <a:rPr lang="en-US" altLang="ja-JP" sz="2400" dirty="0" smtClean="0"/>
              <a:t>0</a:t>
            </a:r>
            <a:r>
              <a:rPr lang="ja-JP" altLang="en-US" sz="2400" dirty="0" smtClean="0"/>
              <a:t>→青、</a:t>
            </a:r>
            <a:r>
              <a:rPr lang="en-US" altLang="ja-JP" sz="2400" dirty="0" smtClean="0"/>
              <a:t>255</a:t>
            </a:r>
            <a:r>
              <a:rPr lang="ja-JP" altLang="en-US" sz="2400" dirty="0" smtClean="0"/>
              <a:t>→赤など。この間が段階的に変化する。</a:t>
            </a:r>
            <a:endParaRPr lang="en-US" altLang="ja-JP" sz="2400" dirty="0" smtClean="0"/>
          </a:p>
          <a:p>
            <a:r>
              <a:rPr lang="en-US" altLang="ja-JP" sz="2400" dirty="0" smtClean="0"/>
              <a:t>Image&gt;Lookup Tables</a:t>
            </a:r>
            <a:r>
              <a:rPr lang="ja-JP" altLang="en-US" sz="2400" dirty="0" smtClean="0"/>
              <a:t>から適切な</a:t>
            </a:r>
            <a:r>
              <a:rPr lang="en-US" altLang="ja-JP" sz="2400" dirty="0" smtClean="0"/>
              <a:t>LUT</a:t>
            </a:r>
            <a:r>
              <a:rPr lang="ja-JP" altLang="en-US" sz="2400" dirty="0" smtClean="0"/>
              <a:t>を選ぶとアクティブなグレー画像に疑似カラーが適用される</a:t>
            </a:r>
            <a:r>
              <a:rPr lang="ja-JP" altLang="en-US" sz="2400" dirty="0"/>
              <a:t>。</a:t>
            </a:r>
            <a:r>
              <a:rPr lang="ja-JP" altLang="en-US" sz="2400" dirty="0" smtClean="0"/>
              <a:t>例えば</a:t>
            </a:r>
            <a:r>
              <a:rPr lang="en-US" altLang="ja-JP" sz="2400" dirty="0" smtClean="0"/>
              <a:t>Green</a:t>
            </a:r>
            <a:r>
              <a:rPr lang="ja-JP" altLang="en-US" sz="2400" dirty="0"/>
              <a:t>を選ぶと、グレースケールの明るさに比例した明るさの緑一色の表示に変わる。何</a:t>
            </a:r>
            <a:r>
              <a:rPr lang="ja-JP" altLang="en-US" sz="2400" dirty="0" smtClean="0"/>
              <a:t>も画像が開いていないとその</a:t>
            </a:r>
            <a:r>
              <a:rPr lang="en-US" altLang="ja-JP" sz="2400" dirty="0" smtClean="0"/>
              <a:t>LUT </a:t>
            </a:r>
            <a:r>
              <a:rPr lang="ja-JP" altLang="en-US" sz="2400" dirty="0" smtClean="0"/>
              <a:t>の</a:t>
            </a:r>
            <a:r>
              <a:rPr lang="en-US" altLang="ja-JP" sz="2400" dirty="0" smtClean="0"/>
              <a:t>0-255</a:t>
            </a:r>
            <a:r>
              <a:rPr lang="ja-JP" altLang="en-US" sz="2400" dirty="0" smtClean="0"/>
              <a:t>に対応する色が表示される。</a:t>
            </a:r>
            <a:endParaRPr lang="en-US" altLang="ja-JP" sz="2400" dirty="0" smtClean="0"/>
          </a:p>
          <a:p>
            <a:r>
              <a:rPr lang="en-US" altLang="ja-JP" sz="2400" dirty="0"/>
              <a:t>LUT</a:t>
            </a:r>
            <a:r>
              <a:rPr lang="ja-JP" altLang="en-US" sz="2400" dirty="0"/>
              <a:t>の実際の色は、</a:t>
            </a:r>
            <a:r>
              <a:rPr lang="en-US" altLang="ja-JP" sz="2400" dirty="0"/>
              <a:t>Image&gt;Color&gt;Display LUTs</a:t>
            </a:r>
            <a:r>
              <a:rPr lang="ja-JP" altLang="en-US" sz="2400" dirty="0"/>
              <a:t>により一覧で表示させる</a:t>
            </a:r>
            <a:r>
              <a:rPr lang="ja-JP" altLang="en-US" sz="2400" dirty="0" smtClean="0"/>
              <a:t>こともできる。</a:t>
            </a:r>
            <a:endParaRPr lang="en-US" altLang="ja-JP" sz="2400" dirty="0" smtClean="0"/>
          </a:p>
          <a:p>
            <a:r>
              <a:rPr lang="en-US" altLang="ja-JP" sz="2400" dirty="0" smtClean="0">
                <a:hlinkClick r:id="rId2"/>
              </a:rPr>
              <a:t>rsb.info.nih.gov/</a:t>
            </a:r>
            <a:r>
              <a:rPr lang="en-US" altLang="ja-JP" sz="2400" dirty="0" err="1" smtClean="0">
                <a:hlinkClick r:id="rId2"/>
              </a:rPr>
              <a:t>ij</a:t>
            </a:r>
            <a:r>
              <a:rPr lang="en-US" altLang="ja-JP" sz="2400" dirty="0" smtClean="0">
                <a:hlinkClick r:id="rId2"/>
              </a:rPr>
              <a:t>/download/</a:t>
            </a:r>
            <a:r>
              <a:rPr lang="en-US" altLang="ja-JP" sz="2400" dirty="0" err="1" smtClean="0">
                <a:hlinkClick r:id="rId2"/>
              </a:rPr>
              <a:t>luts</a:t>
            </a:r>
            <a:r>
              <a:rPr lang="en-US" altLang="ja-JP" sz="2400" dirty="0" smtClean="0">
                <a:hlinkClick r:id="rId2"/>
              </a:rPr>
              <a:t>/</a:t>
            </a:r>
            <a:r>
              <a:rPr lang="ja-JP" altLang="en-US" sz="2400" dirty="0" smtClean="0"/>
              <a:t>からさらに多くの</a:t>
            </a:r>
            <a:r>
              <a:rPr lang="en-US" altLang="ja-JP" sz="2400" dirty="0" smtClean="0"/>
              <a:t>LUT</a:t>
            </a:r>
            <a:r>
              <a:rPr lang="ja-JP" altLang="en-US" sz="2400" dirty="0" smtClean="0"/>
              <a:t>をダウンロードできる。</a:t>
            </a:r>
            <a:endParaRPr lang="en-US" altLang="ja-JP" sz="24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34</a:t>
            </a:fld>
            <a:endParaRPr kumimoji="1" lang="ja-JP" altLang="en-US">
              <a:solidFill>
                <a:srgbClr val="464653"/>
              </a:solidFill>
            </a:endParaRPr>
          </a:p>
        </p:txBody>
      </p:sp>
    </p:spTree>
    <p:extLst>
      <p:ext uri="{BB962C8B-B14F-4D97-AF65-F5344CB8AC3E}">
        <p14:creationId xmlns:p14="http://schemas.microsoft.com/office/powerpoint/2010/main" val="1466425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スタック画像</a:t>
            </a:r>
          </a:p>
        </p:txBody>
      </p:sp>
      <p:sp>
        <p:nvSpPr>
          <p:cNvPr id="4" name="日付プレースホルダー 3"/>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5" name="フッター プレースホルダー 4"/>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18435" name="コンテンツ プレースホルダ 2"/>
          <p:cNvSpPr>
            <a:spLocks noGrp="1"/>
          </p:cNvSpPr>
          <p:nvPr>
            <p:ph sz="quarter" idx="1"/>
          </p:nvPr>
        </p:nvSpPr>
        <p:spPr/>
        <p:txBody>
          <a:bodyPr/>
          <a:lstStyle/>
          <a:p>
            <a:pPr marL="273050" indent="-190500"/>
            <a:r>
              <a:rPr lang="ja-JP" altLang="en-US" sz="2400" dirty="0" smtClean="0"/>
              <a:t>一連の画像が一まとめになっている場合がある。例えば一定時間ごとに撮影した顕微鏡写真、フォーカス面を変えながら取り込んだ顕微鏡の画像、ムービー画像など。</a:t>
            </a:r>
            <a:endParaRPr lang="en-US" altLang="ja-JP" sz="2400" dirty="0" smtClean="0"/>
          </a:p>
          <a:p>
            <a:pPr marL="273050" indent="-190500"/>
            <a:r>
              <a:rPr lang="ja-JP" altLang="en-US" sz="2400" dirty="0" smtClean="0"/>
              <a:t>これらの画像は</a:t>
            </a:r>
            <a:r>
              <a:rPr lang="en-US" altLang="ja-JP" sz="2400" dirty="0" smtClean="0"/>
              <a:t>ImageJ</a:t>
            </a:r>
            <a:r>
              <a:rPr lang="ja-JP" altLang="en-US" sz="2400" dirty="0" smtClean="0"/>
              <a:t>ではスタック画像として扱う。</a:t>
            </a:r>
            <a:endParaRPr lang="en-US" altLang="ja-JP" sz="2400" dirty="0" smtClean="0"/>
          </a:p>
          <a:p>
            <a:pPr marL="273050" indent="-190500"/>
            <a:r>
              <a:rPr lang="ja-JP" altLang="en-US" sz="2400" dirty="0" smtClean="0"/>
              <a:t>連番つきの一連の画像ファイル</a:t>
            </a:r>
            <a:r>
              <a:rPr lang="en-US" altLang="ja-JP" sz="2400" dirty="0" smtClean="0"/>
              <a:t>(</a:t>
            </a:r>
            <a:r>
              <a:rPr lang="ja-JP" altLang="en-US" sz="2400" dirty="0" smtClean="0"/>
              <a:t>例えば</a:t>
            </a:r>
            <a:r>
              <a:rPr lang="en-US" altLang="ja-JP" sz="2400" dirty="0" smtClean="0"/>
              <a:t>img001.jpg, img002.jpg, img002.jpg ....</a:t>
            </a:r>
            <a:r>
              <a:rPr lang="ja-JP" altLang="en-US" sz="2400" dirty="0" smtClean="0"/>
              <a:t>など</a:t>
            </a:r>
            <a:r>
              <a:rPr lang="en-US" altLang="ja-JP" sz="2400" dirty="0" smtClean="0"/>
              <a:t>)</a:t>
            </a:r>
            <a:r>
              <a:rPr lang="ja-JP" altLang="en-US" sz="2400" dirty="0" smtClean="0"/>
              <a:t>の場合、</a:t>
            </a:r>
            <a:r>
              <a:rPr lang="en-US" altLang="ja-JP" sz="2400" dirty="0" smtClean="0"/>
              <a:t>File&gt;Import&gt;Image Sequence...</a:t>
            </a:r>
            <a:r>
              <a:rPr lang="ja-JP" altLang="en-US" sz="2400" dirty="0" smtClean="0"/>
              <a:t>で開く。ムービーの場合は単に</a:t>
            </a:r>
            <a:r>
              <a:rPr lang="en-US" altLang="ja-JP" sz="2400" dirty="0" smtClean="0"/>
              <a:t>File&gt;Open</a:t>
            </a:r>
            <a:r>
              <a:rPr lang="ja-JP" altLang="en-US" sz="2400" dirty="0" err="1" smtClean="0"/>
              <a:t>。</a:t>
            </a:r>
            <a:endParaRPr lang="en-US" altLang="ja-JP" sz="2400" dirty="0" smtClean="0"/>
          </a:p>
          <a:p>
            <a:pPr marL="273050" indent="-190500"/>
            <a:r>
              <a:rPr lang="ja-JP" altLang="en-US" sz="2400" dirty="0" smtClean="0"/>
              <a:t>画像ウィンドウ下のスライドを動かすと表示画像が切り替わる。その左の▶をクリックするとムービー再生される。</a:t>
            </a:r>
            <a:r>
              <a:rPr lang="en-US" altLang="ja-JP" sz="2400" dirty="0" smtClean="0"/>
              <a:t>Image&gt;Stacks&gt;Tools&gt;Start Animation</a:t>
            </a:r>
            <a:r>
              <a:rPr lang="ja-JP" altLang="en-US" sz="2400" dirty="0" smtClean="0"/>
              <a:t>でも同じ。</a:t>
            </a:r>
            <a:endParaRPr lang="en-US" altLang="ja-JP" sz="2400" dirty="0" smtClean="0"/>
          </a:p>
          <a:p>
            <a:pPr marL="273050" indent="-190500"/>
            <a:r>
              <a:rPr lang="ja-JP" altLang="en-US" sz="2400" dirty="0" smtClean="0"/>
              <a:t>スタック画像に対するいろいろな操作は</a:t>
            </a:r>
            <a:r>
              <a:rPr lang="en-US" altLang="ja-JP" sz="2400" dirty="0" smtClean="0"/>
              <a:t>Image&gt;Stacks&gt;</a:t>
            </a:r>
            <a:r>
              <a:rPr lang="ja-JP" altLang="en-US" sz="2400" dirty="0" smtClean="0"/>
              <a:t>以下にまとめられている。</a:t>
            </a:r>
            <a:endParaRPr lang="en-US" altLang="ja-JP" sz="2400" dirty="0" smtClean="0"/>
          </a:p>
        </p:txBody>
      </p:sp>
      <p:sp>
        <p:nvSpPr>
          <p:cNvPr id="6" name="スライド番号プレースホルダー 5"/>
          <p:cNvSpPr>
            <a:spLocks noGrp="1"/>
          </p:cNvSpPr>
          <p:nvPr>
            <p:ph type="sldNum" sz="quarter" idx="12"/>
          </p:nvPr>
        </p:nvSpPr>
        <p:spPr/>
        <p:txBody>
          <a:bodyPr/>
          <a:lstStyle/>
          <a:p>
            <a:fld id="{4F1CC6D0-5C45-40B5-8406-AF0C2D0F0FF6}" type="slidenum">
              <a:rPr kumimoji="1" lang="ja-JP" altLang="en-US" smtClean="0">
                <a:solidFill>
                  <a:srgbClr val="464653"/>
                </a:solidFill>
              </a:rPr>
              <a:pPr/>
              <a:t>35</a:t>
            </a:fld>
            <a:endParaRPr kumimoji="1" lang="ja-JP" altLang="en-US">
              <a:solidFill>
                <a:srgbClr val="464653"/>
              </a:solidFill>
            </a:endParaRPr>
          </a:p>
        </p:txBody>
      </p:sp>
    </p:spTree>
    <p:extLst>
      <p:ext uri="{BB962C8B-B14F-4D97-AF65-F5344CB8AC3E}">
        <p14:creationId xmlns:p14="http://schemas.microsoft.com/office/powerpoint/2010/main" val="13311242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a:t>画像の複製や保存</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19459" name="コンテンツ プレースホルダ 2"/>
          <p:cNvSpPr>
            <a:spLocks noGrp="1"/>
          </p:cNvSpPr>
          <p:nvPr>
            <p:ph sz="quarter" idx="1"/>
          </p:nvPr>
        </p:nvSpPr>
        <p:spPr/>
        <p:txBody>
          <a:bodyPr/>
          <a:lstStyle/>
          <a:p>
            <a:r>
              <a:rPr lang="en-US" altLang="ja-JP" sz="2400" dirty="0" smtClean="0"/>
              <a:t>Image&gt;Duplicate (</a:t>
            </a:r>
            <a:r>
              <a:rPr lang="en-US" altLang="ja-JP" sz="2400" dirty="0" err="1" smtClean="0"/>
              <a:t>Ctrl+Shift+D</a:t>
            </a:r>
            <a:r>
              <a:rPr lang="en-US" altLang="ja-JP" sz="2400" dirty="0" smtClean="0"/>
              <a:t>)</a:t>
            </a:r>
            <a:r>
              <a:rPr lang="ja-JP" altLang="en-US" sz="2400" dirty="0" smtClean="0"/>
              <a:t>でアクティブウィンドウの画像が複製され新しいウィンドウが開く。</a:t>
            </a:r>
            <a:endParaRPr lang="en-US" altLang="ja-JP" sz="2400" dirty="0" smtClean="0"/>
          </a:p>
          <a:p>
            <a:r>
              <a:rPr lang="en-US" altLang="ja-JP" sz="2400" dirty="0" smtClean="0"/>
              <a:t>Image&gt;Rename</a:t>
            </a:r>
            <a:r>
              <a:rPr lang="ja-JP" altLang="en-US" sz="2400" dirty="0" smtClean="0"/>
              <a:t>では画像の名前を変更。</a:t>
            </a:r>
            <a:endParaRPr lang="en-US" altLang="ja-JP" sz="2400" dirty="0" smtClean="0"/>
          </a:p>
          <a:p>
            <a:r>
              <a:rPr lang="en-US" altLang="ja-JP" sz="2400" dirty="0" smtClean="0"/>
              <a:t>File&gt;Save</a:t>
            </a:r>
            <a:r>
              <a:rPr lang="ja-JP" altLang="en-US" sz="2400" dirty="0" smtClean="0"/>
              <a:t>で保存。</a:t>
            </a:r>
            <a:r>
              <a:rPr lang="en-US" altLang="ja-JP" sz="2400" dirty="0" smtClean="0"/>
              <a:t> File&gt;Save As...</a:t>
            </a:r>
            <a:r>
              <a:rPr lang="ja-JP" altLang="en-US" sz="2400" dirty="0" smtClean="0"/>
              <a:t>で画像ファイルの名前と形式を指定して保存。</a:t>
            </a:r>
            <a:endParaRPr lang="en-US" altLang="ja-JP" sz="2400" dirty="0" smtClean="0"/>
          </a:p>
          <a:p>
            <a:r>
              <a:rPr lang="ja-JP" altLang="en-US" sz="2400" dirty="0" smtClean="0"/>
              <a:t>ムービーやスタック画像の場合は</a:t>
            </a:r>
            <a:r>
              <a:rPr lang="en-US" altLang="ja-JP" sz="2400" dirty="0" smtClean="0"/>
              <a:t>File&gt;Save As... </a:t>
            </a:r>
            <a:r>
              <a:rPr lang="ja-JP" altLang="en-US" sz="2400" dirty="0" smtClean="0"/>
              <a:t>で</a:t>
            </a:r>
            <a:r>
              <a:rPr lang="en-US" altLang="ja-JP" sz="2400" dirty="0" smtClean="0"/>
              <a:t>AVI</a:t>
            </a:r>
            <a:r>
              <a:rPr lang="ja-JP" altLang="en-US" sz="2400" dirty="0" smtClean="0"/>
              <a:t>を指定するとムービー形式で保存できる。</a:t>
            </a:r>
            <a:r>
              <a:rPr lang="en-US" altLang="ja-JP" sz="2400" dirty="0" smtClean="0"/>
              <a:t>Image sequence</a:t>
            </a:r>
            <a:r>
              <a:rPr lang="ja-JP" altLang="en-US" sz="2400" dirty="0" smtClean="0"/>
              <a:t>を指定するとファイル名に連番のついた一連の画像ファイルとして保存される。</a:t>
            </a:r>
            <a:endParaRPr lang="en-US" altLang="ja-JP" sz="2400" dirty="0" smtClean="0"/>
          </a:p>
          <a:p>
            <a:r>
              <a:rPr lang="en-US" altLang="ja-JP" sz="2400" dirty="0" smtClean="0"/>
              <a:t>Image&gt;Transform&gt;Rotate</a:t>
            </a:r>
            <a:r>
              <a:rPr lang="ja-JP" altLang="en-US" sz="2400" dirty="0" smtClean="0"/>
              <a:t>や</a:t>
            </a:r>
            <a:r>
              <a:rPr lang="en-US" altLang="ja-JP" sz="2400" dirty="0" smtClean="0"/>
              <a:t>Image&gt;Zoom</a:t>
            </a:r>
            <a:r>
              <a:rPr lang="ja-JP" altLang="en-US" sz="2400" dirty="0" smtClean="0"/>
              <a:t>は自明なので試してみる。↑キー、↓キーでズームできるので覚えておくと便利。</a:t>
            </a:r>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36</a:t>
            </a:fld>
            <a:endParaRPr kumimoji="1" lang="ja-JP" altLang="en-US">
              <a:solidFill>
                <a:srgbClr val="464653"/>
              </a:solidFill>
            </a:endParaRPr>
          </a:p>
        </p:txBody>
      </p:sp>
    </p:spTree>
    <p:extLst>
      <p:ext uri="{BB962C8B-B14F-4D97-AF65-F5344CB8AC3E}">
        <p14:creationId xmlns:p14="http://schemas.microsoft.com/office/powerpoint/2010/main" val="4655899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US" altLang="ja-JP"/>
              <a:t>Window</a:t>
            </a:r>
            <a:r>
              <a:rPr lang="ja-JP" altLang="en-US"/>
              <a:t>コマンド</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20483" name="コンテンツ プレースホルダ 2"/>
          <p:cNvSpPr>
            <a:spLocks noGrp="1"/>
          </p:cNvSpPr>
          <p:nvPr>
            <p:ph sz="quarter" idx="1"/>
          </p:nvPr>
        </p:nvSpPr>
        <p:spPr/>
        <p:txBody>
          <a:bodyPr/>
          <a:lstStyle/>
          <a:p>
            <a:r>
              <a:rPr lang="ja-JP" altLang="en-US" smtClean="0"/>
              <a:t>メニューバーの</a:t>
            </a:r>
            <a:r>
              <a:rPr lang="en-US" altLang="ja-JP" smtClean="0"/>
              <a:t>Window</a:t>
            </a:r>
            <a:r>
              <a:rPr lang="ja-JP" altLang="en-US" smtClean="0"/>
              <a:t>の下にあるコマンドのショートカットを覚えておくとよい。</a:t>
            </a:r>
            <a:endParaRPr lang="en-US" altLang="ja-JP" smtClean="0"/>
          </a:p>
          <a:p>
            <a:r>
              <a:rPr lang="en-US" altLang="ja-JP" smtClean="0"/>
              <a:t>Ctrl+]</a:t>
            </a:r>
            <a:r>
              <a:rPr lang="ja-JP" altLang="en-US" smtClean="0"/>
              <a:t>ですべてのウィンドウを表示。</a:t>
            </a:r>
            <a:endParaRPr lang="en-US" altLang="ja-JP" smtClean="0"/>
          </a:p>
          <a:p>
            <a:r>
              <a:rPr lang="en-US" altLang="ja-JP" smtClean="0"/>
              <a:t>Tab</a:t>
            </a:r>
            <a:r>
              <a:rPr lang="ja-JP" altLang="en-US" smtClean="0"/>
              <a:t>キーでアクティブウィンドウを背後に移動し、別のウィンドウをアクティブにする。</a:t>
            </a:r>
            <a:r>
              <a:rPr lang="en-US" altLang="ja-JP" smtClean="0"/>
              <a:t>Tab</a:t>
            </a:r>
            <a:r>
              <a:rPr lang="ja-JP" altLang="en-US" smtClean="0"/>
              <a:t>を繰り返し押すと開いているウィンドウが順次アクティブになる。</a:t>
            </a:r>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37</a:t>
            </a:fld>
            <a:endParaRPr kumimoji="1" lang="ja-JP" altLang="en-US">
              <a:solidFill>
                <a:srgbClr val="464653"/>
              </a:solidFill>
            </a:endParaRPr>
          </a:p>
        </p:txBody>
      </p:sp>
    </p:spTree>
    <p:extLst>
      <p:ext uri="{BB962C8B-B14F-4D97-AF65-F5344CB8AC3E}">
        <p14:creationId xmlns:p14="http://schemas.microsoft.com/office/powerpoint/2010/main" val="17967900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9163" y="233045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pPr>
              <a:defRPr/>
            </a:pPr>
            <a:r>
              <a:rPr lang="ja-JP" altLang="en-US" dirty="0"/>
              <a:t>ステータスバー、拡大縮小</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21508" name="コンテンツ プレースホルダ 2"/>
          <p:cNvSpPr>
            <a:spLocks noGrp="1"/>
          </p:cNvSpPr>
          <p:nvPr>
            <p:ph sz="quarter" idx="1"/>
          </p:nvPr>
        </p:nvSpPr>
        <p:spPr/>
        <p:txBody>
          <a:bodyPr>
            <a:normAutofit lnSpcReduction="10000"/>
          </a:bodyPr>
          <a:lstStyle/>
          <a:p>
            <a:r>
              <a:rPr lang="ja-JP" altLang="en-US" sz="2000" dirty="0" smtClean="0"/>
              <a:t>マウスが画像の上にあるときにはステータスバーにカーソル下のピクセルの座標とピクセル値</a:t>
            </a:r>
            <a:r>
              <a:rPr lang="en-US" altLang="ja-JP" sz="2000" dirty="0" smtClean="0"/>
              <a:t>(</a:t>
            </a:r>
            <a:r>
              <a:rPr lang="ja-JP" altLang="en-US" sz="2000" dirty="0" smtClean="0"/>
              <a:t>輝度</a:t>
            </a:r>
            <a:r>
              <a:rPr lang="en-US" altLang="ja-JP" sz="2000" dirty="0" smtClean="0"/>
              <a:t>)</a:t>
            </a:r>
            <a:r>
              <a:rPr lang="ja-JP" altLang="en-US" sz="2000" dirty="0" smtClean="0"/>
              <a:t>が表示される。</a:t>
            </a:r>
            <a:endParaRPr lang="en-US" altLang="ja-JP" sz="2000" dirty="0" smtClean="0"/>
          </a:p>
          <a:p>
            <a:r>
              <a:rPr lang="ja-JP" altLang="en-US" sz="2000" dirty="0" smtClean="0"/>
              <a:t>ステータスバーをクリックすると現在使用中のメモリ、使用可能メモリ等が表示される。</a:t>
            </a:r>
            <a:r>
              <a:rPr lang="en-US" altLang="ja-JP" sz="2000" dirty="0" smtClean="0"/>
              <a:t/>
            </a:r>
            <a:br>
              <a:rPr lang="en-US" altLang="ja-JP" sz="2000" dirty="0" smtClean="0"/>
            </a:br>
            <a:r>
              <a:rPr lang="en-US" altLang="ja-JP" sz="2000" dirty="0" smtClean="0"/>
              <a:t/>
            </a:r>
            <a:br>
              <a:rPr lang="en-US" altLang="ja-JP" sz="2000" dirty="0" smtClean="0"/>
            </a:br>
            <a:r>
              <a:rPr lang="en-US" altLang="ja-JP" sz="2000" dirty="0" smtClean="0"/>
              <a:t/>
            </a:r>
            <a:br>
              <a:rPr lang="en-US" altLang="ja-JP" sz="2000" dirty="0" smtClean="0"/>
            </a:br>
            <a:r>
              <a:rPr lang="en-US" altLang="ja-JP" sz="2000" dirty="0" smtClean="0"/>
              <a:t/>
            </a:r>
            <a:br>
              <a:rPr lang="en-US" altLang="ja-JP" sz="2000" dirty="0" smtClean="0"/>
            </a:br>
            <a:r>
              <a:rPr lang="en-US" altLang="ja-JP" sz="2000" dirty="0" smtClean="0"/>
              <a:t/>
            </a:r>
            <a:br>
              <a:rPr lang="en-US" altLang="ja-JP" sz="2000" dirty="0" smtClean="0"/>
            </a:br>
            <a:r>
              <a:rPr lang="en-US" altLang="ja-JP" sz="2000" dirty="0" smtClean="0"/>
              <a:t/>
            </a:r>
            <a:br>
              <a:rPr lang="en-US" altLang="ja-JP" sz="2000" dirty="0" smtClean="0"/>
            </a:br>
            <a:endParaRPr lang="en-US" altLang="ja-JP" sz="2000" dirty="0" smtClean="0"/>
          </a:p>
          <a:p>
            <a:r>
              <a:rPr lang="ja-JP" altLang="en-US" sz="2000" dirty="0" smtClean="0"/>
              <a:t>虫眼鏡ツールを選択した状態で画像をクリックすると画像表示倍率が一段階拡大される。右クリックまたは</a:t>
            </a:r>
            <a:r>
              <a:rPr lang="en-US" altLang="ja-JP" sz="2000" dirty="0" smtClean="0"/>
              <a:t>Ctrl</a:t>
            </a:r>
            <a:r>
              <a:rPr lang="ja-JP" altLang="en-US" sz="2000" dirty="0" smtClean="0"/>
              <a:t>を押しながらのクリックで画像が縮小される。虫眼鏡ツールをダブルクリックするともとの大きさに戻る。↑、↓キーでもズームイン、ズ－ムアウトができる。</a:t>
            </a:r>
            <a:endParaRPr lang="en-US" altLang="ja-JP" sz="2000" dirty="0" smtClean="0"/>
          </a:p>
          <a:p>
            <a:r>
              <a:rPr lang="ja-JP" altLang="en-US" sz="2000" dirty="0" smtClean="0"/>
              <a:t>ウィンドウのサイズより画像が大きくなっている時には、スクロールツールで画像の表示部分を移動させることができる。</a:t>
            </a:r>
            <a:r>
              <a:rPr lang="ja-JP" altLang="en-US" sz="2000" u="sng" dirty="0" smtClean="0"/>
              <a:t>他のツールを使用中でも、スペースを押すと一時的にスクロールツールが使える</a:t>
            </a:r>
            <a:r>
              <a:rPr lang="ja-JP" altLang="en-US" sz="2000" dirty="0" smtClean="0"/>
              <a:t>。</a:t>
            </a:r>
            <a:endParaRPr lang="en-US" altLang="ja-JP" sz="2000" dirty="0" smtClean="0"/>
          </a:p>
        </p:txBody>
      </p:sp>
      <p:cxnSp>
        <p:nvCxnSpPr>
          <p:cNvPr id="7" name="直線矢印コネクタ 6"/>
          <p:cNvCxnSpPr>
            <a:stCxn id="21511" idx="3"/>
          </p:cNvCxnSpPr>
          <p:nvPr/>
        </p:nvCxnSpPr>
        <p:spPr>
          <a:xfrm flipV="1">
            <a:off x="1927493" y="3052764"/>
            <a:ext cx="306120" cy="275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511" name="テキスト ボックス 8"/>
          <p:cNvSpPr txBox="1">
            <a:spLocks noChangeArrowheads="1"/>
          </p:cNvSpPr>
          <p:nvPr/>
        </p:nvSpPr>
        <p:spPr bwMode="auto">
          <a:xfrm>
            <a:off x="127000" y="2895600"/>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b="1" dirty="0">
                <a:solidFill>
                  <a:srgbClr val="00B050"/>
                </a:solidFill>
                <a:latin typeface="+mn-ea"/>
                <a:ea typeface="+mn-ea"/>
              </a:rPr>
              <a:t>ステータスバー</a:t>
            </a:r>
          </a:p>
        </p:txBody>
      </p:sp>
      <p:cxnSp>
        <p:nvCxnSpPr>
          <p:cNvPr id="12" name="直線矢印コネクタ 11"/>
          <p:cNvCxnSpPr/>
          <p:nvPr/>
        </p:nvCxnSpPr>
        <p:spPr>
          <a:xfrm rot="5400000" flipH="1" flipV="1">
            <a:off x="5054600" y="3067051"/>
            <a:ext cx="427037" cy="1127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rot="16200000" flipV="1">
            <a:off x="5518150" y="3071813"/>
            <a:ext cx="428625" cy="101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514" name="テキスト ボックス 16"/>
          <p:cNvSpPr txBox="1">
            <a:spLocks noChangeArrowheads="1"/>
          </p:cNvSpPr>
          <p:nvPr/>
        </p:nvSpPr>
        <p:spPr bwMode="auto">
          <a:xfrm>
            <a:off x="3997325" y="3336925"/>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b="1">
                <a:solidFill>
                  <a:srgbClr val="00B050"/>
                </a:solidFill>
                <a:latin typeface="+mn-ea"/>
                <a:ea typeface="+mn-ea"/>
              </a:rPr>
              <a:t>虫眼鏡ツール</a:t>
            </a:r>
          </a:p>
        </p:txBody>
      </p:sp>
      <p:sp>
        <p:nvSpPr>
          <p:cNvPr id="21515" name="テキスト ボックス 17"/>
          <p:cNvSpPr txBox="1">
            <a:spLocks noChangeArrowheads="1"/>
          </p:cNvSpPr>
          <p:nvPr/>
        </p:nvSpPr>
        <p:spPr bwMode="auto">
          <a:xfrm>
            <a:off x="5568950" y="3336925"/>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b="1">
                <a:solidFill>
                  <a:srgbClr val="00B050"/>
                </a:solidFill>
                <a:latin typeface="+mn-ea"/>
                <a:ea typeface="+mn-ea"/>
              </a:rPr>
              <a:t>スクロールツール</a:t>
            </a:r>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38</a:t>
            </a:fld>
            <a:endParaRPr kumimoji="1" lang="ja-JP" altLang="en-US">
              <a:solidFill>
                <a:srgbClr val="464653"/>
              </a:solidFill>
            </a:endParaRPr>
          </a:p>
        </p:txBody>
      </p:sp>
    </p:spTree>
    <p:extLst>
      <p:ext uri="{BB962C8B-B14F-4D97-AF65-F5344CB8AC3E}">
        <p14:creationId xmlns:p14="http://schemas.microsoft.com/office/powerpoint/2010/main" val="23635533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a:t>画像の明るさの調整</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22531" name="コンテンツ プレースホルダ 2"/>
          <p:cNvSpPr>
            <a:spLocks noGrp="1"/>
          </p:cNvSpPr>
          <p:nvPr>
            <p:ph sz="quarter" idx="1"/>
          </p:nvPr>
        </p:nvSpPr>
        <p:spPr/>
        <p:txBody>
          <a:bodyPr/>
          <a:lstStyle/>
          <a:p>
            <a:r>
              <a:rPr lang="en-US" altLang="ja-JP" sz="2400" b="1" dirty="0" smtClean="0">
                <a:solidFill>
                  <a:srgbClr val="0070C0"/>
                </a:solidFill>
              </a:rPr>
              <a:t>Image&gt;Adjust&gt;Brightness/Contrast... </a:t>
            </a:r>
            <a:r>
              <a:rPr lang="en-US" altLang="ja-JP" sz="2400" dirty="0" smtClean="0"/>
              <a:t>(</a:t>
            </a:r>
            <a:r>
              <a:rPr lang="en-US" altLang="ja-JP" sz="2400" dirty="0" err="1" smtClean="0"/>
              <a:t>Ctrl+Shift+C</a:t>
            </a:r>
            <a:r>
              <a:rPr lang="en-US" altLang="ja-JP" sz="2400" dirty="0" smtClean="0"/>
              <a:t>) </a:t>
            </a:r>
            <a:br>
              <a:rPr lang="en-US" altLang="ja-JP" sz="2400" dirty="0" smtClean="0"/>
            </a:br>
            <a:r>
              <a:rPr lang="ja-JP" altLang="en-US" sz="2400" dirty="0" smtClean="0"/>
              <a:t>出てくるウィンドウで画像の輝度レンジを調整。</a:t>
            </a:r>
            <a:endParaRPr lang="en-US" altLang="ja-JP" sz="2400" dirty="0" smtClean="0"/>
          </a:p>
          <a:p>
            <a:r>
              <a:rPr lang="ja-JP" altLang="en-US" sz="2400" dirty="0" smtClean="0"/>
              <a:t>グレースケール画像の場合、</a:t>
            </a:r>
            <a:r>
              <a:rPr lang="en-US" altLang="ja-JP" sz="2400" dirty="0" smtClean="0"/>
              <a:t>Set</a:t>
            </a:r>
            <a:r>
              <a:rPr lang="ja-JP" altLang="en-US" sz="2400" dirty="0" smtClean="0"/>
              <a:t>でウィンドウの明るさは変わるが、画像データの数値は変わらない。</a:t>
            </a:r>
            <a:r>
              <a:rPr lang="en-US" altLang="ja-JP" sz="2400" dirty="0" smtClean="0"/>
              <a:t>Reset</a:t>
            </a:r>
            <a:r>
              <a:rPr lang="ja-JP" altLang="en-US" sz="2400" dirty="0" smtClean="0"/>
              <a:t>でもとに戻る。</a:t>
            </a:r>
            <a:r>
              <a:rPr lang="en-US" altLang="ja-JP" sz="2400" dirty="0" smtClean="0"/>
              <a:t>Apply</a:t>
            </a:r>
            <a:r>
              <a:rPr lang="ja-JP" altLang="en-US" sz="2400" dirty="0" smtClean="0"/>
              <a:t>により画像のピクセルの輝度値が変わる。適用後はもとに戻せない。</a:t>
            </a:r>
            <a:endParaRPr lang="en-US" altLang="ja-JP" sz="2400" dirty="0" smtClean="0"/>
          </a:p>
          <a:p>
            <a:r>
              <a:rPr lang="en-US" altLang="ja-JP" sz="2400" dirty="0" smtClean="0"/>
              <a:t>RGB</a:t>
            </a:r>
            <a:r>
              <a:rPr lang="ja-JP" altLang="en-US" sz="2400" dirty="0" smtClean="0"/>
              <a:t>画像の場合は上記いずれの処理でも直ちに画像の輝度値が変更される。</a:t>
            </a:r>
            <a:endParaRPr lang="en-US" altLang="ja-JP" sz="2400" dirty="0" smtClean="0"/>
          </a:p>
          <a:p>
            <a:r>
              <a:rPr lang="en-US" altLang="ja-JP" sz="2400" b="1" dirty="0" smtClean="0">
                <a:solidFill>
                  <a:srgbClr val="0070C0"/>
                </a:solidFill>
              </a:rPr>
              <a:t>Image&gt;Adjust&gt;Color Balance...</a:t>
            </a:r>
            <a:r>
              <a:rPr lang="ja-JP" altLang="en-US" sz="2400" dirty="0" smtClean="0"/>
              <a:t>は</a:t>
            </a:r>
            <a:r>
              <a:rPr lang="en-US" altLang="ja-JP" sz="2400" dirty="0" smtClean="0"/>
              <a:t>RGB</a:t>
            </a:r>
            <a:r>
              <a:rPr lang="ja-JP" altLang="en-US" sz="2400" dirty="0" smtClean="0"/>
              <a:t>画像に対して色ごとに輝度調整を行う。色のバランスを変えたり一色だけにしたりできる。使い方は上と同様。</a:t>
            </a:r>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39</a:t>
            </a:fld>
            <a:endParaRPr kumimoji="1" lang="ja-JP" altLang="en-US">
              <a:solidFill>
                <a:srgbClr val="464653"/>
              </a:solidFill>
            </a:endParaRPr>
          </a:p>
        </p:txBody>
      </p:sp>
    </p:spTree>
    <p:extLst>
      <p:ext uri="{BB962C8B-B14F-4D97-AF65-F5344CB8AC3E}">
        <p14:creationId xmlns:p14="http://schemas.microsoft.com/office/powerpoint/2010/main" val="1251198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Excel</a:t>
            </a:r>
            <a:r>
              <a:rPr lang="ja-JP" altLang="en-US" dirty="0"/>
              <a:t>の基本</a:t>
            </a:r>
            <a:br>
              <a:rPr lang="ja-JP" altLang="en-US" dirty="0"/>
            </a:b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solidFill>
                  <a:srgbClr val="DDE9EC"/>
                </a:solidFill>
              </a:rPr>
              <a:t>2018/4/9,16,23</a:t>
            </a:r>
            <a:endParaRPr kumimoji="1" lang="ja-JP" altLang="en-US" dirty="0">
              <a:solidFill>
                <a:srgbClr val="DDE9EC"/>
              </a:solidFill>
            </a:endParaRPr>
          </a:p>
        </p:txBody>
      </p:sp>
      <p:sp>
        <p:nvSpPr>
          <p:cNvPr id="5" name="フッター プレースホルダー 4"/>
          <p:cNvSpPr>
            <a:spLocks noGrp="1"/>
          </p:cNvSpPr>
          <p:nvPr>
            <p:ph type="ftr" sz="quarter" idx="11"/>
          </p:nvPr>
        </p:nvSpPr>
        <p:spPr/>
        <p:txBody>
          <a:bodyPr/>
          <a:lstStyle/>
          <a:p>
            <a:r>
              <a:rPr kumimoji="1" lang="ja-JP" altLang="en-US" smtClean="0">
                <a:solidFill>
                  <a:srgbClr val="DDE9EC"/>
                </a:solidFill>
              </a:rPr>
              <a:t>生物化学実験法 </a:t>
            </a:r>
            <a:r>
              <a:rPr kumimoji="1" lang="en-GB" altLang="ja-JP" smtClean="0">
                <a:solidFill>
                  <a:srgbClr val="DDE9EC"/>
                </a:solidFill>
              </a:rPr>
              <a:t>PC</a:t>
            </a:r>
            <a:r>
              <a:rPr kumimoji="1" lang="ja-JP" altLang="en-US" smtClean="0">
                <a:solidFill>
                  <a:srgbClr val="DDE9EC"/>
                </a:solidFill>
              </a:rPr>
              <a:t>演習</a:t>
            </a:r>
            <a:endParaRPr kumimoji="1" lang="ja-JP" altLang="en-US" dirty="0">
              <a:solidFill>
                <a:srgbClr val="DDE9EC"/>
              </a:solidFill>
            </a:endParaRPr>
          </a:p>
        </p:txBody>
      </p:sp>
      <p:sp>
        <p:nvSpPr>
          <p:cNvPr id="6" name="スライド番号プレースホルダー 5"/>
          <p:cNvSpPr>
            <a:spLocks noGrp="1"/>
          </p:cNvSpPr>
          <p:nvPr>
            <p:ph type="sldNum" sz="quarter" idx="12"/>
          </p:nvPr>
        </p:nvSpPr>
        <p:spPr/>
        <p:txBody>
          <a:bodyPr/>
          <a:lstStyle/>
          <a:p>
            <a:fld id="{4F1CC6D0-5C45-40B5-8406-AF0C2D0F0FF6}" type="slidenum">
              <a:rPr kumimoji="1" lang="ja-JP" altLang="en-US" smtClean="0">
                <a:solidFill>
                  <a:srgbClr val="DDE9EC"/>
                </a:solidFill>
              </a:rPr>
              <a:pPr/>
              <a:t>4</a:t>
            </a:fld>
            <a:endParaRPr kumimoji="1" lang="ja-JP" altLang="en-US">
              <a:solidFill>
                <a:srgbClr val="DDE9EC"/>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113" y="701675"/>
            <a:ext cx="492442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00" y="3914568"/>
            <a:ext cx="34163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pPr>
              <a:defRPr/>
            </a:pPr>
            <a:r>
              <a:rPr lang="ja-JP" altLang="en-US" dirty="0" smtClean="0"/>
              <a:t>選択枠</a:t>
            </a:r>
            <a:r>
              <a:rPr lang="en-US" altLang="ja-JP" dirty="0" smtClean="0"/>
              <a:t>(ROI) (1)</a:t>
            </a:r>
            <a:endParaRPr lang="ja-JP" altLang="en-US" dirty="0" smtClean="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23557" name="コンテンツ プレースホルダ 2"/>
          <p:cNvSpPr>
            <a:spLocks noGrp="1"/>
          </p:cNvSpPr>
          <p:nvPr>
            <p:ph sz="quarter" idx="1"/>
          </p:nvPr>
        </p:nvSpPr>
        <p:spPr/>
        <p:txBody>
          <a:bodyPr>
            <a:normAutofit lnSpcReduction="10000"/>
          </a:bodyPr>
          <a:lstStyle/>
          <a:p>
            <a:r>
              <a:rPr lang="ja-JP" altLang="en-US" sz="2000" dirty="0" smtClean="0"/>
              <a:t>ツールバーにある四角、</a:t>
            </a:r>
            <a:r>
              <a:rPr lang="en-US" altLang="ja-JP" sz="2000" dirty="0" smtClean="0"/>
              <a:t/>
            </a:r>
            <a:br>
              <a:rPr lang="en-US" altLang="ja-JP" sz="2000" dirty="0" smtClean="0"/>
            </a:br>
            <a:r>
              <a:rPr lang="ja-JP" altLang="en-US" sz="2000" dirty="0" smtClean="0"/>
              <a:t>円、直線などの選択</a:t>
            </a:r>
            <a:r>
              <a:rPr lang="en-US" altLang="ja-JP" sz="2000" dirty="0" smtClean="0"/>
              <a:t/>
            </a:r>
            <a:br>
              <a:rPr lang="en-US" altLang="ja-JP" sz="2000" dirty="0" smtClean="0"/>
            </a:br>
            <a:r>
              <a:rPr lang="ja-JP" altLang="en-US" sz="2000" dirty="0" smtClean="0"/>
              <a:t>ツールを使って画像の</a:t>
            </a:r>
            <a:r>
              <a:rPr lang="en-US" altLang="ja-JP" sz="2000" dirty="0" smtClean="0"/>
              <a:t/>
            </a:r>
            <a:br>
              <a:rPr lang="en-US" altLang="ja-JP" sz="2000" dirty="0" smtClean="0"/>
            </a:br>
            <a:r>
              <a:rPr lang="ja-JP" altLang="en-US" sz="2000" dirty="0" smtClean="0"/>
              <a:t>一部に選択枠</a:t>
            </a:r>
            <a:r>
              <a:rPr lang="en-US" altLang="ja-JP" sz="2000" dirty="0" smtClean="0"/>
              <a:t>(</a:t>
            </a:r>
            <a:r>
              <a:rPr lang="ja-JP" altLang="en-US" sz="2000" dirty="0" smtClean="0"/>
              <a:t>関心領</a:t>
            </a:r>
            <a:r>
              <a:rPr lang="en-US" altLang="ja-JP" sz="2000" dirty="0" smtClean="0"/>
              <a:t/>
            </a:r>
            <a:br>
              <a:rPr lang="en-US" altLang="ja-JP" sz="2000" dirty="0" smtClean="0"/>
            </a:br>
            <a:r>
              <a:rPr lang="ja-JP" altLang="en-US" sz="2000" dirty="0" smtClean="0"/>
              <a:t>域、</a:t>
            </a:r>
            <a:r>
              <a:rPr lang="en-US" altLang="ja-JP" sz="2000" dirty="0" smtClean="0"/>
              <a:t>ROI)</a:t>
            </a:r>
            <a:r>
              <a:rPr lang="ja-JP" altLang="en-US" sz="2000" dirty="0" smtClean="0"/>
              <a:t>を設定できる。</a:t>
            </a:r>
            <a:r>
              <a:rPr lang="en-US" altLang="ja-JP" sz="2000" dirty="0" smtClean="0"/>
              <a:t/>
            </a:r>
            <a:br>
              <a:rPr lang="en-US" altLang="ja-JP" sz="2000" dirty="0" smtClean="0"/>
            </a:br>
            <a:r>
              <a:rPr lang="ja-JP" altLang="en-US" sz="2000" dirty="0" smtClean="0">
                <a:solidFill>
                  <a:srgbClr val="C32D2E"/>
                </a:solidFill>
              </a:rPr>
              <a:t>▼</a:t>
            </a:r>
            <a:r>
              <a:rPr lang="ja-JP" altLang="en-US" sz="2000" dirty="0" smtClean="0"/>
              <a:t>がついているものは</a:t>
            </a:r>
            <a:r>
              <a:rPr lang="en-US" altLang="ja-JP" sz="2000" dirty="0" smtClean="0"/>
              <a:t/>
            </a:r>
            <a:br>
              <a:rPr lang="en-US" altLang="ja-JP" sz="2000" dirty="0" smtClean="0"/>
            </a:br>
            <a:r>
              <a:rPr lang="ja-JP" altLang="en-US" sz="2000" dirty="0" smtClean="0"/>
              <a:t>右クリックで種類を変えられる。</a:t>
            </a:r>
            <a:endParaRPr lang="en-US" altLang="ja-JP" sz="2000" dirty="0" smtClean="0"/>
          </a:p>
          <a:p>
            <a:r>
              <a:rPr lang="ja-JP" altLang="en-US" sz="2000" dirty="0" smtClean="0"/>
              <a:t>選択枠は一度に一か所のみ選択して操作できる。</a:t>
            </a:r>
            <a:endParaRPr lang="en-US" altLang="ja-JP" sz="2000" dirty="0" smtClean="0"/>
          </a:p>
          <a:p>
            <a:r>
              <a:rPr lang="ja-JP" altLang="en-US" sz="2000" dirty="0" smtClean="0"/>
              <a:t>選択枠はドラッグや矢印キーで移動できる</a:t>
            </a:r>
            <a:r>
              <a:rPr lang="en-US" altLang="ja-JP" sz="2000" dirty="0" smtClean="0"/>
              <a:t>(</a:t>
            </a:r>
            <a:r>
              <a:rPr lang="ja-JP" altLang="en-US" sz="2000" dirty="0" smtClean="0"/>
              <a:t>マウスが矢印の状態で行う</a:t>
            </a:r>
            <a:r>
              <a:rPr lang="en-US" altLang="ja-JP" sz="2000" dirty="0" smtClean="0"/>
              <a:t>)</a:t>
            </a:r>
            <a:r>
              <a:rPr lang="ja-JP" altLang="en-US" sz="2000" dirty="0" err="1" smtClean="0"/>
              <a:t>。</a:t>
            </a:r>
            <a:r>
              <a:rPr lang="ja-JP" altLang="en-US" sz="2000" dirty="0" smtClean="0"/>
              <a:t>マウスが手の形の状態でドラッグしたり、</a:t>
            </a:r>
            <a:r>
              <a:rPr lang="en-US" altLang="ja-JP" sz="2000" dirty="0" smtClean="0"/>
              <a:t> Alt+</a:t>
            </a:r>
            <a:r>
              <a:rPr lang="ja-JP" altLang="en-US" sz="2000" dirty="0" smtClean="0"/>
              <a:t>矢印キーで枠の大きさが変わる。</a:t>
            </a:r>
            <a:endParaRPr lang="en-US" altLang="ja-JP" sz="2000" dirty="0" smtClean="0"/>
          </a:p>
          <a:p>
            <a:r>
              <a:rPr lang="ja-JP" altLang="en-US" sz="2000" dirty="0" smtClean="0"/>
              <a:t>選択枠を選択すると、</a:t>
            </a:r>
            <a:r>
              <a:rPr lang="en-US" altLang="ja-JP" sz="2000" dirty="0" smtClean="0"/>
              <a:t/>
            </a:r>
            <a:br>
              <a:rPr lang="en-US" altLang="ja-JP" sz="2000" dirty="0" smtClean="0"/>
            </a:br>
            <a:r>
              <a:rPr lang="ja-JP" altLang="en-US" sz="2000" dirty="0" smtClean="0"/>
              <a:t>枠の位置</a:t>
            </a:r>
            <a:r>
              <a:rPr lang="en-US" altLang="ja-JP" sz="2000" dirty="0" smtClean="0"/>
              <a:t>(</a:t>
            </a:r>
            <a:r>
              <a:rPr lang="ja-JP" altLang="en-US" sz="2000" dirty="0" smtClean="0"/>
              <a:t>通常左上角の</a:t>
            </a:r>
            <a:r>
              <a:rPr lang="en-US" altLang="ja-JP" sz="2000" dirty="0" smtClean="0"/>
              <a:t/>
            </a:r>
            <a:br>
              <a:rPr lang="en-US" altLang="ja-JP" sz="2000" dirty="0" smtClean="0"/>
            </a:br>
            <a:r>
              <a:rPr lang="ja-JP" altLang="en-US" sz="2000" dirty="0" smtClean="0"/>
              <a:t>ピクセル座標</a:t>
            </a:r>
            <a:r>
              <a:rPr lang="en-US" altLang="ja-JP" sz="2000" dirty="0" smtClean="0"/>
              <a:t>)</a:t>
            </a:r>
            <a:r>
              <a:rPr lang="ja-JP" altLang="en-US" sz="2000" dirty="0" smtClean="0"/>
              <a:t>やサイズ</a:t>
            </a:r>
            <a:r>
              <a:rPr lang="en-US" altLang="ja-JP" sz="2000" dirty="0" smtClean="0"/>
              <a:t/>
            </a:r>
            <a:br>
              <a:rPr lang="en-US" altLang="ja-JP" sz="2000" dirty="0" smtClean="0"/>
            </a:br>
            <a:r>
              <a:rPr lang="ja-JP" altLang="en-US" sz="2000" dirty="0" smtClean="0"/>
              <a:t>などがステータスバーに</a:t>
            </a:r>
            <a:r>
              <a:rPr lang="en-US" altLang="ja-JP" sz="2000" dirty="0" smtClean="0"/>
              <a:t/>
            </a:r>
            <a:br>
              <a:rPr lang="en-US" altLang="ja-JP" sz="2000" dirty="0" smtClean="0"/>
            </a:br>
            <a:r>
              <a:rPr lang="ja-JP" altLang="en-US" sz="2000" dirty="0" smtClean="0"/>
              <a:t>表示される</a:t>
            </a:r>
            <a:r>
              <a:rPr lang="en-US" altLang="en-US" sz="2000" dirty="0" smtClean="0">
                <a:ea typeface="HGｺﾞｼｯｸE" panose="020B0909000000000000" pitchFamily="49" charset="-128"/>
              </a:rPr>
              <a:t>。</a:t>
            </a:r>
            <a:r>
              <a:rPr lang="ja-JP" altLang="en-US" sz="2000" dirty="0" smtClean="0"/>
              <a:t>選択枠の形状</a:t>
            </a:r>
            <a:r>
              <a:rPr lang="en-US" altLang="ja-JP" sz="2000" dirty="0" smtClean="0"/>
              <a:t/>
            </a:r>
            <a:br>
              <a:rPr lang="en-US" altLang="ja-JP" sz="2000" dirty="0" smtClean="0"/>
            </a:br>
            <a:r>
              <a:rPr lang="ja-JP" altLang="en-US" sz="2000" dirty="0" smtClean="0"/>
              <a:t>により表示内容が変わる。</a:t>
            </a:r>
            <a:endParaRPr lang="en-US" altLang="ja-JP" sz="2000" dirty="0" smtClean="0"/>
          </a:p>
        </p:txBody>
      </p:sp>
      <p:cxnSp>
        <p:nvCxnSpPr>
          <p:cNvPr id="7" name="直線矢印コネクタ 6"/>
          <p:cNvCxnSpPr/>
          <p:nvPr/>
        </p:nvCxnSpPr>
        <p:spPr>
          <a:xfrm>
            <a:off x="4414838" y="4621006"/>
            <a:ext cx="714375"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4784725" y="5795756"/>
            <a:ext cx="1214438"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40</a:t>
            </a:fld>
            <a:endParaRPr kumimoji="1" lang="ja-JP" altLang="en-US">
              <a:solidFill>
                <a:srgbClr val="464653"/>
              </a:solidFill>
            </a:endParaRPr>
          </a:p>
        </p:txBody>
      </p:sp>
    </p:spTree>
    <p:extLst>
      <p:ext uri="{BB962C8B-B14F-4D97-AF65-F5344CB8AC3E}">
        <p14:creationId xmlns:p14="http://schemas.microsoft.com/office/powerpoint/2010/main" val="38152952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smtClean="0"/>
              <a:t>選択枠</a:t>
            </a:r>
            <a:r>
              <a:rPr lang="en-US" altLang="ja-JP" dirty="0" smtClean="0"/>
              <a:t>(ROI) (2)</a:t>
            </a:r>
            <a:endParaRPr lang="ja-JP" altLang="en-US" dirty="0" smtClean="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24579" name="コンテンツ プレースホルダ 2"/>
          <p:cNvSpPr>
            <a:spLocks noGrp="1"/>
          </p:cNvSpPr>
          <p:nvPr>
            <p:ph sz="quarter" idx="1"/>
          </p:nvPr>
        </p:nvSpPr>
        <p:spPr/>
        <p:txBody>
          <a:bodyPr>
            <a:normAutofit fontScale="92500" lnSpcReduction="10000"/>
          </a:bodyPr>
          <a:lstStyle/>
          <a:p>
            <a:pPr>
              <a:spcBef>
                <a:spcPts val="400"/>
              </a:spcBef>
            </a:pPr>
            <a:r>
              <a:rPr lang="ja-JP" altLang="en-US" sz="2000" dirty="0" smtClean="0"/>
              <a:t>四角形ツール：四角形を選択。</a:t>
            </a:r>
            <a:endParaRPr lang="en-US" altLang="ja-JP" sz="2000" dirty="0" smtClean="0"/>
          </a:p>
          <a:p>
            <a:pPr>
              <a:spcBef>
                <a:spcPts val="400"/>
              </a:spcBef>
            </a:pPr>
            <a:r>
              <a:rPr lang="ja-JP" altLang="en-US" sz="2000" dirty="0" smtClean="0"/>
              <a:t>楕円ツール：縦または横に長い楕円を選択。</a:t>
            </a:r>
            <a:endParaRPr lang="en-US" altLang="ja-JP" sz="2000" dirty="0" smtClean="0"/>
          </a:p>
          <a:p>
            <a:pPr>
              <a:spcBef>
                <a:spcPts val="400"/>
              </a:spcBef>
            </a:pPr>
            <a:r>
              <a:rPr lang="ja-JP" altLang="en-US" sz="2000" dirty="0" smtClean="0"/>
              <a:t>ブラシツール</a:t>
            </a:r>
            <a:r>
              <a:rPr lang="en-US" altLang="ja-JP" sz="2000" dirty="0" smtClean="0"/>
              <a:t>(</a:t>
            </a:r>
            <a:r>
              <a:rPr lang="ja-JP" altLang="en-US" sz="2000" dirty="0" smtClean="0"/>
              <a:t>楕円ツールを右クリック</a:t>
            </a:r>
            <a:r>
              <a:rPr lang="en-US" altLang="ja-JP" sz="2000" dirty="0" smtClean="0"/>
              <a:t>)</a:t>
            </a:r>
            <a:r>
              <a:rPr lang="ja-JP" altLang="en-US" sz="2000" dirty="0" smtClean="0"/>
              <a:t>：選択枠のまわりから掃くと選択枠が削られ、中から掃くと選択枠が拡がる。</a:t>
            </a:r>
            <a:endParaRPr lang="en-US" altLang="ja-JP" sz="2000" dirty="0" smtClean="0"/>
          </a:p>
          <a:p>
            <a:pPr>
              <a:spcBef>
                <a:spcPts val="400"/>
              </a:spcBef>
            </a:pPr>
            <a:r>
              <a:rPr lang="ja-JP" altLang="en-US" sz="2000" dirty="0" smtClean="0"/>
              <a:t>多角形ツール：多角形の角をクリックしていく。</a:t>
            </a:r>
            <a:endParaRPr lang="en-US" altLang="ja-JP" sz="2000" dirty="0" smtClean="0"/>
          </a:p>
          <a:p>
            <a:pPr>
              <a:spcBef>
                <a:spcPts val="400"/>
              </a:spcBef>
            </a:pPr>
            <a:r>
              <a:rPr lang="ja-JP" altLang="en-US" sz="2000" dirty="0" smtClean="0"/>
              <a:t>フリーハンドツール：なぞった通り。最後は自動的に閉じる。</a:t>
            </a:r>
            <a:endParaRPr lang="en-US" altLang="ja-JP" sz="2000" dirty="0" smtClean="0"/>
          </a:p>
          <a:p>
            <a:pPr>
              <a:spcBef>
                <a:spcPts val="400"/>
              </a:spcBef>
            </a:pPr>
            <a:r>
              <a:rPr lang="ja-JP" altLang="en-US" sz="2000" dirty="0" smtClean="0"/>
              <a:t>線ツール：直線、多角の線、フリーハンドが選べる。</a:t>
            </a:r>
            <a:endParaRPr lang="en-US" altLang="ja-JP" sz="2000" dirty="0" smtClean="0"/>
          </a:p>
          <a:p>
            <a:pPr>
              <a:spcBef>
                <a:spcPts val="400"/>
              </a:spcBef>
            </a:pPr>
            <a:r>
              <a:rPr lang="ja-JP" altLang="en-US" sz="2000" dirty="0" smtClean="0"/>
              <a:t>角ツール：角度を測定するためのもの。</a:t>
            </a:r>
            <a:endParaRPr lang="en-US" altLang="ja-JP" sz="2000" dirty="0" smtClean="0"/>
          </a:p>
          <a:p>
            <a:pPr>
              <a:spcBef>
                <a:spcPts val="400"/>
              </a:spcBef>
            </a:pPr>
            <a:r>
              <a:rPr lang="ja-JP" altLang="en-US" sz="2000" dirty="0" smtClean="0"/>
              <a:t>テキストツール：文字を記入する。フォントの変更は</a:t>
            </a:r>
            <a:r>
              <a:rPr lang="en-US" altLang="ja-JP" sz="2000" b="1" dirty="0" smtClean="0">
                <a:solidFill>
                  <a:srgbClr val="0070C0"/>
                </a:solidFill>
              </a:rPr>
              <a:t>Edit&gt;Options&gt;Font</a:t>
            </a:r>
            <a:r>
              <a:rPr lang="ja-JP" altLang="en-US" sz="2000" dirty="0" err="1" smtClean="0"/>
              <a:t>。</a:t>
            </a:r>
            <a:endParaRPr lang="en-US" altLang="ja-JP" sz="2000" dirty="0" smtClean="0"/>
          </a:p>
          <a:p>
            <a:pPr>
              <a:spcBef>
                <a:spcPts val="400"/>
              </a:spcBef>
            </a:pPr>
            <a:endParaRPr lang="en-US" altLang="ja-JP" sz="2000" dirty="0" smtClean="0"/>
          </a:p>
          <a:p>
            <a:pPr>
              <a:spcBef>
                <a:spcPts val="400"/>
              </a:spcBef>
            </a:pPr>
            <a:r>
              <a:rPr lang="ja-JP" altLang="en-US" sz="2000" dirty="0" smtClean="0"/>
              <a:t>領域が選択されていると、画像操作はこの領域に対して行われる。領域内の画像のコピーペーストなども可能。</a:t>
            </a:r>
            <a:r>
              <a:rPr lang="en-US" altLang="ja-JP" sz="2000" b="1" dirty="0" smtClean="0">
                <a:solidFill>
                  <a:srgbClr val="0070C0"/>
                </a:solidFill>
              </a:rPr>
              <a:t>Edit&gt;Clear</a:t>
            </a:r>
            <a:r>
              <a:rPr lang="ja-JP" altLang="en-US" sz="2000" dirty="0" smtClean="0"/>
              <a:t>で選択枠の中が</a:t>
            </a:r>
            <a:r>
              <a:rPr lang="en-US" altLang="ja-JP" sz="2000" dirty="0" smtClean="0"/>
              <a:t>Background color</a:t>
            </a:r>
            <a:r>
              <a:rPr lang="ja-JP" altLang="en-US" sz="2000" dirty="0" smtClean="0"/>
              <a:t>になり、</a:t>
            </a:r>
            <a:r>
              <a:rPr lang="en-US" altLang="ja-JP" sz="2000" b="1" dirty="0" smtClean="0">
                <a:solidFill>
                  <a:srgbClr val="0070C0"/>
                </a:solidFill>
              </a:rPr>
              <a:t> Edit&gt;Fill</a:t>
            </a:r>
            <a:r>
              <a:rPr lang="ja-JP" altLang="en-US" sz="2000" dirty="0" smtClean="0"/>
              <a:t>で</a:t>
            </a:r>
            <a:r>
              <a:rPr lang="en-US" altLang="ja-JP" sz="2000" dirty="0" smtClean="0"/>
              <a:t>Foreground color</a:t>
            </a:r>
            <a:r>
              <a:rPr lang="ja-JP" altLang="en-US" sz="2000" dirty="0" smtClean="0"/>
              <a:t>になる。周りの領域を</a:t>
            </a:r>
            <a:r>
              <a:rPr lang="en-US" altLang="ja-JP" sz="2000" dirty="0" smtClean="0"/>
              <a:t>Background color</a:t>
            </a:r>
            <a:r>
              <a:rPr lang="ja-JP" altLang="en-US" sz="2000" dirty="0" smtClean="0"/>
              <a:t>にするには</a:t>
            </a:r>
            <a:r>
              <a:rPr lang="en-US" altLang="ja-JP" sz="2000" b="1" dirty="0" smtClean="0">
                <a:solidFill>
                  <a:srgbClr val="0070C0"/>
                </a:solidFill>
              </a:rPr>
              <a:t>Edit&gt;Clear Outside</a:t>
            </a:r>
            <a:r>
              <a:rPr lang="ja-JP" altLang="en-US" sz="2000" dirty="0" err="1" smtClean="0"/>
              <a:t>、</a:t>
            </a:r>
            <a:r>
              <a:rPr lang="ja-JP" altLang="en-US" sz="2000" dirty="0" smtClean="0"/>
              <a:t>周りの領域がいらなければ</a:t>
            </a:r>
            <a:r>
              <a:rPr lang="en-US" altLang="ja-JP" sz="2000" b="1" dirty="0" smtClean="0">
                <a:solidFill>
                  <a:srgbClr val="0070C0"/>
                </a:solidFill>
              </a:rPr>
              <a:t>Image&gt;Crop</a:t>
            </a:r>
            <a:r>
              <a:rPr lang="ja-JP" altLang="en-US" sz="2000" dirty="0" err="1" smtClean="0"/>
              <a:t>。</a:t>
            </a:r>
            <a:r>
              <a:rPr lang="en-US" altLang="ja-JP" sz="2000" dirty="0" smtClean="0"/>
              <a:t>Foreground color, Background color</a:t>
            </a:r>
            <a:r>
              <a:rPr lang="ja-JP" altLang="en-US" sz="2000" dirty="0" smtClean="0"/>
              <a:t>は</a:t>
            </a:r>
            <a:r>
              <a:rPr lang="en-US" altLang="ja-JP" sz="2000" dirty="0" smtClean="0"/>
              <a:t>Edit&gt;Options&gt;Colors</a:t>
            </a:r>
            <a:r>
              <a:rPr lang="ja-JP" altLang="en-US" sz="2000" dirty="0" smtClean="0"/>
              <a:t>で変更する。</a:t>
            </a:r>
            <a:endParaRPr lang="en-US" altLang="ja-JP" sz="2000" dirty="0" smtClean="0"/>
          </a:p>
          <a:p>
            <a:pPr>
              <a:spcBef>
                <a:spcPts val="400"/>
              </a:spcBef>
            </a:pPr>
            <a:r>
              <a:rPr lang="en-US" altLang="ja-JP" sz="2000" b="1" dirty="0" smtClean="0">
                <a:solidFill>
                  <a:srgbClr val="0070C0"/>
                </a:solidFill>
              </a:rPr>
              <a:t>Edit&gt;Draw</a:t>
            </a:r>
            <a:r>
              <a:rPr lang="ja-JP" altLang="en-US" sz="2000" dirty="0" smtClean="0"/>
              <a:t>で選択枠の枠が</a:t>
            </a:r>
            <a:r>
              <a:rPr lang="en-US" altLang="ja-JP" sz="2000" dirty="0" smtClean="0"/>
              <a:t>Foreground color</a:t>
            </a:r>
            <a:r>
              <a:rPr lang="ja-JP" altLang="en-US" sz="2000" dirty="0" err="1" smtClean="0"/>
              <a:t>で描</a:t>
            </a:r>
            <a:r>
              <a:rPr lang="ja-JP" altLang="en-US" sz="2000" dirty="0" smtClean="0"/>
              <a:t>画される。</a:t>
            </a:r>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41</a:t>
            </a:fld>
            <a:endParaRPr kumimoji="1" lang="ja-JP" altLang="en-US">
              <a:solidFill>
                <a:srgbClr val="464653"/>
              </a:solidFill>
            </a:endParaRPr>
          </a:p>
        </p:txBody>
      </p:sp>
    </p:spTree>
    <p:extLst>
      <p:ext uri="{BB962C8B-B14F-4D97-AF65-F5344CB8AC3E}">
        <p14:creationId xmlns:p14="http://schemas.microsoft.com/office/powerpoint/2010/main" val="7428987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smtClean="0"/>
              <a:t>選択枠</a:t>
            </a:r>
            <a:r>
              <a:rPr lang="en-US" altLang="ja-JP" dirty="0" smtClean="0"/>
              <a:t>(ROI) (3)</a:t>
            </a:r>
            <a:endParaRPr lang="ja-JP" altLang="en-US" dirty="0" smtClean="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25603" name="コンテンツ プレースホルダ 2"/>
          <p:cNvSpPr>
            <a:spLocks noGrp="1"/>
          </p:cNvSpPr>
          <p:nvPr>
            <p:ph sz="quarter" idx="1"/>
          </p:nvPr>
        </p:nvSpPr>
        <p:spPr/>
        <p:txBody>
          <a:bodyPr/>
          <a:lstStyle/>
          <a:p>
            <a:r>
              <a:rPr lang="ja-JP" altLang="en-US" sz="2400" dirty="0" smtClean="0"/>
              <a:t>選択枠は</a:t>
            </a:r>
            <a:r>
              <a:rPr lang="en-US" altLang="ja-JP" sz="2400" b="1" dirty="0" smtClean="0">
                <a:solidFill>
                  <a:srgbClr val="0070C0"/>
                </a:solidFill>
              </a:rPr>
              <a:t>File&gt;Save As&gt;Selection</a:t>
            </a:r>
            <a:r>
              <a:rPr lang="ja-JP" altLang="en-US" sz="2400" dirty="0" smtClean="0"/>
              <a:t>で保存できる。</a:t>
            </a:r>
            <a:endParaRPr lang="en-US" altLang="ja-JP" sz="2400" dirty="0" smtClean="0"/>
          </a:p>
          <a:p>
            <a:r>
              <a:rPr lang="ja-JP" altLang="en-US" sz="2400" dirty="0" smtClean="0"/>
              <a:t>選択枠を別の画像に移すには移動先の画像をアクティブにし、</a:t>
            </a:r>
            <a:r>
              <a:rPr lang="en-US" altLang="ja-JP" sz="2400" b="1" dirty="0" smtClean="0">
                <a:solidFill>
                  <a:srgbClr val="0070C0"/>
                </a:solidFill>
              </a:rPr>
              <a:t>Edit&gt;Selection&gt;Restore Selection</a:t>
            </a:r>
            <a:r>
              <a:rPr lang="en-US" altLang="ja-JP" sz="2400" dirty="0" smtClean="0"/>
              <a:t> (</a:t>
            </a:r>
            <a:r>
              <a:rPr lang="en-US" altLang="ja-JP" sz="2400" dirty="0" err="1" smtClean="0"/>
              <a:t>Ctrl+Shift+E</a:t>
            </a:r>
            <a:r>
              <a:rPr lang="en-US" altLang="ja-JP" sz="2400" dirty="0" smtClean="0"/>
              <a:t>)</a:t>
            </a:r>
            <a:endParaRPr lang="en-US" altLang="ja-JP" sz="2400" b="1" dirty="0" smtClean="0">
              <a:solidFill>
                <a:srgbClr val="0070C0"/>
              </a:solidFill>
            </a:endParaRPr>
          </a:p>
          <a:p>
            <a:r>
              <a:rPr lang="ja-JP" altLang="en-US" sz="2400" dirty="0" smtClean="0"/>
              <a:t>選択枠を消すときには</a:t>
            </a:r>
            <a:r>
              <a:rPr lang="en-US" altLang="ja-JP" sz="2400" b="1" dirty="0" smtClean="0">
                <a:solidFill>
                  <a:srgbClr val="0070C0"/>
                </a:solidFill>
              </a:rPr>
              <a:t>Edit&gt;Selection&gt;Select None</a:t>
            </a:r>
            <a:r>
              <a:rPr lang="en-US" altLang="ja-JP" sz="2400" dirty="0" smtClean="0"/>
              <a:t> (</a:t>
            </a:r>
            <a:r>
              <a:rPr lang="en-US" altLang="ja-JP" sz="2400" dirty="0" err="1" smtClean="0"/>
              <a:t>Ctrl+Shift+A</a:t>
            </a:r>
            <a:r>
              <a:rPr lang="en-US" altLang="ja-JP" sz="2400" dirty="0" smtClean="0"/>
              <a:t>)</a:t>
            </a:r>
          </a:p>
          <a:p>
            <a:endParaRPr lang="en-US" altLang="ja-JP" sz="2400" dirty="0" smtClean="0"/>
          </a:p>
          <a:p>
            <a:r>
              <a:rPr lang="ja-JP" altLang="en-US" sz="2400" dirty="0" smtClean="0"/>
              <a:t>選択枠に対して計測を行う場合はまず</a:t>
            </a:r>
            <a:r>
              <a:rPr lang="en-US" altLang="ja-JP" sz="2400" b="1" dirty="0" smtClean="0">
                <a:solidFill>
                  <a:srgbClr val="0070C0"/>
                </a:solidFill>
              </a:rPr>
              <a:t>Analyze&gt;Set Measurements...</a:t>
            </a:r>
            <a:r>
              <a:rPr lang="ja-JP" altLang="en-US" sz="2400" dirty="0" smtClean="0"/>
              <a:t>で測定項目を選ぶ。次に</a:t>
            </a:r>
            <a:r>
              <a:rPr lang="en-US" altLang="ja-JP" sz="2400" b="1" dirty="0" smtClean="0">
                <a:solidFill>
                  <a:srgbClr val="0070C0"/>
                </a:solidFill>
              </a:rPr>
              <a:t>Analyze&gt;Measure</a:t>
            </a:r>
            <a:r>
              <a:rPr lang="ja-JP" altLang="en-US" sz="2400" dirty="0" smtClean="0"/>
              <a:t> </a:t>
            </a:r>
            <a:r>
              <a:rPr lang="en-US" altLang="ja-JP" sz="2400" dirty="0" smtClean="0"/>
              <a:t>(</a:t>
            </a:r>
            <a:r>
              <a:rPr lang="en-US" altLang="ja-JP" sz="2400" dirty="0" err="1" smtClean="0"/>
              <a:t>Ctrl+M</a:t>
            </a:r>
            <a:r>
              <a:rPr lang="en-US" altLang="ja-JP" sz="2400" dirty="0" smtClean="0"/>
              <a:t>)</a:t>
            </a:r>
            <a:r>
              <a:rPr lang="ja-JP" altLang="en-US" sz="2400" dirty="0" smtClean="0"/>
              <a:t>で測定結果が</a:t>
            </a:r>
            <a:r>
              <a:rPr lang="en-US" altLang="ja-JP" sz="2400" dirty="0" smtClean="0"/>
              <a:t>Results</a:t>
            </a:r>
            <a:r>
              <a:rPr lang="ja-JP" altLang="en-US" sz="2400" dirty="0" smtClean="0"/>
              <a:t>ウィンドウに表示される。</a:t>
            </a:r>
            <a:endParaRPr lang="en-US" altLang="ja-JP" sz="24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42</a:t>
            </a:fld>
            <a:endParaRPr kumimoji="1" lang="ja-JP" altLang="en-US">
              <a:solidFill>
                <a:srgbClr val="464653"/>
              </a:solidFill>
            </a:endParaRPr>
          </a:p>
        </p:txBody>
      </p:sp>
    </p:spTree>
    <p:extLst>
      <p:ext uri="{BB962C8B-B14F-4D97-AF65-F5344CB8AC3E}">
        <p14:creationId xmlns:p14="http://schemas.microsoft.com/office/powerpoint/2010/main" val="2745099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図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3913" y="144463"/>
            <a:ext cx="287655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pPr>
              <a:defRPr/>
            </a:pPr>
            <a:r>
              <a:rPr lang="ja-JP" altLang="en-US" dirty="0" smtClean="0"/>
              <a:t>選択枠</a:t>
            </a:r>
            <a:r>
              <a:rPr lang="en-US" altLang="ja-JP" dirty="0" smtClean="0"/>
              <a:t>(ROI) (4)</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26628" name="コンテンツ プレースホルダー 2"/>
          <p:cNvSpPr>
            <a:spLocks noGrp="1"/>
          </p:cNvSpPr>
          <p:nvPr>
            <p:ph sz="quarter" idx="1"/>
          </p:nvPr>
        </p:nvSpPr>
        <p:spPr>
          <a:xfrm>
            <a:off x="457200" y="914400"/>
            <a:ext cx="5159376" cy="4527030"/>
          </a:xfrm>
        </p:spPr>
        <p:txBody>
          <a:bodyPr>
            <a:normAutofit/>
          </a:bodyPr>
          <a:lstStyle/>
          <a:p>
            <a:r>
              <a:rPr lang="ja-JP" altLang="en-US" sz="2200" dirty="0" smtClean="0"/>
              <a:t>複数の選択枠で作業する際は</a:t>
            </a:r>
            <a:r>
              <a:rPr lang="en-US" altLang="ja-JP" sz="2200" dirty="0" smtClean="0"/>
              <a:t>ROI Manager</a:t>
            </a:r>
            <a:r>
              <a:rPr lang="ja-JP" altLang="en-US" sz="2200" dirty="0" smtClean="0"/>
              <a:t>を使う。</a:t>
            </a:r>
            <a:r>
              <a:rPr lang="en-US" altLang="ja-JP" sz="2200" b="1" dirty="0" smtClean="0">
                <a:solidFill>
                  <a:srgbClr val="0070C0"/>
                </a:solidFill>
              </a:rPr>
              <a:t>Analyze&gt;Tools&gt;ROI Manager</a:t>
            </a:r>
          </a:p>
          <a:p>
            <a:r>
              <a:rPr lang="ja-JP" altLang="en-US" sz="2200" dirty="0" smtClean="0"/>
              <a:t>左側のリスト：選択枠を選ぶ</a:t>
            </a:r>
            <a:r>
              <a:rPr lang="en-US" altLang="ja-JP" sz="2200" dirty="0" smtClean="0"/>
              <a:t/>
            </a:r>
            <a:br>
              <a:rPr lang="en-US" altLang="ja-JP" sz="2200" dirty="0" smtClean="0"/>
            </a:br>
            <a:r>
              <a:rPr lang="en-US" altLang="ja-JP" sz="2200" dirty="0" smtClean="0"/>
              <a:t>Add (</a:t>
            </a:r>
            <a:r>
              <a:rPr lang="en-US" altLang="ja-JP" sz="2200" dirty="0" err="1" smtClean="0"/>
              <a:t>Ctrl+T</a:t>
            </a:r>
            <a:r>
              <a:rPr lang="en-US" altLang="ja-JP" sz="2200" dirty="0" smtClean="0"/>
              <a:t>)</a:t>
            </a:r>
            <a:r>
              <a:rPr lang="ja-JP" altLang="en-US" sz="2200" dirty="0" smtClean="0"/>
              <a:t>：リストに追加</a:t>
            </a:r>
            <a:r>
              <a:rPr lang="en-US" altLang="ja-JP" sz="2200" dirty="0"/>
              <a:t/>
            </a:r>
            <a:br>
              <a:rPr lang="en-US" altLang="ja-JP" sz="2200" dirty="0"/>
            </a:br>
            <a:r>
              <a:rPr lang="en-US" altLang="ja-JP" sz="2200" dirty="0" smtClean="0"/>
              <a:t>Delete</a:t>
            </a:r>
            <a:r>
              <a:rPr lang="ja-JP" altLang="en-US" sz="2200" dirty="0" smtClean="0"/>
              <a:t>：選択枠の削除</a:t>
            </a:r>
            <a:r>
              <a:rPr lang="en-US" altLang="ja-JP" sz="2200" dirty="0" smtClean="0"/>
              <a:t/>
            </a:r>
            <a:br>
              <a:rPr lang="en-US" altLang="ja-JP" sz="2200" dirty="0" smtClean="0"/>
            </a:br>
            <a:r>
              <a:rPr lang="en-US" altLang="ja-JP" sz="2200" dirty="0" smtClean="0"/>
              <a:t>Rename</a:t>
            </a:r>
            <a:r>
              <a:rPr lang="ja-JP" altLang="en-US" sz="2200" dirty="0" smtClean="0"/>
              <a:t>：選択枠の名前変更</a:t>
            </a:r>
            <a:r>
              <a:rPr lang="en-US" altLang="ja-JP" sz="2200" dirty="0" smtClean="0"/>
              <a:t/>
            </a:r>
            <a:br>
              <a:rPr lang="en-US" altLang="ja-JP" sz="2200" dirty="0" smtClean="0"/>
            </a:br>
            <a:r>
              <a:rPr lang="en-US" altLang="ja-JP" sz="2200" dirty="0" smtClean="0"/>
              <a:t>Measure</a:t>
            </a:r>
            <a:r>
              <a:rPr lang="ja-JP" altLang="en-US" sz="2200" dirty="0" smtClean="0"/>
              <a:t>：選択枠内の測定</a:t>
            </a:r>
            <a:r>
              <a:rPr lang="en-US" altLang="ja-JP" sz="2200" dirty="0" smtClean="0"/>
              <a:t/>
            </a:r>
            <a:br>
              <a:rPr lang="en-US" altLang="ja-JP" sz="2200" dirty="0" smtClean="0"/>
            </a:br>
            <a:r>
              <a:rPr lang="en-US" altLang="ja-JP" sz="2200" dirty="0" smtClean="0"/>
              <a:t>Deselect</a:t>
            </a:r>
            <a:r>
              <a:rPr lang="ja-JP" altLang="en-US" sz="2200" dirty="0" smtClean="0"/>
              <a:t>：選択枠の選択解除</a:t>
            </a:r>
            <a:r>
              <a:rPr lang="en-US" altLang="ja-JP" sz="2200" dirty="0" smtClean="0"/>
              <a:t/>
            </a:r>
            <a:br>
              <a:rPr lang="en-US" altLang="ja-JP" sz="2200" dirty="0" smtClean="0"/>
            </a:br>
            <a:r>
              <a:rPr lang="en-US" altLang="ja-JP" sz="2200" dirty="0" smtClean="0"/>
              <a:t>More&gt;Save</a:t>
            </a:r>
            <a:r>
              <a:rPr lang="ja-JP" altLang="en-US" sz="2200" dirty="0" smtClean="0"/>
              <a:t>：選択枠の保存</a:t>
            </a:r>
            <a:r>
              <a:rPr lang="en-US" altLang="ja-JP" sz="2200" dirty="0" smtClean="0"/>
              <a:t>More&gt;Open</a:t>
            </a:r>
            <a:r>
              <a:rPr lang="ja-JP" altLang="en-US" sz="2200" dirty="0" smtClean="0"/>
              <a:t>：選択枠の読込み</a:t>
            </a:r>
            <a:r>
              <a:rPr lang="en-US" altLang="ja-JP" sz="2200" dirty="0" smtClean="0"/>
              <a:t/>
            </a:r>
            <a:br>
              <a:rPr lang="en-US" altLang="ja-JP" sz="2200" dirty="0" smtClean="0"/>
            </a:br>
            <a:r>
              <a:rPr lang="en-US" altLang="ja-JP" sz="2200" dirty="0" smtClean="0"/>
              <a:t>Show All</a:t>
            </a:r>
            <a:r>
              <a:rPr lang="ja-JP" altLang="en-US" sz="2200" dirty="0" smtClean="0"/>
              <a:t>：全選択枠の表示</a:t>
            </a:r>
            <a:r>
              <a:rPr lang="en-US" altLang="ja-JP" sz="2200" dirty="0" smtClean="0"/>
              <a:t/>
            </a:r>
            <a:br>
              <a:rPr lang="en-US" altLang="ja-JP" sz="2200" dirty="0" smtClean="0"/>
            </a:br>
            <a:r>
              <a:rPr lang="en-US" altLang="ja-JP" sz="2200" dirty="0" smtClean="0"/>
              <a:t>Labels</a:t>
            </a:r>
            <a:r>
              <a:rPr lang="ja-JP" altLang="en-US" sz="2200" dirty="0" smtClean="0"/>
              <a:t>：選択枠の名前を表示</a:t>
            </a:r>
            <a:endParaRPr lang="ja-JP" altLang="en-US" sz="2200" dirty="0"/>
          </a:p>
          <a:p>
            <a:endParaRPr lang="en-US" altLang="ja-JP" sz="2200" dirty="0" smtClean="0"/>
          </a:p>
        </p:txBody>
      </p:sp>
      <p:pic>
        <p:nvPicPr>
          <p:cNvPr id="26630"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8025" y="2615133"/>
            <a:ext cx="200977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43</a:t>
            </a:fld>
            <a:endParaRPr kumimoji="1" lang="ja-JP" altLang="en-US">
              <a:solidFill>
                <a:srgbClr val="464653"/>
              </a:solidFill>
            </a:endParaRPr>
          </a:p>
        </p:txBody>
      </p:sp>
      <p:sp>
        <p:nvSpPr>
          <p:cNvPr id="11" name="コンテンツ プレースホルダー 2"/>
          <p:cNvSpPr txBox="1">
            <a:spLocks/>
          </p:cNvSpPr>
          <p:nvPr/>
        </p:nvSpPr>
        <p:spPr>
          <a:xfrm>
            <a:off x="457200" y="5683250"/>
            <a:ext cx="7727430" cy="1028257"/>
          </a:xfrm>
          <a:prstGeom prst="rect">
            <a:avLst/>
          </a:prstGeom>
        </p:spPr>
        <p:txBody>
          <a:bodyPr vert="horz" lIns="0" tIns="0" rIns="0" bIns="0">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メイリオ" pitchFamily="50" charset="-128"/>
                <a:ea typeface="メイリオ" pitchFamily="50" charset="-128"/>
                <a:cs typeface="メイリオ" pitchFamily="50" charset="-128"/>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メイリオ" pitchFamily="50" charset="-128"/>
                <a:ea typeface="メイリオ" pitchFamily="50" charset="-128"/>
                <a:cs typeface="メイリオ" pitchFamily="50" charset="-128"/>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メイリオ" pitchFamily="50" charset="-128"/>
                <a:ea typeface="メイリオ" pitchFamily="50" charset="-128"/>
                <a:cs typeface="メイリオ" pitchFamily="50" charset="-128"/>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メイリオ" pitchFamily="50" charset="-128"/>
                <a:ea typeface="メイリオ" pitchFamily="50" charset="-128"/>
                <a:cs typeface="メイリオ" pitchFamily="50" charset="-128"/>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メイリオ" pitchFamily="50" charset="-128"/>
                <a:ea typeface="メイリオ" pitchFamily="50" charset="-128"/>
                <a:cs typeface="メイリオ" pitchFamily="50" charset="-128"/>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fontAlgn="auto">
              <a:spcAft>
                <a:spcPts val="0"/>
              </a:spcAft>
            </a:pPr>
            <a:r>
              <a:rPr lang="en-US" altLang="ja-JP" sz="2200" dirty="0" smtClean="0"/>
              <a:t>Deselect</a:t>
            </a:r>
            <a:r>
              <a:rPr lang="ja-JP" altLang="en-US" sz="2200" dirty="0" smtClean="0"/>
              <a:t>で選択を解除した状態で</a:t>
            </a:r>
            <a:r>
              <a:rPr lang="en-US" altLang="ja-JP" sz="2200" dirty="0" smtClean="0"/>
              <a:t>Measure</a:t>
            </a:r>
            <a:r>
              <a:rPr lang="ja-JP" altLang="en-US" sz="2200" dirty="0" smtClean="0"/>
              <a:t>や</a:t>
            </a:r>
            <a:r>
              <a:rPr lang="en-US" altLang="ja-JP" sz="2200" dirty="0" smtClean="0"/>
              <a:t>Save, Delete </a:t>
            </a:r>
            <a:r>
              <a:rPr lang="ja-JP" altLang="en-US" sz="2200" dirty="0" smtClean="0"/>
              <a:t>→リスト中の全ての選択枠について一括処理される</a:t>
            </a:r>
            <a:endParaRPr lang="en-US" altLang="ja-JP" sz="2200" b="1" dirty="0" smtClean="0">
              <a:solidFill>
                <a:srgbClr val="0070C0"/>
              </a:solidFill>
            </a:endParaRPr>
          </a:p>
          <a:p>
            <a:pPr fontAlgn="auto">
              <a:spcAft>
                <a:spcPts val="0"/>
              </a:spcAft>
            </a:pPr>
            <a:endParaRPr lang="ja-JP" altLang="en-US" sz="2200" dirty="0" smtClean="0"/>
          </a:p>
          <a:p>
            <a:pPr fontAlgn="auto">
              <a:spcAft>
                <a:spcPts val="0"/>
              </a:spcAft>
            </a:pPr>
            <a:endParaRPr lang="en-US" altLang="ja-JP" sz="2200" dirty="0" smtClean="0"/>
          </a:p>
        </p:txBody>
      </p:sp>
    </p:spTree>
    <p:extLst>
      <p:ext uri="{BB962C8B-B14F-4D97-AF65-F5344CB8AC3E}">
        <p14:creationId xmlns:p14="http://schemas.microsoft.com/office/powerpoint/2010/main" val="6401090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defRPr/>
            </a:pPr>
            <a:r>
              <a:rPr lang="ja-JP" altLang="en-US" sz="3000" dirty="0" smtClean="0"/>
              <a:t>ラインプロット・サイズキャリブレーション</a:t>
            </a:r>
            <a:endParaRPr lang="ja-JP" altLang="en-US" sz="3000"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27651" name="コンテンツ プレースホルダ 2"/>
          <p:cNvSpPr>
            <a:spLocks noGrp="1"/>
          </p:cNvSpPr>
          <p:nvPr>
            <p:ph sz="quarter" idx="1"/>
          </p:nvPr>
        </p:nvSpPr>
        <p:spPr>
          <a:xfrm>
            <a:off x="457200" y="914400"/>
            <a:ext cx="8229600" cy="1144588"/>
          </a:xfrm>
        </p:spPr>
        <p:txBody>
          <a:bodyPr>
            <a:normAutofit/>
          </a:bodyPr>
          <a:lstStyle/>
          <a:p>
            <a:r>
              <a:rPr lang="ja-JP" altLang="en-US" sz="2400" dirty="0" smtClean="0"/>
              <a:t>ラインプロットは直線の選択枠を選択した際に実行できる。</a:t>
            </a:r>
            <a:r>
              <a:rPr lang="en-US" altLang="ja-JP" sz="2400" b="1" dirty="0" smtClean="0">
                <a:solidFill>
                  <a:srgbClr val="0070C0"/>
                </a:solidFill>
              </a:rPr>
              <a:t>Analyze&gt;Plot Profile</a:t>
            </a:r>
            <a:r>
              <a:rPr lang="ja-JP" altLang="en-US" sz="2400" dirty="0" smtClean="0"/>
              <a:t> </a:t>
            </a:r>
            <a:r>
              <a:rPr lang="en-US" altLang="ja-JP" sz="2400" dirty="0" smtClean="0"/>
              <a:t>(</a:t>
            </a:r>
            <a:r>
              <a:rPr lang="en-US" altLang="ja-JP" sz="2400" dirty="0" err="1" smtClean="0"/>
              <a:t>Ctrl+K</a:t>
            </a:r>
            <a:r>
              <a:rPr lang="en-US" altLang="ja-JP" sz="2400" dirty="0" smtClean="0"/>
              <a:t>)</a:t>
            </a:r>
            <a:r>
              <a:rPr lang="ja-JP" altLang="en-US" sz="2400" dirty="0" smtClean="0"/>
              <a:t>で線に沿ったピクセル強度のグラフが得られる。</a:t>
            </a:r>
          </a:p>
        </p:txBody>
      </p:sp>
      <p:pic>
        <p:nvPicPr>
          <p:cNvPr id="2765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575" y="2155825"/>
            <a:ext cx="3349625"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44</a:t>
            </a:fld>
            <a:endParaRPr kumimoji="1" lang="ja-JP" altLang="en-US">
              <a:solidFill>
                <a:srgbClr val="464653"/>
              </a:solidFill>
            </a:endParaRPr>
          </a:p>
        </p:txBody>
      </p:sp>
      <p:sp>
        <p:nvSpPr>
          <p:cNvPr id="12" name="コンテンツ プレースホルダ 2"/>
          <p:cNvSpPr txBox="1">
            <a:spLocks/>
          </p:cNvSpPr>
          <p:nvPr/>
        </p:nvSpPr>
        <p:spPr>
          <a:xfrm>
            <a:off x="457200" y="2279649"/>
            <a:ext cx="5032375" cy="1992548"/>
          </a:xfrm>
          <a:prstGeom prst="rect">
            <a:avLst/>
          </a:prstGeom>
        </p:spPr>
        <p:txBody>
          <a:bodyPr vert="horz" lIns="0" tIns="0" rIns="0" bIns="0">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メイリオ" pitchFamily="50" charset="-128"/>
                <a:ea typeface="メイリオ" pitchFamily="50" charset="-128"/>
                <a:cs typeface="メイリオ" pitchFamily="50" charset="-128"/>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メイリオ" pitchFamily="50" charset="-128"/>
                <a:ea typeface="メイリオ" pitchFamily="50" charset="-128"/>
                <a:cs typeface="メイリオ" pitchFamily="50" charset="-128"/>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メイリオ" pitchFamily="50" charset="-128"/>
                <a:ea typeface="メイリオ" pitchFamily="50" charset="-128"/>
                <a:cs typeface="メイリオ" pitchFamily="50" charset="-128"/>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メイリオ" pitchFamily="50" charset="-128"/>
                <a:ea typeface="メイリオ" pitchFamily="50" charset="-128"/>
                <a:cs typeface="メイリオ" pitchFamily="50" charset="-128"/>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メイリオ" pitchFamily="50" charset="-128"/>
                <a:ea typeface="メイリオ" pitchFamily="50" charset="-128"/>
                <a:cs typeface="メイリオ" pitchFamily="50" charset="-128"/>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fontAlgn="auto">
              <a:spcAft>
                <a:spcPts val="0"/>
              </a:spcAft>
            </a:pPr>
            <a:r>
              <a:rPr lang="ja-JP" altLang="en-US" sz="2400" dirty="0">
                <a:latin typeface="+mn-ea"/>
              </a:rPr>
              <a:t>四角選択枠を選んで同様の操作をすると、四角を縦に平均した値を横に辿って測定したグラフが得られる。</a:t>
            </a:r>
            <a:r>
              <a:rPr lang="en-US" altLang="ja-JP" sz="2400" dirty="0" err="1">
                <a:latin typeface="+mn-ea"/>
              </a:rPr>
              <a:t>Ctrl+Alt+K</a:t>
            </a:r>
            <a:r>
              <a:rPr lang="ja-JP" altLang="en-US" sz="2400" dirty="0">
                <a:latin typeface="+mn-ea"/>
              </a:rPr>
              <a:t>で横に平均した値を縦に辿って測定</a:t>
            </a:r>
            <a:r>
              <a:rPr lang="ja-JP" altLang="en-US" sz="2400" dirty="0" smtClean="0">
                <a:latin typeface="+mn-ea"/>
              </a:rPr>
              <a:t>する。</a:t>
            </a:r>
            <a:endParaRPr lang="ja-JP" altLang="en-US" sz="2400" dirty="0" smtClean="0"/>
          </a:p>
        </p:txBody>
      </p:sp>
      <p:sp>
        <p:nvSpPr>
          <p:cNvPr id="13" name="コンテンツ プレースホルダ 2"/>
          <p:cNvSpPr txBox="1">
            <a:spLocks/>
          </p:cNvSpPr>
          <p:nvPr/>
        </p:nvSpPr>
        <p:spPr>
          <a:xfrm>
            <a:off x="457200" y="4891589"/>
            <a:ext cx="8229600" cy="1144588"/>
          </a:xfrm>
          <a:prstGeom prst="rect">
            <a:avLst/>
          </a:prstGeom>
        </p:spPr>
        <p:txBody>
          <a:bodyPr vert="horz" lIns="0" tIns="0" rIns="0" bIns="0">
            <a:normAutofit fontScale="92500"/>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メイリオ" pitchFamily="50" charset="-128"/>
                <a:ea typeface="メイリオ" pitchFamily="50" charset="-128"/>
                <a:cs typeface="メイリオ" pitchFamily="50" charset="-128"/>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メイリオ" pitchFamily="50" charset="-128"/>
                <a:ea typeface="メイリオ" pitchFamily="50" charset="-128"/>
                <a:cs typeface="メイリオ" pitchFamily="50" charset="-128"/>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メイリオ" pitchFamily="50" charset="-128"/>
                <a:ea typeface="メイリオ" pitchFamily="50" charset="-128"/>
                <a:cs typeface="メイリオ" pitchFamily="50" charset="-128"/>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メイリオ" pitchFamily="50" charset="-128"/>
                <a:ea typeface="メイリオ" pitchFamily="50" charset="-128"/>
                <a:cs typeface="メイリオ" pitchFamily="50" charset="-128"/>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メイリオ" pitchFamily="50" charset="-128"/>
                <a:ea typeface="メイリオ" pitchFamily="50" charset="-128"/>
                <a:cs typeface="メイリオ" pitchFamily="50" charset="-128"/>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fontAlgn="auto">
              <a:spcAft>
                <a:spcPts val="0"/>
              </a:spcAft>
            </a:pPr>
            <a:r>
              <a:rPr lang="en-US" altLang="ja-JP" sz="2400" dirty="0">
                <a:latin typeface="+mn-ea"/>
              </a:rPr>
              <a:t>Analyze&gt;Set Scale</a:t>
            </a:r>
            <a:r>
              <a:rPr lang="ja-JP" altLang="en-US" sz="2400" dirty="0">
                <a:latin typeface="+mn-ea"/>
              </a:rPr>
              <a:t>でサイズのキャリブレーションを行っておくと計測の際に</a:t>
            </a:r>
            <a:r>
              <a:rPr lang="en-US" altLang="ja-JP" sz="2400" dirty="0">
                <a:latin typeface="+mn-ea"/>
              </a:rPr>
              <a:t>mm</a:t>
            </a:r>
            <a:r>
              <a:rPr lang="ja-JP" altLang="en-US" sz="2400" dirty="0">
                <a:latin typeface="+mn-ea"/>
              </a:rPr>
              <a:t>等の実際の長さで結果が表示される。キャリブレーションを行わない場合はピクセル単位で計測</a:t>
            </a:r>
            <a:r>
              <a:rPr lang="ja-JP" altLang="en-US" sz="2400" dirty="0" smtClean="0">
                <a:latin typeface="+mn-ea"/>
              </a:rPr>
              <a:t>する</a:t>
            </a:r>
            <a:r>
              <a:rPr lang="ja-JP" altLang="en-US" sz="2400" dirty="0">
                <a:latin typeface="+mn-ea"/>
              </a:rPr>
              <a:t>。</a:t>
            </a:r>
            <a:endParaRPr lang="en-US" altLang="ja-JP" sz="2400" b="1" dirty="0">
              <a:solidFill>
                <a:srgbClr val="0070C0"/>
              </a:solidFill>
              <a:latin typeface="+mn-ea"/>
            </a:endParaRPr>
          </a:p>
        </p:txBody>
      </p:sp>
    </p:spTree>
    <p:extLst>
      <p:ext uri="{BB962C8B-B14F-4D97-AF65-F5344CB8AC3E}">
        <p14:creationId xmlns:p14="http://schemas.microsoft.com/office/powerpoint/2010/main" val="3544044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画像の</a:t>
            </a:r>
            <a:r>
              <a:rPr lang="ja-JP" altLang="en-US" dirty="0" smtClean="0"/>
              <a:t>二値化 </a:t>
            </a:r>
            <a:r>
              <a:rPr lang="en-US" altLang="ja-JP" dirty="0" smtClean="0"/>
              <a:t>(Threshold)</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28675" name="コンテンツ プレースホルダ 2"/>
          <p:cNvSpPr>
            <a:spLocks noGrp="1"/>
          </p:cNvSpPr>
          <p:nvPr>
            <p:ph sz="quarter" idx="1"/>
          </p:nvPr>
        </p:nvSpPr>
        <p:spPr/>
        <p:txBody>
          <a:bodyPr>
            <a:normAutofit lnSpcReduction="10000"/>
          </a:bodyPr>
          <a:lstStyle/>
          <a:p>
            <a:r>
              <a:rPr lang="ja-JP" altLang="en-US" sz="2000" dirty="0" smtClean="0"/>
              <a:t>二値化</a:t>
            </a:r>
            <a:r>
              <a:rPr lang="en-US" altLang="ja-JP" sz="2000" dirty="0" smtClean="0"/>
              <a:t>(</a:t>
            </a:r>
            <a:r>
              <a:rPr lang="en-US" altLang="ja-JP" sz="2000" dirty="0" err="1" smtClean="0"/>
              <a:t>Binarization</a:t>
            </a:r>
            <a:r>
              <a:rPr lang="en-US" altLang="ja-JP" sz="2000" dirty="0" smtClean="0"/>
              <a:t>)</a:t>
            </a:r>
            <a:r>
              <a:rPr lang="ja-JP" altLang="en-US" sz="2000" dirty="0" smtClean="0"/>
              <a:t>とは、</a:t>
            </a:r>
            <a:r>
              <a:rPr lang="ja-JP" altLang="en-US" sz="2000" u="sng" dirty="0" smtClean="0"/>
              <a:t>グレースケール画像</a:t>
            </a:r>
            <a:r>
              <a:rPr lang="ja-JP" altLang="en-US" sz="2000" dirty="0" smtClean="0"/>
              <a:t>に対し、一定の明るさの範囲</a:t>
            </a:r>
            <a:r>
              <a:rPr lang="en-US" altLang="ja-JP" sz="2000" dirty="0" smtClean="0"/>
              <a:t>(Threshold)</a:t>
            </a:r>
            <a:r>
              <a:rPr lang="ja-JP" altLang="en-US" sz="2000" dirty="0" smtClean="0"/>
              <a:t>を設定する作業。例えば一定レベルより明るいピクセルを対象物とする。この操作により、自動的に対象物を認識させたりすることができるようになる。</a:t>
            </a:r>
            <a:endParaRPr lang="en-US" altLang="ja-JP" sz="2000" dirty="0" smtClean="0"/>
          </a:p>
          <a:p>
            <a:pPr>
              <a:spcBef>
                <a:spcPct val="0"/>
              </a:spcBef>
            </a:pPr>
            <a:r>
              <a:rPr lang="ja-JP" altLang="en-US" sz="2000" dirty="0" smtClean="0"/>
              <a:t>設定は</a:t>
            </a:r>
            <a:r>
              <a:rPr lang="en-US" altLang="ja-JP" sz="2000" b="1" dirty="0" smtClean="0">
                <a:solidFill>
                  <a:srgbClr val="0070C0"/>
                </a:solidFill>
              </a:rPr>
              <a:t>Image&gt;Adjust&gt;Threshold</a:t>
            </a:r>
            <a:r>
              <a:rPr lang="ja-JP" altLang="en-US" sz="2000" dirty="0" smtClean="0"/>
              <a:t> </a:t>
            </a:r>
            <a:r>
              <a:rPr lang="en-US" altLang="ja-JP" sz="2000" dirty="0" smtClean="0"/>
              <a:t>(</a:t>
            </a:r>
            <a:r>
              <a:rPr lang="en-US" altLang="ja-JP" sz="2000" dirty="0" err="1" smtClean="0"/>
              <a:t>Ctrl+Shift+T</a:t>
            </a:r>
            <a:r>
              <a:rPr lang="en-US" altLang="ja-JP" sz="2000" dirty="0" smtClean="0"/>
              <a:t>)</a:t>
            </a:r>
            <a:r>
              <a:rPr lang="ja-JP" altLang="en-US" sz="2000" dirty="0" smtClean="0"/>
              <a:t>で行う。バックグラウンドが暗く対象物が明るい画像の場合は</a:t>
            </a:r>
            <a:r>
              <a:rPr lang="en-US" altLang="ja-JP" sz="2000" dirty="0" smtClean="0"/>
              <a:t>Dark background</a:t>
            </a:r>
            <a:r>
              <a:rPr lang="ja-JP" altLang="en-US" sz="2000" dirty="0" smtClean="0"/>
              <a:t>にチェックを入れる。選択範囲が赤で示され、スライドバーを動かすとその範囲が変化する</a:t>
            </a:r>
            <a:r>
              <a:rPr lang="en-US" altLang="ja-JP" sz="2000" dirty="0" smtClean="0"/>
              <a:t>(</a:t>
            </a:r>
            <a:r>
              <a:rPr lang="ja-JP" altLang="en-US" sz="2000" dirty="0" smtClean="0"/>
              <a:t>何も起こらないときは画像が</a:t>
            </a:r>
            <a:r>
              <a:rPr lang="en-US" altLang="ja-JP" sz="2000" dirty="0" smtClean="0"/>
              <a:t>RGB</a:t>
            </a:r>
            <a:r>
              <a:rPr lang="ja-JP" altLang="en-US" sz="2000" dirty="0" smtClean="0"/>
              <a:t>になっていないか確認すること</a:t>
            </a:r>
            <a:r>
              <a:rPr lang="en-US" altLang="ja-JP" sz="2000" dirty="0" smtClean="0"/>
              <a:t>)</a:t>
            </a:r>
            <a:r>
              <a:rPr lang="ja-JP" altLang="en-US" sz="2000" dirty="0" err="1" smtClean="0"/>
              <a:t>。</a:t>
            </a:r>
            <a:endParaRPr lang="en-US" altLang="ja-JP" sz="2000" dirty="0" smtClean="0"/>
          </a:p>
          <a:p>
            <a:pPr>
              <a:spcBef>
                <a:spcPct val="0"/>
              </a:spcBef>
            </a:pPr>
            <a:r>
              <a:rPr lang="en-US" altLang="ja-JP" sz="2000" dirty="0" smtClean="0"/>
              <a:t>Auto</a:t>
            </a:r>
            <a:r>
              <a:rPr lang="ja-JP" altLang="en-US" sz="2000" dirty="0" smtClean="0"/>
              <a:t>では自動的に</a:t>
            </a:r>
            <a:r>
              <a:rPr lang="en-US" altLang="ja-JP" sz="2000" dirty="0" smtClean="0"/>
              <a:t>Threshold</a:t>
            </a:r>
            <a:r>
              <a:rPr lang="ja-JP" altLang="en-US" sz="2000" dirty="0" smtClean="0"/>
              <a:t>が設定される</a:t>
            </a:r>
            <a:r>
              <a:rPr lang="en-US" altLang="ja-JP" sz="2000" dirty="0" smtClean="0"/>
              <a:t>(</a:t>
            </a:r>
            <a:r>
              <a:rPr lang="ja-JP" altLang="en-US" sz="2000" dirty="0" smtClean="0"/>
              <a:t>最初は</a:t>
            </a:r>
            <a:r>
              <a:rPr lang="en-US" altLang="ja-JP" sz="2000" dirty="0" smtClean="0"/>
              <a:t>Auto</a:t>
            </a:r>
            <a:r>
              <a:rPr lang="ja-JP" altLang="en-US" sz="2000" dirty="0" smtClean="0"/>
              <a:t>になっている</a:t>
            </a:r>
            <a:r>
              <a:rPr lang="en-US" altLang="ja-JP" sz="2000" dirty="0" smtClean="0"/>
              <a:t>)</a:t>
            </a:r>
            <a:r>
              <a:rPr lang="ja-JP" altLang="en-US" sz="2000" dirty="0" err="1" smtClean="0"/>
              <a:t>。</a:t>
            </a:r>
            <a:r>
              <a:rPr lang="en-US" altLang="ja-JP" sz="2000" dirty="0" smtClean="0"/>
              <a:t>"Default"</a:t>
            </a:r>
            <a:r>
              <a:rPr lang="ja-JP" altLang="en-US" sz="2000" dirty="0" smtClean="0"/>
              <a:t>のプルダウンで</a:t>
            </a:r>
            <a:r>
              <a:rPr lang="en-US" altLang="ja-JP" sz="2000" dirty="0" smtClean="0"/>
              <a:t>Auto</a:t>
            </a:r>
            <a:r>
              <a:rPr lang="ja-JP" altLang="en-US" sz="2000" dirty="0" smtClean="0"/>
              <a:t>の計算法を変えられる。</a:t>
            </a:r>
            <a:endParaRPr lang="en-US" altLang="ja-JP" sz="2000" dirty="0" smtClean="0"/>
          </a:p>
          <a:p>
            <a:pPr>
              <a:spcBef>
                <a:spcPct val="0"/>
              </a:spcBef>
            </a:pPr>
            <a:r>
              <a:rPr lang="en-US" altLang="ja-JP" sz="2000" dirty="0" smtClean="0"/>
              <a:t>Set</a:t>
            </a:r>
            <a:r>
              <a:rPr lang="ja-JP" altLang="en-US" sz="2000" dirty="0" smtClean="0"/>
              <a:t>を押すとその時のスライドバーの値で</a:t>
            </a:r>
            <a:r>
              <a:rPr lang="en-US" altLang="ja-JP" sz="2000" dirty="0" smtClean="0"/>
              <a:t>Threshold</a:t>
            </a:r>
            <a:r>
              <a:rPr lang="ja-JP" altLang="en-US" sz="2000" dirty="0" smtClean="0"/>
              <a:t>が設定され、対象物の計測が可能となる</a:t>
            </a:r>
            <a:r>
              <a:rPr lang="en-US" altLang="ja-JP" sz="2000" dirty="0" smtClean="0"/>
              <a:t>(Auto</a:t>
            </a:r>
            <a:r>
              <a:rPr lang="ja-JP" altLang="en-US" sz="2000" dirty="0" smtClean="0"/>
              <a:t>のままなら何もしなくてよい</a:t>
            </a:r>
            <a:r>
              <a:rPr lang="en-US" altLang="ja-JP" sz="2000" dirty="0" smtClean="0"/>
              <a:t>)</a:t>
            </a:r>
            <a:r>
              <a:rPr lang="ja-JP" altLang="en-US" sz="2000" dirty="0" err="1" smtClean="0"/>
              <a:t>。</a:t>
            </a:r>
            <a:r>
              <a:rPr lang="en-US" altLang="ja-JP" sz="2000" dirty="0" smtClean="0"/>
              <a:t>Set</a:t>
            </a:r>
            <a:r>
              <a:rPr lang="ja-JP" altLang="en-US" sz="2000" dirty="0" smtClean="0"/>
              <a:t>では画像のピクセル値は変化しない。</a:t>
            </a:r>
            <a:endParaRPr lang="en-US" altLang="ja-JP" sz="2000" dirty="0" smtClean="0"/>
          </a:p>
          <a:p>
            <a:pPr>
              <a:spcBef>
                <a:spcPct val="0"/>
              </a:spcBef>
            </a:pPr>
            <a:r>
              <a:rPr lang="en-US" altLang="ja-JP" sz="2000" dirty="0" smtClean="0"/>
              <a:t>Reset</a:t>
            </a:r>
            <a:r>
              <a:rPr lang="ja-JP" altLang="en-US" sz="2000" dirty="0" smtClean="0"/>
              <a:t>を押すと</a:t>
            </a:r>
            <a:r>
              <a:rPr lang="en-US" altLang="ja-JP" sz="2000" dirty="0" smtClean="0"/>
              <a:t>Threshold</a:t>
            </a:r>
            <a:r>
              <a:rPr lang="ja-JP" altLang="en-US" sz="2000" dirty="0" smtClean="0"/>
              <a:t>設定が解除され、赤色がなくなる。</a:t>
            </a:r>
            <a:endParaRPr lang="en-US" altLang="ja-JP" sz="2000" dirty="0"/>
          </a:p>
          <a:p>
            <a:pPr>
              <a:spcBef>
                <a:spcPct val="0"/>
              </a:spcBef>
            </a:pPr>
            <a:r>
              <a:rPr lang="en-US" altLang="ja-JP" sz="2000" dirty="0" smtClean="0"/>
              <a:t>Apply</a:t>
            </a:r>
            <a:r>
              <a:rPr lang="ja-JP" altLang="en-US" sz="2000" dirty="0" smtClean="0"/>
              <a:t>を押すと画像のピクセル値が変化し、選択範囲が白の二値化画像となる。</a:t>
            </a:r>
            <a:r>
              <a:rPr lang="en-US" altLang="ja-JP" sz="2000" dirty="0" smtClean="0">
                <a:solidFill>
                  <a:srgbClr val="FF0000"/>
                </a:solidFill>
              </a:rPr>
              <a:t>Threshold</a:t>
            </a:r>
            <a:r>
              <a:rPr lang="ja-JP" altLang="en-US" sz="2000" dirty="0">
                <a:solidFill>
                  <a:srgbClr val="FF0000"/>
                </a:solidFill>
              </a:rPr>
              <a:t>を</a:t>
            </a:r>
            <a:r>
              <a:rPr lang="ja-JP" altLang="en-US" sz="2000" dirty="0" smtClean="0">
                <a:solidFill>
                  <a:srgbClr val="FF0000"/>
                </a:solidFill>
              </a:rPr>
              <a:t>設定するだけ</a:t>
            </a:r>
            <a:r>
              <a:rPr lang="ja-JP" altLang="en-US" sz="2000" dirty="0">
                <a:solidFill>
                  <a:srgbClr val="FF0000"/>
                </a:solidFill>
              </a:rPr>
              <a:t>で、</a:t>
            </a:r>
            <a:r>
              <a:rPr lang="ja-JP" altLang="en-US" sz="2000" dirty="0" smtClean="0">
                <a:solidFill>
                  <a:srgbClr val="FF0000"/>
                </a:solidFill>
              </a:rPr>
              <a:t>画像に変更</a:t>
            </a:r>
            <a:r>
              <a:rPr lang="ja-JP" altLang="en-US" sz="2000" smtClean="0">
                <a:solidFill>
                  <a:srgbClr val="FF0000"/>
                </a:solidFill>
              </a:rPr>
              <a:t>を加えない場合、</a:t>
            </a:r>
            <a:r>
              <a:rPr lang="en-US" altLang="ja-JP" sz="2000" smtClean="0">
                <a:solidFill>
                  <a:srgbClr val="FF0000"/>
                </a:solidFill>
              </a:rPr>
              <a:t>Apply</a:t>
            </a:r>
            <a:r>
              <a:rPr lang="ja-JP" altLang="en-US" sz="2000" dirty="0" smtClean="0">
                <a:solidFill>
                  <a:srgbClr val="FF0000"/>
                </a:solidFill>
              </a:rPr>
              <a:t>を押してはいけない。</a:t>
            </a:r>
            <a:endParaRPr lang="en-US" altLang="ja-JP" sz="2000" dirty="0" smtClean="0">
              <a:solidFill>
                <a:srgbClr val="FF0000"/>
              </a:solidFill>
            </a:endParaRPr>
          </a:p>
          <a:p>
            <a:pPr>
              <a:spcBef>
                <a:spcPct val="0"/>
              </a:spcBef>
            </a:pPr>
            <a:r>
              <a:rPr lang="ja-JP" altLang="en-US" sz="2000" dirty="0" smtClean="0"/>
              <a:t>二値化画像を白黒反転させたいときは</a:t>
            </a:r>
            <a:r>
              <a:rPr lang="en-US" altLang="ja-JP" sz="2000" b="1" dirty="0" smtClean="0">
                <a:solidFill>
                  <a:srgbClr val="0070C0"/>
                </a:solidFill>
              </a:rPr>
              <a:t>Edit&gt;Invert</a:t>
            </a:r>
            <a:r>
              <a:rPr lang="ja-JP" altLang="en-US" sz="2000" dirty="0" smtClean="0"/>
              <a:t> 。</a:t>
            </a:r>
            <a:endParaRPr lang="en-US" altLang="ja-JP" sz="20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45</a:t>
            </a:fld>
            <a:endParaRPr kumimoji="1" lang="ja-JP" altLang="en-US">
              <a:solidFill>
                <a:srgbClr val="464653"/>
              </a:solidFill>
            </a:endParaRPr>
          </a:p>
        </p:txBody>
      </p:sp>
    </p:spTree>
    <p:extLst>
      <p:ext uri="{BB962C8B-B14F-4D97-AF65-F5344CB8AC3E}">
        <p14:creationId xmlns:p14="http://schemas.microsoft.com/office/powerpoint/2010/main" val="31149479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二値化</a:t>
            </a:r>
            <a:r>
              <a:rPr lang="ja-JP" altLang="en-US" dirty="0" smtClean="0"/>
              <a:t>画像に特有な処理</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29699" name="コンテンツ プレースホルダ 2"/>
          <p:cNvSpPr>
            <a:spLocks noGrp="1"/>
          </p:cNvSpPr>
          <p:nvPr>
            <p:ph sz="quarter" idx="1"/>
          </p:nvPr>
        </p:nvSpPr>
        <p:spPr>
          <a:xfrm>
            <a:off x="457200" y="914400"/>
            <a:ext cx="8229600" cy="4781862"/>
          </a:xfrm>
        </p:spPr>
        <p:txBody>
          <a:bodyPr>
            <a:normAutofit/>
          </a:bodyPr>
          <a:lstStyle/>
          <a:p>
            <a:r>
              <a:rPr lang="en-US" altLang="ja-JP" sz="2000" dirty="0" smtClean="0"/>
              <a:t>Process&gt;Binary</a:t>
            </a:r>
            <a:r>
              <a:rPr lang="ja-JP" altLang="en-US" sz="2000" dirty="0" smtClean="0"/>
              <a:t>以下のコマンドで二値化画像に特有の処理ができる。</a:t>
            </a:r>
            <a:endParaRPr lang="en-US" altLang="ja-JP" sz="2000" dirty="0" smtClean="0"/>
          </a:p>
          <a:p>
            <a:r>
              <a:rPr lang="en-US" altLang="ja-JP" sz="2000" dirty="0" smtClean="0"/>
              <a:t>Process&gt;Binary&gt;Options</a:t>
            </a:r>
            <a:r>
              <a:rPr lang="ja-JP" altLang="en-US" sz="2000" dirty="0" smtClean="0"/>
              <a:t>の</a:t>
            </a:r>
            <a:r>
              <a:rPr lang="en-US" altLang="ja-JP" sz="2000" dirty="0" smtClean="0"/>
              <a:t>Black background</a:t>
            </a:r>
            <a:r>
              <a:rPr lang="ja-JP" altLang="en-US" sz="2000" dirty="0" smtClean="0"/>
              <a:t>をチェックすると対象物は白、そうでないと対象物は黒とみなされる。</a:t>
            </a:r>
            <a:endParaRPr lang="en-US" altLang="ja-JP" sz="2000" dirty="0" smtClean="0"/>
          </a:p>
          <a:p>
            <a:r>
              <a:rPr lang="en-US" altLang="ja-JP" sz="2000" dirty="0" smtClean="0"/>
              <a:t>Process&gt;Binary&gt;Dilate:</a:t>
            </a:r>
            <a:r>
              <a:rPr lang="ja-JP" altLang="en-US" sz="2000" dirty="0" smtClean="0"/>
              <a:t>対象物を</a:t>
            </a:r>
            <a:r>
              <a:rPr lang="en-US" altLang="ja-JP" sz="2000" dirty="0" smtClean="0"/>
              <a:t>1</a:t>
            </a:r>
            <a:r>
              <a:rPr lang="ja-JP" altLang="en-US" sz="2000" dirty="0" smtClean="0"/>
              <a:t>ピクセル太らせる。</a:t>
            </a:r>
            <a:endParaRPr lang="en-US" altLang="ja-JP" sz="2000" dirty="0" smtClean="0"/>
          </a:p>
          <a:p>
            <a:r>
              <a:rPr lang="en-US" altLang="ja-JP" sz="2000" dirty="0" smtClean="0"/>
              <a:t>Process&gt;Binary&gt;Erode:</a:t>
            </a:r>
            <a:r>
              <a:rPr lang="ja-JP" altLang="en-US" sz="2000" dirty="0" smtClean="0"/>
              <a:t>対象物を</a:t>
            </a:r>
            <a:r>
              <a:rPr lang="en-US" altLang="ja-JP" sz="2000" dirty="0" smtClean="0"/>
              <a:t>1</a:t>
            </a:r>
            <a:r>
              <a:rPr lang="ja-JP" altLang="en-US" sz="2000" dirty="0" smtClean="0"/>
              <a:t>ピクセル痩せさせる。</a:t>
            </a:r>
            <a:endParaRPr lang="en-US" altLang="ja-JP" sz="2000" dirty="0" smtClean="0"/>
          </a:p>
          <a:p>
            <a:r>
              <a:rPr lang="en-US" altLang="ja-JP" sz="2000" dirty="0" smtClean="0"/>
              <a:t>Process&gt;Binary&gt;Open: Erode</a:t>
            </a:r>
            <a:r>
              <a:rPr lang="ja-JP" altLang="en-US" sz="2000" dirty="0" smtClean="0"/>
              <a:t>→</a:t>
            </a:r>
            <a:r>
              <a:rPr lang="en-US" altLang="ja-JP" sz="2000" dirty="0" smtClean="0"/>
              <a:t>Dilate(</a:t>
            </a:r>
            <a:r>
              <a:rPr lang="ja-JP" altLang="en-US" sz="2000" dirty="0" smtClean="0"/>
              <a:t>細いところがなくなる</a:t>
            </a:r>
            <a:r>
              <a:rPr lang="en-US" altLang="ja-JP" sz="2000" dirty="0" smtClean="0"/>
              <a:t>)</a:t>
            </a:r>
          </a:p>
          <a:p>
            <a:r>
              <a:rPr lang="en-US" altLang="ja-JP" sz="2000" dirty="0" smtClean="0"/>
              <a:t>Process&gt;Binary&gt;Close: Dilate</a:t>
            </a:r>
            <a:r>
              <a:rPr lang="ja-JP" altLang="en-US" sz="2000" dirty="0" smtClean="0"/>
              <a:t>→</a:t>
            </a:r>
            <a:r>
              <a:rPr lang="en-US" altLang="ja-JP" sz="2000" dirty="0" smtClean="0"/>
              <a:t>Erode(</a:t>
            </a:r>
            <a:r>
              <a:rPr lang="ja-JP" altLang="en-US" sz="2000" dirty="0" smtClean="0"/>
              <a:t>小さい隙間がなくなる</a:t>
            </a:r>
            <a:r>
              <a:rPr lang="en-US" altLang="ja-JP" sz="2000" dirty="0" smtClean="0"/>
              <a:t>)</a:t>
            </a:r>
            <a:br>
              <a:rPr lang="en-US" altLang="ja-JP" sz="2000" dirty="0" smtClean="0"/>
            </a:br>
            <a:r>
              <a:rPr lang="en-US" altLang="ja-JP" sz="2000" dirty="0" smtClean="0"/>
              <a:t>Dilate, Erode, Open, Close</a:t>
            </a:r>
            <a:r>
              <a:rPr lang="ja-JP" altLang="en-US" sz="2000" dirty="0" smtClean="0"/>
              <a:t>は</a:t>
            </a:r>
            <a:r>
              <a:rPr lang="en-US" altLang="ja-JP" sz="2000" dirty="0" smtClean="0"/>
              <a:t>Process&gt;Binary&gt;Options</a:t>
            </a:r>
            <a:r>
              <a:rPr lang="ja-JP" altLang="en-US" sz="2000" dirty="0" smtClean="0"/>
              <a:t>の</a:t>
            </a:r>
            <a:r>
              <a:rPr lang="en-US" altLang="ja-JP" sz="2000" dirty="0" smtClean="0"/>
              <a:t>Iterations</a:t>
            </a:r>
            <a:r>
              <a:rPr lang="ja-JP" altLang="en-US" sz="2000" dirty="0" smtClean="0"/>
              <a:t>で繰り返し回数を設定できる。</a:t>
            </a:r>
          </a:p>
          <a:p>
            <a:r>
              <a:rPr lang="en-US" altLang="ja-JP" sz="2000" dirty="0" smtClean="0"/>
              <a:t>Process&gt;Binary&gt;Fill Holes:</a:t>
            </a:r>
            <a:r>
              <a:rPr lang="ja-JP" altLang="en-US" sz="2000" dirty="0" smtClean="0"/>
              <a:t>穴を埋める。</a:t>
            </a:r>
            <a:endParaRPr lang="en-US" altLang="ja-JP" sz="2000" dirty="0" smtClean="0"/>
          </a:p>
          <a:p>
            <a:r>
              <a:rPr lang="en-US" altLang="ja-JP" sz="2000" dirty="0" smtClean="0"/>
              <a:t>Process&gt;Binary&gt;Skeletonize:</a:t>
            </a:r>
            <a:r>
              <a:rPr lang="ja-JP" altLang="en-US" sz="2000" dirty="0" smtClean="0"/>
              <a:t>線になるまで痩せさせる</a:t>
            </a:r>
          </a:p>
          <a:p>
            <a:r>
              <a:rPr lang="en-US" altLang="ja-JP" sz="2000" dirty="0" smtClean="0"/>
              <a:t>Process&gt;Repeat Command(</a:t>
            </a:r>
            <a:r>
              <a:rPr lang="en-US" altLang="ja-JP" sz="2000" dirty="0" err="1" smtClean="0"/>
              <a:t>Ctrl+Shift+R</a:t>
            </a:r>
            <a:r>
              <a:rPr lang="en-US" altLang="ja-JP" sz="2000" dirty="0" smtClean="0"/>
              <a:t>):</a:t>
            </a:r>
            <a:r>
              <a:rPr lang="ja-JP" altLang="en-US" sz="2000" dirty="0" smtClean="0"/>
              <a:t>前回操作の繰り返し</a:t>
            </a: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056" y="5436235"/>
            <a:ext cx="78867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46</a:t>
            </a:fld>
            <a:endParaRPr kumimoji="1" lang="ja-JP" altLang="en-US">
              <a:solidFill>
                <a:srgbClr val="464653"/>
              </a:solidFill>
            </a:endParaRPr>
          </a:p>
        </p:txBody>
      </p:sp>
    </p:spTree>
    <p:extLst>
      <p:ext uri="{BB962C8B-B14F-4D97-AF65-F5344CB8AC3E}">
        <p14:creationId xmlns:p14="http://schemas.microsoft.com/office/powerpoint/2010/main" val="39032400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粒子</a:t>
            </a:r>
            <a:r>
              <a:rPr lang="ja-JP" altLang="en-US" dirty="0" smtClean="0"/>
              <a:t>分析 </a:t>
            </a:r>
            <a:r>
              <a:rPr lang="en-US" altLang="ja-JP" dirty="0" smtClean="0"/>
              <a:t>(1)</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30723" name="コンテンツ プレースホルダ 2"/>
          <p:cNvSpPr>
            <a:spLocks noGrp="1"/>
          </p:cNvSpPr>
          <p:nvPr>
            <p:ph sz="quarter" idx="1"/>
          </p:nvPr>
        </p:nvSpPr>
        <p:spPr/>
        <p:txBody>
          <a:bodyPr/>
          <a:lstStyle/>
          <a:p>
            <a:r>
              <a:rPr lang="ja-JP" altLang="en-US" sz="2200" dirty="0" smtClean="0"/>
              <a:t>二値化画像または</a:t>
            </a:r>
            <a:r>
              <a:rPr lang="en-US" altLang="ja-JP" sz="2200" dirty="0" smtClean="0"/>
              <a:t>Threshold</a:t>
            </a:r>
            <a:r>
              <a:rPr lang="ja-JP" altLang="en-US" sz="2200" dirty="0" smtClean="0"/>
              <a:t>が設定されている画像について、対象物を認識し、数や大きさを計測する。二値化画像はデフォルトでは対象物が黒と仮定される。白い対象物を扱う場合には</a:t>
            </a:r>
            <a:r>
              <a:rPr lang="en-US" altLang="ja-JP" sz="2200" b="1" dirty="0" smtClean="0">
                <a:solidFill>
                  <a:srgbClr val="0070C0"/>
                </a:solidFill>
              </a:rPr>
              <a:t>Image&gt;Adjust&gt;Threshold</a:t>
            </a:r>
            <a:r>
              <a:rPr lang="ja-JP" altLang="en-US" sz="2200" dirty="0" smtClean="0"/>
              <a:t> </a:t>
            </a:r>
            <a:r>
              <a:rPr lang="en-US" altLang="ja-JP" sz="2200" dirty="0" smtClean="0"/>
              <a:t>(</a:t>
            </a:r>
            <a:r>
              <a:rPr lang="en-US" altLang="ja-JP" sz="2200" dirty="0" err="1" smtClean="0"/>
              <a:t>Ctrl+Shift+T</a:t>
            </a:r>
            <a:r>
              <a:rPr lang="en-US" altLang="ja-JP" sz="2200" dirty="0" smtClean="0"/>
              <a:t>)</a:t>
            </a:r>
            <a:r>
              <a:rPr lang="ja-JP" altLang="en-US" sz="2200" dirty="0" smtClean="0"/>
              <a:t>で</a:t>
            </a:r>
            <a:r>
              <a:rPr lang="en-US" altLang="ja-JP" sz="2200" dirty="0" smtClean="0"/>
              <a:t>Dark background</a:t>
            </a:r>
            <a:r>
              <a:rPr lang="ja-JP" altLang="en-US" sz="2200" dirty="0" smtClean="0"/>
              <a:t>を選んで</a:t>
            </a:r>
            <a:r>
              <a:rPr lang="en-US" altLang="ja-JP" sz="2200" dirty="0" smtClean="0"/>
              <a:t>Threshold</a:t>
            </a:r>
            <a:r>
              <a:rPr lang="ja-JP" altLang="en-US" sz="2200" dirty="0" smtClean="0"/>
              <a:t>を設定しておく。</a:t>
            </a:r>
            <a:endParaRPr lang="en-US" altLang="ja-JP" sz="2200" dirty="0" smtClean="0"/>
          </a:p>
          <a:p>
            <a:r>
              <a:rPr lang="ja-JP" altLang="en-US" sz="2200" dirty="0" smtClean="0"/>
              <a:t>まず</a:t>
            </a:r>
            <a:r>
              <a:rPr lang="en-US" altLang="ja-JP" sz="2200" dirty="0" smtClean="0"/>
              <a:t>Analyze&gt;Set Measurements</a:t>
            </a:r>
            <a:r>
              <a:rPr lang="ja-JP" altLang="en-US" sz="2200" dirty="0" smtClean="0"/>
              <a:t>で測定項目を設定する。</a:t>
            </a:r>
            <a:endParaRPr lang="en-US" altLang="ja-JP" sz="2200" dirty="0" smtClean="0"/>
          </a:p>
          <a:p>
            <a:r>
              <a:rPr lang="en-US" altLang="ja-JP" sz="2200" dirty="0" smtClean="0"/>
              <a:t>Analyze&gt;Analyze Particles</a:t>
            </a:r>
            <a:r>
              <a:rPr lang="ja-JP" altLang="en-US" sz="2200" dirty="0" smtClean="0"/>
              <a:t>で開くウィンドウで以下を設定。</a:t>
            </a:r>
          </a:p>
        </p:txBody>
      </p:sp>
      <p:pic>
        <p:nvPicPr>
          <p:cNvPr id="307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87" y="3520502"/>
            <a:ext cx="3643313"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正方形/長方形 5"/>
          <p:cNvSpPr>
            <a:spLocks noChangeArrowheads="1"/>
          </p:cNvSpPr>
          <p:nvPr/>
        </p:nvSpPr>
        <p:spPr bwMode="auto">
          <a:xfrm>
            <a:off x="1603248" y="3964430"/>
            <a:ext cx="41088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a:latin typeface="+mn-ea"/>
                <a:ea typeface="+mn-ea"/>
              </a:rPr>
              <a:t>対象物と認識されるための面積の範囲</a:t>
            </a:r>
          </a:p>
        </p:txBody>
      </p:sp>
      <p:sp>
        <p:nvSpPr>
          <p:cNvPr id="30726" name="正方形/長方形 6"/>
          <p:cNvSpPr>
            <a:spLocks noChangeArrowheads="1"/>
          </p:cNvSpPr>
          <p:nvPr/>
        </p:nvSpPr>
        <p:spPr bwMode="auto">
          <a:xfrm>
            <a:off x="1404810" y="4393055"/>
            <a:ext cx="4339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a:latin typeface="+mn-ea"/>
                <a:ea typeface="+mn-ea"/>
              </a:rPr>
              <a:t>対象物と認識されるための真円度の範囲</a:t>
            </a:r>
          </a:p>
        </p:txBody>
      </p:sp>
      <p:sp>
        <p:nvSpPr>
          <p:cNvPr id="30727" name="正方形/長方形 7"/>
          <p:cNvSpPr>
            <a:spLocks noChangeArrowheads="1"/>
          </p:cNvSpPr>
          <p:nvPr/>
        </p:nvSpPr>
        <p:spPr bwMode="auto">
          <a:xfrm>
            <a:off x="3285998" y="4750243"/>
            <a:ext cx="2262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a:latin typeface="+mn-ea"/>
                <a:ea typeface="+mn-ea"/>
              </a:rPr>
              <a:t>選択結果の表示形式</a:t>
            </a:r>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47</a:t>
            </a:fld>
            <a:endParaRPr kumimoji="1" lang="ja-JP" altLang="en-US">
              <a:solidFill>
                <a:srgbClr val="464653"/>
              </a:solidFill>
            </a:endParaRPr>
          </a:p>
        </p:txBody>
      </p:sp>
    </p:spTree>
    <p:extLst>
      <p:ext uri="{BB962C8B-B14F-4D97-AF65-F5344CB8AC3E}">
        <p14:creationId xmlns:p14="http://schemas.microsoft.com/office/powerpoint/2010/main" val="31600859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粒子</a:t>
            </a:r>
            <a:r>
              <a:rPr lang="ja-JP" altLang="en-US" dirty="0" smtClean="0"/>
              <a:t>分析 </a:t>
            </a:r>
            <a:r>
              <a:rPr lang="en-US" altLang="ja-JP" dirty="0" smtClean="0"/>
              <a:t>(2)</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545" y="820738"/>
            <a:ext cx="6500813"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895" y="3048000"/>
            <a:ext cx="61531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スライド番号プレースホルダー 6"/>
          <p:cNvSpPr>
            <a:spLocks noGrp="1"/>
          </p:cNvSpPr>
          <p:nvPr>
            <p:ph type="sldNum" sz="quarter" idx="12"/>
          </p:nvPr>
        </p:nvSpPr>
        <p:spPr/>
        <p:txBody>
          <a:bodyPr/>
          <a:lstStyle/>
          <a:p>
            <a:fld id="{ED345899-7C04-CC44-96EB-A2BA36F8EB7D}" type="slidenum">
              <a:rPr lang="ja-JP" altLang="en-US" smtClean="0">
                <a:solidFill>
                  <a:prstClr val="black">
                    <a:tint val="75000"/>
                  </a:prstClr>
                </a:solidFill>
              </a:rPr>
              <a:pPr/>
              <a:t>48</a:t>
            </a:fld>
            <a:endParaRPr lang="ja-JP" altLang="en-US">
              <a:solidFill>
                <a:prstClr val="black">
                  <a:tint val="75000"/>
                </a:prstClr>
              </a:solidFill>
            </a:endParaRPr>
          </a:p>
        </p:txBody>
      </p:sp>
    </p:spTree>
    <p:extLst>
      <p:ext uri="{BB962C8B-B14F-4D97-AF65-F5344CB8AC3E}">
        <p14:creationId xmlns:p14="http://schemas.microsoft.com/office/powerpoint/2010/main" val="41304753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a:t>測定結果</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32771" name="コンテンツ プレースホルダ 2"/>
          <p:cNvSpPr>
            <a:spLocks noGrp="1"/>
          </p:cNvSpPr>
          <p:nvPr>
            <p:ph sz="quarter" idx="1"/>
          </p:nvPr>
        </p:nvSpPr>
        <p:spPr/>
        <p:txBody>
          <a:bodyPr>
            <a:normAutofit/>
          </a:bodyPr>
          <a:lstStyle/>
          <a:p>
            <a:r>
              <a:rPr lang="en-US" altLang="ja-JP" sz="2400" dirty="0" smtClean="0"/>
              <a:t>Analyze Particle</a:t>
            </a:r>
            <a:r>
              <a:rPr lang="ja-JP" altLang="en-US" sz="2400" dirty="0" smtClean="0"/>
              <a:t>で</a:t>
            </a:r>
            <a:r>
              <a:rPr lang="en-US" altLang="ja-JP" sz="2400" dirty="0" smtClean="0"/>
              <a:t>Display results</a:t>
            </a:r>
            <a:r>
              <a:rPr lang="ja-JP" altLang="en-US" sz="2400" dirty="0" smtClean="0"/>
              <a:t>をチェックしておくと、測定結果が</a:t>
            </a:r>
            <a:r>
              <a:rPr lang="en-US" altLang="ja-JP" sz="2400" dirty="0" smtClean="0"/>
              <a:t>Results</a:t>
            </a:r>
            <a:r>
              <a:rPr lang="ja-JP" altLang="en-US" sz="2400" dirty="0" smtClean="0"/>
              <a:t>ウィンドウに表示される。</a:t>
            </a:r>
            <a:endParaRPr lang="en-US" altLang="ja-JP" sz="2400" dirty="0" smtClean="0"/>
          </a:p>
          <a:p>
            <a:r>
              <a:rPr lang="en-US" altLang="ja-JP" sz="2400" dirty="0" smtClean="0"/>
              <a:t>Clear Results</a:t>
            </a:r>
            <a:r>
              <a:rPr lang="ja-JP" altLang="en-US" sz="2400" dirty="0" smtClean="0"/>
              <a:t>をチェックしておくと、</a:t>
            </a:r>
            <a:r>
              <a:rPr lang="en-US" altLang="ja-JP" sz="2400" dirty="0" smtClean="0"/>
              <a:t>Results</a:t>
            </a:r>
            <a:r>
              <a:rPr lang="ja-JP" altLang="en-US" sz="2400" dirty="0" smtClean="0"/>
              <a:t>に記録されていた前回までの結果をクリアするが、チェックしないと前回までの結果に追加して結果が表示される。</a:t>
            </a:r>
            <a:endParaRPr lang="en-US" altLang="ja-JP" sz="2400" dirty="0" smtClean="0"/>
          </a:p>
          <a:p>
            <a:r>
              <a:rPr lang="ja-JP" altLang="en-US" sz="2400" dirty="0" smtClean="0"/>
              <a:t>結果の数値をファイルに保存するためには、</a:t>
            </a:r>
            <a:r>
              <a:rPr lang="en-US" altLang="ja-JP" sz="2400" dirty="0" smtClean="0"/>
              <a:t>Results</a:t>
            </a:r>
            <a:r>
              <a:rPr lang="ja-JP" altLang="en-US" sz="2400" dirty="0" smtClean="0"/>
              <a:t>ウィンドウの</a:t>
            </a:r>
            <a:r>
              <a:rPr lang="en-US" altLang="ja-JP" sz="2400" dirty="0" smtClean="0"/>
              <a:t>File&gt;Save As...</a:t>
            </a:r>
            <a:r>
              <a:rPr lang="ja-JP" altLang="en-US" sz="2400" dirty="0" smtClean="0"/>
              <a:t>または</a:t>
            </a:r>
            <a:r>
              <a:rPr lang="en-US" altLang="ja-JP" sz="2400" dirty="0" smtClean="0"/>
              <a:t>ImageJ</a:t>
            </a:r>
            <a:r>
              <a:rPr lang="ja-JP" altLang="en-US" sz="2400" dirty="0" smtClean="0"/>
              <a:t>メニューバーの</a:t>
            </a:r>
            <a:r>
              <a:rPr lang="en-US" altLang="ja-JP" sz="2400" smtClean="0"/>
              <a:t>File&gt;Save As&gt;Results</a:t>
            </a:r>
            <a:r>
              <a:rPr lang="en-US" altLang="ja-JP" sz="2400" dirty="0" smtClean="0"/>
              <a:t>...</a:t>
            </a:r>
            <a:r>
              <a:rPr lang="ja-JP" altLang="en-US" sz="2400" dirty="0" smtClean="0"/>
              <a:t>を用いる。</a:t>
            </a:r>
            <a:endParaRPr lang="en-US" altLang="ja-JP" sz="2400" dirty="0" smtClean="0"/>
          </a:p>
          <a:p>
            <a:r>
              <a:rPr lang="en-US" altLang="ja-JP" sz="2400" dirty="0" smtClean="0"/>
              <a:t>Edit&gt;Options&gt;</a:t>
            </a:r>
            <a:r>
              <a:rPr lang="en-US" altLang="ja-JP" sz="2400" dirty="0" err="1" smtClean="0"/>
              <a:t>Input/Output</a:t>
            </a:r>
            <a:r>
              <a:rPr lang="ja-JP" altLang="en-US" sz="2400" dirty="0" smtClean="0"/>
              <a:t>で</a:t>
            </a:r>
            <a:r>
              <a:rPr lang="en-US" altLang="ja-JP" sz="2400" dirty="0" smtClean="0"/>
              <a:t>File </a:t>
            </a:r>
            <a:r>
              <a:rPr lang="en-US" altLang="ja-JP" sz="2400" dirty="0" err="1" smtClean="0"/>
              <a:t>Extention</a:t>
            </a:r>
            <a:r>
              <a:rPr lang="en-US" altLang="ja-JP" sz="2400" dirty="0" smtClean="0"/>
              <a:t> for Tables</a:t>
            </a:r>
            <a:r>
              <a:rPr lang="ja-JP" altLang="en-US" sz="2400" dirty="0" smtClean="0"/>
              <a:t>を</a:t>
            </a:r>
            <a:r>
              <a:rPr lang="en-US" altLang="ja-JP" sz="2400" dirty="0" smtClean="0"/>
              <a:t>.</a:t>
            </a:r>
            <a:r>
              <a:rPr lang="en-US" altLang="ja-JP" sz="2400" dirty="0" err="1" smtClean="0"/>
              <a:t>xls</a:t>
            </a:r>
            <a:r>
              <a:rPr lang="ja-JP" altLang="en-US" sz="2400" dirty="0" smtClean="0"/>
              <a:t>か</a:t>
            </a:r>
            <a:r>
              <a:rPr lang="en-US" altLang="ja-JP" sz="2400" dirty="0" smtClean="0"/>
              <a:t>.txt</a:t>
            </a:r>
            <a:r>
              <a:rPr lang="ja-JP" altLang="en-US" sz="2400" dirty="0" smtClean="0"/>
              <a:t>にすると、エクセルファイルとして保存するかテキストファイルとして保存するかを選べる。</a:t>
            </a:r>
            <a:endParaRPr lang="en-US" altLang="ja-JP" sz="2400" dirty="0" smtClean="0"/>
          </a:p>
          <a:p>
            <a:r>
              <a:rPr lang="en-US" altLang="ja-JP" sz="2400" dirty="0" smtClean="0"/>
              <a:t>Results</a:t>
            </a:r>
            <a:r>
              <a:rPr lang="ja-JP" altLang="en-US" sz="2400" dirty="0" smtClean="0"/>
              <a:t>ウィンドウの</a:t>
            </a:r>
            <a:r>
              <a:rPr lang="en-US" altLang="ja-JP" sz="2400" dirty="0" smtClean="0"/>
              <a:t>Edit&gt;Distribution</a:t>
            </a:r>
            <a:r>
              <a:rPr lang="ja-JP" altLang="en-US" sz="2400" dirty="0" smtClean="0"/>
              <a:t>でサイズ分布のヒストグラムが表示される。これもファイルに保存できる。</a:t>
            </a:r>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49</a:t>
            </a:fld>
            <a:endParaRPr kumimoji="1" lang="ja-JP" altLang="en-US">
              <a:solidFill>
                <a:srgbClr val="464653"/>
              </a:solidFill>
            </a:endParaRPr>
          </a:p>
        </p:txBody>
      </p:sp>
    </p:spTree>
    <p:extLst>
      <p:ext uri="{BB962C8B-B14F-4D97-AF65-F5344CB8AC3E}">
        <p14:creationId xmlns:p14="http://schemas.microsoft.com/office/powerpoint/2010/main" val="353097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ja-JP" altLang="en-US" smtClean="0"/>
              <a:t>セルの選択</a:t>
            </a:r>
          </a:p>
        </p:txBody>
      </p:sp>
      <p:sp>
        <p:nvSpPr>
          <p:cNvPr id="14340" name="Rectangle 3"/>
          <p:cNvSpPr>
            <a:spLocks noGrp="1" noChangeArrowheads="1"/>
          </p:cNvSpPr>
          <p:nvPr>
            <p:ph sz="quarter" idx="1"/>
          </p:nvPr>
        </p:nvSpPr>
        <p:spPr/>
        <p:txBody>
          <a:bodyPr>
            <a:normAutofit/>
          </a:bodyPr>
          <a:lstStyle/>
          <a:p>
            <a:pPr eaLnBrk="1" hangingPunct="1"/>
            <a:r>
              <a:rPr lang="ja-JP" altLang="en-US" sz="2400" dirty="0" smtClean="0"/>
              <a:t>表形式にデータを並べて、セル単位で処理。</a:t>
            </a:r>
          </a:p>
          <a:p>
            <a:pPr eaLnBrk="1" hangingPunct="1"/>
            <a:r>
              <a:rPr lang="ja-JP" altLang="en-US" sz="2400" dirty="0" smtClean="0"/>
              <a:t>セルをクリックすると選択、別のセルをクリックすると選択解除</a:t>
            </a:r>
            <a:endParaRPr lang="en-US" altLang="ja-JP" sz="2400" dirty="0" smtClean="0"/>
          </a:p>
          <a:p>
            <a:pPr eaLnBrk="1" hangingPunct="1"/>
            <a:r>
              <a:rPr lang="ja-JP" altLang="en-US" sz="2400" dirty="0" smtClean="0"/>
              <a:t>左端の番号や上端の記号をクリックすると行や列全体が選択される。</a:t>
            </a:r>
            <a:endParaRPr lang="en-US" altLang="ja-JP" sz="2400" dirty="0" smtClean="0"/>
          </a:p>
          <a:p>
            <a:pPr eaLnBrk="1" hangingPunct="1"/>
            <a:r>
              <a:rPr lang="ja-JP" altLang="en-US" sz="2400" dirty="0" smtClean="0"/>
              <a:t>マウスドラッグで範囲指定選択。</a:t>
            </a:r>
            <a:r>
              <a:rPr lang="en-US" altLang="ja-JP" sz="2400" dirty="0" smtClean="0"/>
              <a:t>Shift</a:t>
            </a:r>
            <a:r>
              <a:rPr lang="ja-JP" altLang="en-US" sz="2400" dirty="0" smtClean="0"/>
              <a:t>を押しながら範囲の両端のセルを選択してもよい。</a:t>
            </a:r>
            <a:endParaRPr lang="en-US" altLang="ja-JP" sz="2400" dirty="0" smtClean="0"/>
          </a:p>
          <a:p>
            <a:pPr eaLnBrk="1" hangingPunct="1"/>
            <a:r>
              <a:rPr lang="ja-JP" altLang="en-US" sz="2400" dirty="0" smtClean="0"/>
              <a:t>飛び飛びのセルを選択する場合、</a:t>
            </a:r>
            <a:r>
              <a:rPr lang="en-US" altLang="ja-JP" sz="2400" dirty="0" smtClean="0"/>
              <a:t>Ctrl</a:t>
            </a:r>
            <a:r>
              <a:rPr lang="ja-JP" altLang="en-US" sz="2400" dirty="0" smtClean="0"/>
              <a:t>を押しながら順次セル範囲を選んでいく。</a:t>
            </a:r>
            <a:endParaRPr lang="en-US" altLang="ja-JP" sz="2400" dirty="0" smtClean="0"/>
          </a:p>
          <a:p>
            <a:pPr eaLnBrk="1" hangingPunct="1"/>
            <a:r>
              <a:rPr lang="en-US" altLang="ja-JP" sz="2400" dirty="0" smtClean="0"/>
              <a:t>Ctrl + Shift</a:t>
            </a:r>
            <a:r>
              <a:rPr lang="ja-JP" altLang="en-US" sz="2400" dirty="0" smtClean="0"/>
              <a:t>を押しながら矢印キーを押すと、データの端まで選択できる</a:t>
            </a:r>
            <a:endParaRPr lang="en-US" altLang="ja-JP" sz="2400" dirty="0" smtClean="0"/>
          </a:p>
        </p:txBody>
      </p:sp>
      <p:sp>
        <p:nvSpPr>
          <p:cNvPr id="2" name="日付プレースホルダー 1"/>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3" name="フッター プレースホルダー 2"/>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 name="スライド番号プレースホルダー 3"/>
          <p:cNvSpPr>
            <a:spLocks noGrp="1"/>
          </p:cNvSpPr>
          <p:nvPr>
            <p:ph type="sldNum" sz="quarter" idx="12"/>
          </p:nvPr>
        </p:nvSpPr>
        <p:spPr/>
        <p:txBody>
          <a:bodyPr/>
          <a:lstStyle/>
          <a:p>
            <a:fld id="{4F1CC6D0-5C45-40B5-8406-AF0C2D0F0FF6}" type="slidenum">
              <a:rPr kumimoji="1" lang="ja-JP" altLang="en-US" smtClean="0">
                <a:solidFill>
                  <a:srgbClr val="464653"/>
                </a:solidFill>
              </a:rPr>
              <a:pPr/>
              <a:t>5</a:t>
            </a:fld>
            <a:endParaRPr kumimoji="1" lang="ja-JP" altLang="en-US">
              <a:solidFill>
                <a:srgbClr val="464653"/>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a:t>ヒストグラム</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33795" name="コンテンツ プレースホルダ 2"/>
          <p:cNvSpPr>
            <a:spLocks noGrp="1"/>
          </p:cNvSpPr>
          <p:nvPr>
            <p:ph sz="quarter" idx="1"/>
          </p:nvPr>
        </p:nvSpPr>
        <p:spPr/>
        <p:txBody>
          <a:bodyPr/>
          <a:lstStyle/>
          <a:p>
            <a:r>
              <a:rPr lang="ja-JP" altLang="en-US" sz="2400" dirty="0" smtClean="0"/>
              <a:t>開いている画像の各ピクセルの輝度分布を表示するには</a:t>
            </a:r>
            <a:r>
              <a:rPr lang="en-US" altLang="ja-JP" sz="2400" dirty="0" smtClean="0"/>
              <a:t>Analyze&gt;Histogram</a:t>
            </a:r>
          </a:p>
          <a:p>
            <a:r>
              <a:rPr lang="ja-JP" altLang="en-US" sz="2400" dirty="0" smtClean="0"/>
              <a:t>輝度分布のほかに全ピクセル数や平均輝度なども表示される。</a:t>
            </a:r>
            <a:endParaRPr lang="en-US" altLang="ja-JP" sz="2400" dirty="0" smtClean="0"/>
          </a:p>
          <a:p>
            <a:r>
              <a:rPr lang="ja-JP" altLang="en-US" sz="2400" dirty="0" smtClean="0"/>
              <a:t>ヒストグラム上に</a:t>
            </a:r>
            <a:r>
              <a:rPr lang="en-US" altLang="ja-JP" sz="2400" dirty="0" smtClean="0"/>
              <a:t/>
            </a:r>
            <a:br>
              <a:rPr lang="en-US" altLang="ja-JP" sz="2400" dirty="0" smtClean="0"/>
            </a:br>
            <a:r>
              <a:rPr lang="ja-JP" altLang="en-US" sz="2400" dirty="0" smtClean="0"/>
              <a:t>マウスを置くと</a:t>
            </a:r>
            <a:r>
              <a:rPr lang="ja-JP" altLang="en-US" sz="2400" dirty="0" err="1" smtClean="0"/>
              <a:t>そ</a:t>
            </a:r>
            <a:r>
              <a:rPr lang="en-US" altLang="ja-JP" sz="2400" dirty="0" smtClean="0"/>
              <a:t/>
            </a:r>
            <a:br>
              <a:rPr lang="en-US" altLang="ja-JP" sz="2400" dirty="0" smtClean="0"/>
            </a:br>
            <a:r>
              <a:rPr lang="ja-JP" altLang="en-US" sz="2400" dirty="0" smtClean="0"/>
              <a:t>の位置の値が表示</a:t>
            </a:r>
            <a:r>
              <a:rPr lang="en-US" altLang="ja-JP" sz="2400" dirty="0" smtClean="0"/>
              <a:t/>
            </a:r>
            <a:br>
              <a:rPr lang="en-US" altLang="ja-JP" sz="2400" dirty="0" smtClean="0"/>
            </a:br>
            <a:r>
              <a:rPr lang="ja-JP" altLang="en-US" sz="2400" dirty="0" smtClean="0"/>
              <a:t>される。</a:t>
            </a:r>
            <a:endParaRPr lang="en-US" altLang="ja-JP" sz="2400" dirty="0" smtClean="0"/>
          </a:p>
          <a:p>
            <a:r>
              <a:rPr lang="ja-JP" altLang="en-US" sz="2400" dirty="0" smtClean="0"/>
              <a:t>条件設定画面は</a:t>
            </a:r>
            <a:r>
              <a:rPr lang="en-US" altLang="ja-JP" sz="2400" dirty="0" err="1" smtClean="0"/>
              <a:t>Alt+H</a:t>
            </a:r>
            <a:r>
              <a:rPr lang="en-US" altLang="ja-JP" sz="2400" dirty="0" smtClean="0"/>
              <a:t/>
            </a:r>
            <a:br>
              <a:rPr lang="en-US" altLang="ja-JP" sz="2400" dirty="0" smtClean="0"/>
            </a:br>
            <a:r>
              <a:rPr lang="ja-JP" altLang="en-US" sz="2400" dirty="0" smtClean="0"/>
              <a:t>で表示される。</a:t>
            </a:r>
            <a:endParaRPr lang="en-US" altLang="ja-JP" sz="2400" dirty="0" smtClean="0"/>
          </a:p>
        </p:txBody>
      </p:sp>
      <p:grpSp>
        <p:nvGrpSpPr>
          <p:cNvPr id="7" name="グループ化 6"/>
          <p:cNvGrpSpPr/>
          <p:nvPr/>
        </p:nvGrpSpPr>
        <p:grpSpPr>
          <a:xfrm>
            <a:off x="612648" y="2070655"/>
            <a:ext cx="8143875" cy="4285695"/>
            <a:chOff x="785813" y="2571750"/>
            <a:chExt cx="8143875" cy="4285695"/>
          </a:xfrm>
        </p:grpSpPr>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2571750"/>
              <a:ext cx="41433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テキスト ボックス 4"/>
            <p:cNvSpPr txBox="1">
              <a:spLocks noChangeArrowheads="1"/>
            </p:cNvSpPr>
            <p:nvPr/>
          </p:nvSpPr>
          <p:spPr bwMode="auto">
            <a:xfrm>
              <a:off x="785813" y="5715000"/>
              <a:ext cx="41075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a:latin typeface="+mn-ea"/>
                  <a:ea typeface="+mn-ea"/>
                </a:rPr>
                <a:t>結果の数値を</a:t>
              </a:r>
              <a:r>
                <a:rPr lang="en-US" altLang="ja-JP" sz="1800">
                  <a:latin typeface="+mn-ea"/>
                  <a:ea typeface="+mn-ea"/>
                </a:rPr>
                <a:t>Result</a:t>
              </a:r>
              <a:r>
                <a:rPr lang="ja-JP" altLang="en-US" sz="1800">
                  <a:latin typeface="+mn-ea"/>
                  <a:ea typeface="+mn-ea"/>
                </a:rPr>
                <a:t>ウィンドウで表示</a:t>
              </a:r>
            </a:p>
          </p:txBody>
        </p:sp>
        <p:sp>
          <p:nvSpPr>
            <p:cNvPr id="33798" name="テキスト ボックス 5"/>
            <p:cNvSpPr txBox="1">
              <a:spLocks noChangeArrowheads="1"/>
            </p:cNvSpPr>
            <p:nvPr/>
          </p:nvSpPr>
          <p:spPr bwMode="auto">
            <a:xfrm>
              <a:off x="1643063" y="6488113"/>
              <a:ext cx="41075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dirty="0">
                  <a:latin typeface="+mn-ea"/>
                  <a:ea typeface="+mn-ea"/>
                </a:rPr>
                <a:t>結果の数値を</a:t>
              </a:r>
              <a:r>
                <a:rPr lang="en-US" altLang="ja-JP" sz="1800" dirty="0">
                  <a:latin typeface="+mn-ea"/>
                  <a:ea typeface="+mn-ea"/>
                </a:rPr>
                <a:t>Result</a:t>
              </a:r>
              <a:r>
                <a:rPr lang="ja-JP" altLang="en-US" sz="1800" dirty="0">
                  <a:latin typeface="+mn-ea"/>
                  <a:ea typeface="+mn-ea"/>
                </a:rPr>
                <a:t>ウィンドウで表示</a:t>
              </a:r>
            </a:p>
          </p:txBody>
        </p:sp>
        <p:sp>
          <p:nvSpPr>
            <p:cNvPr id="33799" name="テキスト ボックス 6"/>
            <p:cNvSpPr txBox="1">
              <a:spLocks noChangeArrowheads="1"/>
            </p:cNvSpPr>
            <p:nvPr/>
          </p:nvSpPr>
          <p:spPr bwMode="auto">
            <a:xfrm>
              <a:off x="5715000" y="6488113"/>
              <a:ext cx="2898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a:latin typeface="+mn-ea"/>
                  <a:ea typeface="+mn-ea"/>
                </a:rPr>
                <a:t>縦軸を</a:t>
              </a:r>
              <a:r>
                <a:rPr lang="en-US" altLang="ja-JP" sz="1800">
                  <a:latin typeface="+mn-ea"/>
                  <a:ea typeface="+mn-ea"/>
                </a:rPr>
                <a:t>Log</a:t>
              </a:r>
              <a:r>
                <a:rPr lang="ja-JP" altLang="en-US" sz="1800">
                  <a:latin typeface="+mn-ea"/>
                  <a:ea typeface="+mn-ea"/>
                </a:rPr>
                <a:t>スケールにする</a:t>
              </a:r>
            </a:p>
          </p:txBody>
        </p:sp>
        <p:cxnSp>
          <p:nvCxnSpPr>
            <p:cNvPr id="9" name="直線矢印コネクタ 8"/>
            <p:cNvCxnSpPr>
              <a:stCxn id="33797" idx="3"/>
            </p:cNvCxnSpPr>
            <p:nvPr/>
          </p:nvCxnSpPr>
          <p:spPr>
            <a:xfrm flipV="1">
              <a:off x="4893412" y="5643564"/>
              <a:ext cx="107213" cy="2561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5400000" flipH="1" flipV="1">
              <a:off x="5143500" y="5786438"/>
              <a:ext cx="642938"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5400000" flipH="1" flipV="1">
              <a:off x="5929313" y="6072187"/>
              <a:ext cx="85725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50</a:t>
            </a:fld>
            <a:endParaRPr kumimoji="1" lang="ja-JP" altLang="en-US">
              <a:solidFill>
                <a:srgbClr val="464653"/>
              </a:solidFill>
            </a:endParaRPr>
          </a:p>
        </p:txBody>
      </p:sp>
    </p:spTree>
    <p:extLst>
      <p:ext uri="{BB962C8B-B14F-4D97-AF65-F5344CB8AC3E}">
        <p14:creationId xmlns:p14="http://schemas.microsoft.com/office/powerpoint/2010/main" val="2795694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smtClean="0"/>
              <a:t>フィルタ</a:t>
            </a:r>
            <a:r>
              <a:rPr lang="en-US" altLang="ja-JP" dirty="0" smtClean="0"/>
              <a:t>(1)</a:t>
            </a:r>
            <a:endParaRPr lang="ja-JP" altLang="en-US" dirty="0" smtClean="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34819" name="コンテンツ プレースホルダ 2"/>
          <p:cNvSpPr>
            <a:spLocks noGrp="1"/>
          </p:cNvSpPr>
          <p:nvPr>
            <p:ph sz="quarter" idx="1"/>
          </p:nvPr>
        </p:nvSpPr>
        <p:spPr>
          <a:xfrm>
            <a:off x="457200" y="914400"/>
            <a:ext cx="8229600" cy="1228725"/>
          </a:xfrm>
        </p:spPr>
        <p:txBody>
          <a:bodyPr>
            <a:normAutofit/>
          </a:bodyPr>
          <a:lstStyle/>
          <a:p>
            <a:r>
              <a:rPr lang="ja-JP" altLang="en-US" sz="2400" dirty="0" smtClean="0"/>
              <a:t>一定の規則で画像を処理し、バックグラウンドを除いたり平滑化したり、細かいところを際立たせたりする処理をフィルタリングという。</a:t>
            </a:r>
            <a:endParaRPr lang="en-US" altLang="ja-JP" sz="2400" dirty="0" smtClean="0"/>
          </a:p>
          <a:p>
            <a:endParaRPr lang="en-US" altLang="ja-JP" sz="2400" dirty="0" smtClean="0"/>
          </a:p>
        </p:txBody>
      </p:sp>
      <p:graphicFrame>
        <p:nvGraphicFramePr>
          <p:cNvPr id="6" name="表 5"/>
          <p:cNvGraphicFramePr>
            <a:graphicFrameLocks noGrp="1"/>
          </p:cNvGraphicFramePr>
          <p:nvPr>
            <p:extLst>
              <p:ext uri="{D42A27DB-BD31-4B8C-83A1-F6EECF244321}">
                <p14:modId xmlns:p14="http://schemas.microsoft.com/office/powerpoint/2010/main" val="1844200771"/>
              </p:ext>
            </p:extLst>
          </p:nvPr>
        </p:nvGraphicFramePr>
        <p:xfrm>
          <a:off x="7143750" y="2143125"/>
          <a:ext cx="1714500" cy="928689"/>
        </p:xfrm>
        <a:graphic>
          <a:graphicData uri="http://schemas.openxmlformats.org/drawingml/2006/table">
            <a:tbl>
              <a:tblPr/>
              <a:tblGrid>
                <a:gridCol w="571500"/>
                <a:gridCol w="571500"/>
                <a:gridCol w="571500"/>
              </a:tblGrid>
              <a:tr h="309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1/9</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1/9</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1/9</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1/9</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1/9</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1/9</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1/9</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1/9</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1/9</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087817873"/>
              </p:ext>
            </p:extLst>
          </p:nvPr>
        </p:nvGraphicFramePr>
        <p:xfrm>
          <a:off x="7143750" y="3714750"/>
          <a:ext cx="1714500" cy="928689"/>
        </p:xfrm>
        <a:graphic>
          <a:graphicData uri="http://schemas.openxmlformats.org/drawingml/2006/table">
            <a:tbl>
              <a:tblPr/>
              <a:tblGrid>
                <a:gridCol w="571500"/>
                <a:gridCol w="571500"/>
                <a:gridCol w="571500"/>
              </a:tblGrid>
              <a:tr h="309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0</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0</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0</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51</a:t>
            </a:fld>
            <a:endParaRPr kumimoji="1" lang="ja-JP" altLang="en-US">
              <a:solidFill>
                <a:srgbClr val="464653"/>
              </a:solidFill>
            </a:endParaRPr>
          </a:p>
        </p:txBody>
      </p:sp>
      <p:sp>
        <p:nvSpPr>
          <p:cNvPr id="11" name="コンテンツ プレースホルダ 2"/>
          <p:cNvSpPr txBox="1">
            <a:spLocks/>
          </p:cNvSpPr>
          <p:nvPr/>
        </p:nvSpPr>
        <p:spPr>
          <a:xfrm>
            <a:off x="457200" y="2143125"/>
            <a:ext cx="6061023" cy="3478186"/>
          </a:xfrm>
          <a:prstGeom prst="rect">
            <a:avLst/>
          </a:prstGeom>
        </p:spPr>
        <p:txBody>
          <a:bodyPr vert="horz" lIns="0" tIns="0" rIns="0" bIns="0">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メイリオ" pitchFamily="50" charset="-128"/>
                <a:ea typeface="メイリオ" pitchFamily="50" charset="-128"/>
                <a:cs typeface="メイリオ" pitchFamily="50" charset="-128"/>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メイリオ" pitchFamily="50" charset="-128"/>
                <a:ea typeface="メイリオ" pitchFamily="50" charset="-128"/>
                <a:cs typeface="メイリオ" pitchFamily="50" charset="-128"/>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メイリオ" pitchFamily="50" charset="-128"/>
                <a:ea typeface="メイリオ" pitchFamily="50" charset="-128"/>
                <a:cs typeface="メイリオ" pitchFamily="50" charset="-128"/>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メイリオ" pitchFamily="50" charset="-128"/>
                <a:ea typeface="メイリオ" pitchFamily="50" charset="-128"/>
                <a:cs typeface="メイリオ" pitchFamily="50" charset="-128"/>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メイリオ" pitchFamily="50" charset="-128"/>
                <a:ea typeface="メイリオ" pitchFamily="50" charset="-128"/>
                <a:cs typeface="メイリオ" pitchFamily="50" charset="-128"/>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r>
              <a:rPr lang="en-US" altLang="ja-JP" sz="2400" dirty="0"/>
              <a:t>Process&gt;Smooth</a:t>
            </a:r>
            <a:r>
              <a:rPr lang="ja-JP" altLang="en-US" sz="2400" dirty="0"/>
              <a:t>で画像が平滑化される。それぞれのピクセルの輝度値をその周りの</a:t>
            </a:r>
            <a:r>
              <a:rPr lang="en-US" altLang="ja-JP" sz="2400" dirty="0"/>
              <a:t>3×3</a:t>
            </a:r>
            <a:r>
              <a:rPr lang="ja-JP" altLang="en-US" sz="2400" dirty="0"/>
              <a:t>のピクセルの平均値で置き換える。右のマトリックスと同じ。</a:t>
            </a:r>
            <a:endParaRPr lang="en-US" altLang="ja-JP" sz="2400" dirty="0"/>
          </a:p>
          <a:p>
            <a:r>
              <a:rPr lang="ja-JP" altLang="en-US" sz="2400" dirty="0"/>
              <a:t>明るさの変化を抽出したい場合、例えば右に行くにつれて明るくなる場所をみつけるには右のマトリックス</a:t>
            </a:r>
            <a:r>
              <a:rPr lang="en-US" altLang="ja-JP" sz="2400" dirty="0">
                <a:solidFill>
                  <a:srgbClr val="000000"/>
                </a:solidFill>
              </a:rPr>
              <a:t>(</a:t>
            </a:r>
            <a:r>
              <a:rPr lang="ja-JP" altLang="en-US" sz="2400" dirty="0">
                <a:solidFill>
                  <a:srgbClr val="000000"/>
                </a:solidFill>
              </a:rPr>
              <a:t>微分フィルタ</a:t>
            </a:r>
            <a:r>
              <a:rPr lang="en-US" altLang="ja-JP" sz="2400" dirty="0">
                <a:solidFill>
                  <a:srgbClr val="000000"/>
                </a:solidFill>
              </a:rPr>
              <a:t>)</a:t>
            </a:r>
            <a:r>
              <a:rPr lang="ja-JP" altLang="en-US" sz="2400" dirty="0"/>
              <a:t>を使う</a:t>
            </a:r>
            <a:r>
              <a:rPr lang="en-US" altLang="ja-JP" sz="2400" dirty="0">
                <a:solidFill>
                  <a:srgbClr val="000000"/>
                </a:solidFill>
              </a:rPr>
              <a:t>(ImageJ</a:t>
            </a:r>
            <a:r>
              <a:rPr lang="ja-JP" altLang="en-US" sz="2400" dirty="0">
                <a:solidFill>
                  <a:srgbClr val="000000"/>
                </a:solidFill>
              </a:rPr>
              <a:t>で直接的に準備されてはいない</a:t>
            </a:r>
            <a:r>
              <a:rPr lang="en-US" altLang="ja-JP" sz="2400" dirty="0">
                <a:solidFill>
                  <a:srgbClr val="000000"/>
                </a:solidFill>
              </a:rPr>
              <a:t>)</a:t>
            </a:r>
            <a:r>
              <a:rPr lang="ja-JP" altLang="en-US" sz="2400" dirty="0" err="1">
                <a:solidFill>
                  <a:srgbClr val="000000"/>
                </a:solidFill>
              </a:rPr>
              <a:t>。</a:t>
            </a:r>
            <a:endParaRPr lang="en-US" altLang="ja-JP" sz="2400" dirty="0"/>
          </a:p>
        </p:txBody>
      </p:sp>
    </p:spTree>
    <p:extLst>
      <p:ext uri="{BB962C8B-B14F-4D97-AF65-F5344CB8AC3E}">
        <p14:creationId xmlns:p14="http://schemas.microsoft.com/office/powerpoint/2010/main" val="37630490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smtClean="0"/>
              <a:t>フィルタ</a:t>
            </a:r>
            <a:r>
              <a:rPr lang="en-US" altLang="ja-JP" dirty="0" smtClean="0"/>
              <a:t>(2)</a:t>
            </a:r>
            <a:endParaRPr lang="ja-JP" altLang="en-US" dirty="0" smtClean="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6" name="コンテンツ プレースホルダー 5"/>
          <p:cNvSpPr>
            <a:spLocks noGrp="1"/>
          </p:cNvSpPr>
          <p:nvPr>
            <p:ph sz="quarter" idx="1"/>
          </p:nvPr>
        </p:nvSpPr>
        <p:spPr>
          <a:xfrm>
            <a:off x="457201" y="914401"/>
            <a:ext cx="6348334" cy="3313114"/>
          </a:xfrm>
        </p:spPr>
        <p:txBody>
          <a:bodyPr>
            <a:noAutofit/>
          </a:bodyPr>
          <a:lstStyle/>
          <a:p>
            <a:r>
              <a:rPr lang="en-US" altLang="ja-JP" sz="2400" dirty="0" smtClean="0">
                <a:latin typeface="+mn-ea"/>
                <a:ea typeface="+mn-ea"/>
              </a:rPr>
              <a:t>Process&gt;Find </a:t>
            </a:r>
            <a:r>
              <a:rPr lang="en-US" altLang="ja-JP" sz="2400" dirty="0">
                <a:latin typeface="+mn-ea"/>
                <a:ea typeface="+mn-ea"/>
              </a:rPr>
              <a:t>Edges</a:t>
            </a:r>
            <a:r>
              <a:rPr lang="ja-JP" altLang="en-US" sz="2400" dirty="0">
                <a:latin typeface="+mn-ea"/>
                <a:ea typeface="+mn-ea"/>
              </a:rPr>
              <a:t>はエッジをみつける。右の二つのマトリックスを用いて縦と横の変化率を抽出する。それぞれの値の二乗を足すことにより中央のピクセルの輝度を決める。</a:t>
            </a:r>
            <a:r>
              <a:rPr lang="en-US" altLang="ja-JP" sz="2400" dirty="0">
                <a:latin typeface="+mn-ea"/>
                <a:ea typeface="+mn-ea"/>
              </a:rPr>
              <a:t/>
            </a:r>
            <a:br>
              <a:rPr lang="en-US" altLang="ja-JP" sz="2400" dirty="0">
                <a:latin typeface="+mn-ea"/>
                <a:ea typeface="+mn-ea"/>
              </a:rPr>
            </a:br>
            <a:endParaRPr lang="en-US" altLang="ja-JP" sz="2400" dirty="0">
              <a:latin typeface="+mn-ea"/>
              <a:ea typeface="+mn-ea"/>
            </a:endParaRPr>
          </a:p>
          <a:p>
            <a:r>
              <a:rPr lang="en-US" altLang="ja-JP" sz="2400" dirty="0" smtClean="0">
                <a:latin typeface="+mn-ea"/>
                <a:ea typeface="+mn-ea"/>
              </a:rPr>
              <a:t>Process&gt;Sharpen</a:t>
            </a:r>
            <a:r>
              <a:rPr lang="ja-JP" altLang="en-US" sz="2400" dirty="0">
                <a:latin typeface="+mn-ea"/>
                <a:ea typeface="+mn-ea"/>
              </a:rPr>
              <a:t>では、詳細を強調し、コントラストを増強する。右のマトリックスが使われている</a:t>
            </a:r>
            <a:r>
              <a:rPr lang="ja-JP" altLang="en-US" sz="2400" dirty="0" smtClean="0">
                <a:latin typeface="+mn-ea"/>
                <a:ea typeface="+mn-ea"/>
              </a:rPr>
              <a:t>。</a:t>
            </a:r>
            <a:endParaRPr kumimoji="1" lang="ja-JP" altLang="en-US" sz="2000" dirty="0">
              <a:latin typeface="+mn-ea"/>
              <a:ea typeface="+mn-ea"/>
            </a:endParaRPr>
          </a:p>
        </p:txBody>
      </p:sp>
      <p:graphicFrame>
        <p:nvGraphicFramePr>
          <p:cNvPr id="8" name="表 7"/>
          <p:cNvGraphicFramePr>
            <a:graphicFrameLocks noGrp="1"/>
          </p:cNvGraphicFramePr>
          <p:nvPr/>
        </p:nvGraphicFramePr>
        <p:xfrm>
          <a:off x="7072313" y="3214688"/>
          <a:ext cx="1643062" cy="928686"/>
        </p:xfrm>
        <a:graphic>
          <a:graphicData uri="http://schemas.openxmlformats.org/drawingml/2006/table">
            <a:tbl>
              <a:tblPr/>
              <a:tblGrid>
                <a:gridCol w="547687"/>
                <a:gridCol w="547688"/>
                <a:gridCol w="547687"/>
              </a:tblGrid>
              <a:tr h="309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9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12</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9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 name="表 9"/>
          <p:cNvGraphicFramePr>
            <a:graphicFrameLocks noGrp="1"/>
          </p:cNvGraphicFramePr>
          <p:nvPr/>
        </p:nvGraphicFramePr>
        <p:xfrm>
          <a:off x="1571625" y="4500563"/>
          <a:ext cx="1643063" cy="928686"/>
        </p:xfrm>
        <a:graphic>
          <a:graphicData uri="http://schemas.openxmlformats.org/drawingml/2006/table">
            <a:tbl>
              <a:tblPr/>
              <a:tblGrid>
                <a:gridCol w="547688"/>
                <a:gridCol w="547687"/>
                <a:gridCol w="547688"/>
              </a:tblGrid>
              <a:tr h="3095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95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12</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95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80" name="テキスト ボックス 10"/>
          <p:cNvSpPr txBox="1">
            <a:spLocks noChangeArrowheads="1"/>
          </p:cNvSpPr>
          <p:nvPr/>
        </p:nvSpPr>
        <p:spPr bwMode="auto">
          <a:xfrm>
            <a:off x="3429000" y="4786313"/>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a:latin typeface="Arial" panose="020B0604020202020204" pitchFamily="34" charset="0"/>
                <a:ea typeface="ＭＳ Ｐゴシック" panose="020B0600070205080204" pitchFamily="50" charset="-128"/>
              </a:rPr>
              <a:t>＝</a:t>
            </a:r>
          </a:p>
        </p:txBody>
      </p:sp>
      <p:graphicFrame>
        <p:nvGraphicFramePr>
          <p:cNvPr id="12" name="表 11"/>
          <p:cNvGraphicFramePr>
            <a:graphicFrameLocks noGrp="1"/>
          </p:cNvGraphicFramePr>
          <p:nvPr/>
        </p:nvGraphicFramePr>
        <p:xfrm>
          <a:off x="4000500" y="4500563"/>
          <a:ext cx="1643063" cy="928686"/>
        </p:xfrm>
        <a:graphic>
          <a:graphicData uri="http://schemas.openxmlformats.org/drawingml/2006/table">
            <a:tbl>
              <a:tblPr/>
              <a:tblGrid>
                <a:gridCol w="547688"/>
                <a:gridCol w="547687"/>
                <a:gridCol w="547688"/>
              </a:tblGrid>
              <a:tr h="3095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0</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0</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0</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95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0</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13</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0</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95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0</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0</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0</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99" name="テキスト ボックス 13"/>
          <p:cNvSpPr txBox="1">
            <a:spLocks noChangeArrowheads="1"/>
          </p:cNvSpPr>
          <p:nvPr/>
        </p:nvSpPr>
        <p:spPr bwMode="auto">
          <a:xfrm>
            <a:off x="5656263" y="4786313"/>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en-US" altLang="ja-JP" sz="1800">
                <a:latin typeface="Arial" panose="020B0604020202020204" pitchFamily="34" charset="0"/>
                <a:ea typeface="ＭＳ Ｐゴシック" panose="020B0600070205080204" pitchFamily="50" charset="-128"/>
              </a:rPr>
              <a:t>―</a:t>
            </a:r>
            <a:endParaRPr lang="ja-JP" altLang="en-US" sz="1800">
              <a:latin typeface="Arial" panose="020B0604020202020204" pitchFamily="34" charset="0"/>
              <a:ea typeface="ＭＳ Ｐゴシック" panose="020B0600070205080204" pitchFamily="50" charset="-128"/>
            </a:endParaRPr>
          </a:p>
        </p:txBody>
      </p:sp>
      <p:graphicFrame>
        <p:nvGraphicFramePr>
          <p:cNvPr id="15" name="表 14"/>
          <p:cNvGraphicFramePr>
            <a:graphicFrameLocks noGrp="1"/>
          </p:cNvGraphicFramePr>
          <p:nvPr/>
        </p:nvGraphicFramePr>
        <p:xfrm>
          <a:off x="6072188" y="4500563"/>
          <a:ext cx="1714500" cy="928686"/>
        </p:xfrm>
        <a:graphic>
          <a:graphicData uri="http://schemas.openxmlformats.org/drawingml/2006/table">
            <a:tbl>
              <a:tblPr/>
              <a:tblGrid>
                <a:gridCol w="571500"/>
                <a:gridCol w="571500"/>
                <a:gridCol w="571500"/>
              </a:tblGrid>
              <a:tr h="3095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95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95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3" name="表 22"/>
          <p:cNvGraphicFramePr>
            <a:graphicFrameLocks noGrp="1"/>
          </p:cNvGraphicFramePr>
          <p:nvPr/>
        </p:nvGraphicFramePr>
        <p:xfrm>
          <a:off x="7072313" y="857250"/>
          <a:ext cx="1643062" cy="928689"/>
        </p:xfrm>
        <a:graphic>
          <a:graphicData uri="http://schemas.openxmlformats.org/drawingml/2006/table">
            <a:tbl>
              <a:tblPr/>
              <a:tblGrid>
                <a:gridCol w="547687"/>
                <a:gridCol w="547688"/>
                <a:gridCol w="547687"/>
              </a:tblGrid>
              <a:tr h="309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0</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2</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0</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-2</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0</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4" name="表 23"/>
          <p:cNvGraphicFramePr>
            <a:graphicFrameLocks noGrp="1"/>
          </p:cNvGraphicFramePr>
          <p:nvPr/>
        </p:nvGraphicFramePr>
        <p:xfrm>
          <a:off x="7072313" y="1928813"/>
          <a:ext cx="1643062" cy="928686"/>
        </p:xfrm>
        <a:graphic>
          <a:graphicData uri="http://schemas.openxmlformats.org/drawingml/2006/table">
            <a:tbl>
              <a:tblPr/>
              <a:tblGrid>
                <a:gridCol w="547687"/>
                <a:gridCol w="547688"/>
                <a:gridCol w="547687"/>
              </a:tblGrid>
              <a:tr h="3095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2</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95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0</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Gill Sans MT" pitchFamily="34" charset="0"/>
                          <a:ea typeface="HGｺﾞｼｯｸE" pitchFamily="49" charset="-128"/>
                        </a:rPr>
                        <a:t>0</a:t>
                      </a:r>
                      <a:endParaRPr kumimoji="1" lang="ja-JP" altLang="en-US" sz="1400" b="0" i="0" u="none" strike="noStrike" cap="none" normalizeH="0" baseline="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0</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95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-2</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Gill Sans MT" pitchFamily="34" charset="0"/>
                          <a:ea typeface="HGｺﾞｼｯｸE" pitchFamily="49" charset="-128"/>
                        </a:rPr>
                        <a:t>-1</a:t>
                      </a:r>
                      <a:endParaRPr kumimoji="1" lang="ja-JP" altLang="en-US" sz="1400" b="0" i="0" u="none" strike="noStrike" cap="none" normalizeH="0" baseline="0" dirty="0" smtClean="0">
                        <a:ln>
                          <a:noFill/>
                        </a:ln>
                        <a:solidFill>
                          <a:schemeClr val="tx1"/>
                        </a:solidFill>
                        <a:effectLst/>
                        <a:latin typeface="Gill Sans MT" pitchFamily="34" charset="0"/>
                        <a:ea typeface="HGｺﾞｼｯｸE" pitchFamily="49" charset="-128"/>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スライド番号プレースホルダー 6"/>
          <p:cNvSpPr>
            <a:spLocks noGrp="1"/>
          </p:cNvSpPr>
          <p:nvPr>
            <p:ph type="sldNum" sz="quarter" idx="12"/>
          </p:nvPr>
        </p:nvSpPr>
        <p:spPr/>
        <p:txBody>
          <a:bodyPr/>
          <a:lstStyle/>
          <a:p>
            <a:fld id="{4F1CC6D0-5C45-40B5-8406-AF0C2D0F0FF6}" type="slidenum">
              <a:rPr kumimoji="1" lang="ja-JP" altLang="en-US" smtClean="0">
                <a:solidFill>
                  <a:srgbClr val="464653"/>
                </a:solidFill>
              </a:rPr>
              <a:pPr/>
              <a:t>52</a:t>
            </a:fld>
            <a:endParaRPr kumimoji="1" lang="ja-JP" altLang="en-US">
              <a:solidFill>
                <a:srgbClr val="464653"/>
              </a:solidFill>
            </a:endParaRPr>
          </a:p>
        </p:txBody>
      </p:sp>
    </p:spTree>
    <p:extLst>
      <p:ext uri="{BB962C8B-B14F-4D97-AF65-F5344CB8AC3E}">
        <p14:creationId xmlns:p14="http://schemas.microsoft.com/office/powerpoint/2010/main" val="41029027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smtClean="0"/>
              <a:t>フィルタ</a:t>
            </a:r>
            <a:r>
              <a:rPr lang="en-US" altLang="ja-JP" dirty="0" smtClean="0"/>
              <a:t>(3)</a:t>
            </a:r>
            <a:endParaRPr lang="ja-JP" altLang="en-US" dirty="0" smtClean="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36867" name="コンテンツ プレースホルダ 2"/>
          <p:cNvSpPr>
            <a:spLocks noGrp="1"/>
          </p:cNvSpPr>
          <p:nvPr>
            <p:ph sz="quarter" idx="1"/>
          </p:nvPr>
        </p:nvSpPr>
        <p:spPr>
          <a:xfrm>
            <a:off x="457200" y="914400"/>
            <a:ext cx="5286502" cy="3177915"/>
          </a:xfrm>
        </p:spPr>
        <p:txBody>
          <a:bodyPr/>
          <a:lstStyle/>
          <a:p>
            <a:r>
              <a:rPr lang="ja-JP" altLang="en-US" sz="2400" dirty="0" smtClean="0"/>
              <a:t>マトリックス</a:t>
            </a:r>
            <a:r>
              <a:rPr lang="en-US" altLang="ja-JP" sz="2400" dirty="0" smtClean="0"/>
              <a:t>(Kernel)</a:t>
            </a:r>
            <a:r>
              <a:rPr lang="ja-JP" altLang="en-US" sz="2400" dirty="0" smtClean="0"/>
              <a:t>を自分で作る場合は</a:t>
            </a:r>
            <a:r>
              <a:rPr lang="en-US" altLang="ja-JP" sz="2400" dirty="0" smtClean="0"/>
              <a:t/>
            </a:r>
            <a:br>
              <a:rPr lang="en-US" altLang="ja-JP" sz="2400" dirty="0" smtClean="0"/>
            </a:br>
            <a:r>
              <a:rPr lang="en-US" altLang="ja-JP" sz="2400" dirty="0" smtClean="0"/>
              <a:t>Process&gt;Filters&gt;Convolve...</a:t>
            </a:r>
            <a:r>
              <a:rPr lang="ja-JP" altLang="en-US" sz="2400" dirty="0" err="1" smtClean="0"/>
              <a:t>。</a:t>
            </a:r>
            <a:r>
              <a:rPr lang="en-US" altLang="ja-JP" sz="2400" dirty="0" smtClean="0"/>
              <a:t/>
            </a:r>
            <a:br>
              <a:rPr lang="en-US" altLang="ja-JP" sz="2400" dirty="0" smtClean="0"/>
            </a:br>
            <a:r>
              <a:rPr lang="ja-JP" altLang="en-US" sz="2400" dirty="0" smtClean="0"/>
              <a:t>右のように自由な</a:t>
            </a:r>
            <a:r>
              <a:rPr lang="en-US" altLang="ja-JP" sz="2400" dirty="0" smtClean="0"/>
              <a:t>Kernel</a:t>
            </a:r>
            <a:r>
              <a:rPr lang="ja-JP" altLang="en-US" sz="2400" dirty="0" smtClean="0"/>
              <a:t>を入力して実行させることができる。</a:t>
            </a:r>
            <a:endParaRPr lang="en-US" altLang="ja-JP" sz="2400" dirty="0" smtClean="0"/>
          </a:p>
          <a:p>
            <a:r>
              <a:rPr lang="en-US" altLang="ja-JP" sz="2400" dirty="0" smtClean="0"/>
              <a:t>Process&gt;Filters&gt;Gaussian Blur</a:t>
            </a:r>
            <a:r>
              <a:rPr lang="ja-JP" altLang="en-US" sz="2400" dirty="0" smtClean="0"/>
              <a:t>はガウス曲線</a:t>
            </a:r>
            <a:r>
              <a:rPr lang="en-US" altLang="ja-JP" sz="2400" dirty="0" smtClean="0"/>
              <a:t>(</a:t>
            </a:r>
            <a:r>
              <a:rPr lang="ja-JP" altLang="en-US" sz="2400" dirty="0" smtClean="0"/>
              <a:t>正規分布型</a:t>
            </a:r>
            <a:r>
              <a:rPr lang="en-US" altLang="ja-JP" sz="2400" dirty="0" smtClean="0"/>
              <a:t>)</a:t>
            </a:r>
            <a:r>
              <a:rPr lang="ja-JP" altLang="en-US" sz="2400" dirty="0" smtClean="0"/>
              <a:t>の関数で平滑化を行う。</a:t>
            </a:r>
            <a:endParaRPr lang="en-US" altLang="ja-JP" sz="2400" dirty="0" smtClean="0"/>
          </a:p>
          <a:p>
            <a:endParaRPr lang="en-US" altLang="ja-JP" sz="2400" dirty="0" smtClean="0"/>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142875"/>
            <a:ext cx="26289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フリーフォーム 9"/>
          <p:cNvSpPr/>
          <p:nvPr/>
        </p:nvSpPr>
        <p:spPr>
          <a:xfrm>
            <a:off x="5970588" y="3203575"/>
            <a:ext cx="735012" cy="592138"/>
          </a:xfrm>
          <a:custGeom>
            <a:avLst/>
            <a:gdLst>
              <a:gd name="connsiteX0" fmla="*/ 0 w 1460311"/>
              <a:gd name="connsiteY0" fmla="*/ 611874 h 639170"/>
              <a:gd name="connsiteX1" fmla="*/ 232012 w 1460311"/>
              <a:gd name="connsiteY1" fmla="*/ 584579 h 639170"/>
              <a:gd name="connsiteX2" fmla="*/ 436729 w 1460311"/>
              <a:gd name="connsiteY2" fmla="*/ 325271 h 639170"/>
              <a:gd name="connsiteX3" fmla="*/ 532263 w 1460311"/>
              <a:gd name="connsiteY3" fmla="*/ 161498 h 639170"/>
              <a:gd name="connsiteX4" fmla="*/ 655093 w 1460311"/>
              <a:gd name="connsiteY4" fmla="*/ 25021 h 639170"/>
              <a:gd name="connsiteX5" fmla="*/ 764275 w 1460311"/>
              <a:gd name="connsiteY5" fmla="*/ 25021 h 639170"/>
              <a:gd name="connsiteX6" fmla="*/ 873457 w 1460311"/>
              <a:gd name="connsiteY6" fmla="*/ 175146 h 639170"/>
              <a:gd name="connsiteX7" fmla="*/ 941696 w 1460311"/>
              <a:gd name="connsiteY7" fmla="*/ 461749 h 639170"/>
              <a:gd name="connsiteX8" fmla="*/ 1078174 w 1460311"/>
              <a:gd name="connsiteY8" fmla="*/ 584579 h 639170"/>
              <a:gd name="connsiteX9" fmla="*/ 1460311 w 1460311"/>
              <a:gd name="connsiteY9" fmla="*/ 639170 h 639170"/>
              <a:gd name="connsiteX0" fmla="*/ 0 w 1460311"/>
              <a:gd name="connsiteY0" fmla="*/ 611874 h 639170"/>
              <a:gd name="connsiteX1" fmla="*/ 232012 w 1460311"/>
              <a:gd name="connsiteY1" fmla="*/ 584579 h 639170"/>
              <a:gd name="connsiteX2" fmla="*/ 436729 w 1460311"/>
              <a:gd name="connsiteY2" fmla="*/ 325271 h 639170"/>
              <a:gd name="connsiteX3" fmla="*/ 532263 w 1460311"/>
              <a:gd name="connsiteY3" fmla="*/ 161498 h 639170"/>
              <a:gd name="connsiteX4" fmla="*/ 655093 w 1460311"/>
              <a:gd name="connsiteY4" fmla="*/ 25021 h 639170"/>
              <a:gd name="connsiteX5" fmla="*/ 764275 w 1460311"/>
              <a:gd name="connsiteY5" fmla="*/ 25021 h 639170"/>
              <a:gd name="connsiteX6" fmla="*/ 873457 w 1460311"/>
              <a:gd name="connsiteY6" fmla="*/ 175146 h 639170"/>
              <a:gd name="connsiteX7" fmla="*/ 941696 w 1460311"/>
              <a:gd name="connsiteY7" fmla="*/ 461749 h 639170"/>
              <a:gd name="connsiteX8" fmla="*/ 1078174 w 1460311"/>
              <a:gd name="connsiteY8" fmla="*/ 584579 h 639170"/>
              <a:gd name="connsiteX9" fmla="*/ 1460311 w 1460311"/>
              <a:gd name="connsiteY9" fmla="*/ 639170 h 639170"/>
              <a:gd name="connsiteX0" fmla="*/ 0 w 1460311"/>
              <a:gd name="connsiteY0" fmla="*/ 611874 h 639170"/>
              <a:gd name="connsiteX1" fmla="*/ 232012 w 1460311"/>
              <a:gd name="connsiteY1" fmla="*/ 584579 h 639170"/>
              <a:gd name="connsiteX2" fmla="*/ 436729 w 1460311"/>
              <a:gd name="connsiteY2" fmla="*/ 325271 h 639170"/>
              <a:gd name="connsiteX3" fmla="*/ 532263 w 1460311"/>
              <a:gd name="connsiteY3" fmla="*/ 161498 h 639170"/>
              <a:gd name="connsiteX4" fmla="*/ 655093 w 1460311"/>
              <a:gd name="connsiteY4" fmla="*/ 25021 h 639170"/>
              <a:gd name="connsiteX5" fmla="*/ 764275 w 1460311"/>
              <a:gd name="connsiteY5" fmla="*/ 25021 h 639170"/>
              <a:gd name="connsiteX6" fmla="*/ 873457 w 1460311"/>
              <a:gd name="connsiteY6" fmla="*/ 175146 h 639170"/>
              <a:gd name="connsiteX7" fmla="*/ 941696 w 1460311"/>
              <a:gd name="connsiteY7" fmla="*/ 461749 h 639170"/>
              <a:gd name="connsiteX8" fmla="*/ 1078174 w 1460311"/>
              <a:gd name="connsiteY8" fmla="*/ 584579 h 639170"/>
              <a:gd name="connsiteX9" fmla="*/ 1460311 w 1460311"/>
              <a:gd name="connsiteY9" fmla="*/ 639170 h 639170"/>
              <a:gd name="connsiteX0" fmla="*/ 0 w 1460311"/>
              <a:gd name="connsiteY0" fmla="*/ 611874 h 639170"/>
              <a:gd name="connsiteX1" fmla="*/ 232012 w 1460311"/>
              <a:gd name="connsiteY1" fmla="*/ 584579 h 639170"/>
              <a:gd name="connsiteX2" fmla="*/ 436729 w 1460311"/>
              <a:gd name="connsiteY2" fmla="*/ 325271 h 639170"/>
              <a:gd name="connsiteX3" fmla="*/ 532263 w 1460311"/>
              <a:gd name="connsiteY3" fmla="*/ 161498 h 639170"/>
              <a:gd name="connsiteX4" fmla="*/ 655093 w 1460311"/>
              <a:gd name="connsiteY4" fmla="*/ 25021 h 639170"/>
              <a:gd name="connsiteX5" fmla="*/ 764275 w 1460311"/>
              <a:gd name="connsiteY5" fmla="*/ 25021 h 639170"/>
              <a:gd name="connsiteX6" fmla="*/ 873457 w 1460311"/>
              <a:gd name="connsiteY6" fmla="*/ 175146 h 639170"/>
              <a:gd name="connsiteX7" fmla="*/ 941696 w 1460311"/>
              <a:gd name="connsiteY7" fmla="*/ 461749 h 639170"/>
              <a:gd name="connsiteX8" fmla="*/ 1078174 w 1460311"/>
              <a:gd name="connsiteY8" fmla="*/ 584579 h 639170"/>
              <a:gd name="connsiteX9" fmla="*/ 1460311 w 1460311"/>
              <a:gd name="connsiteY9" fmla="*/ 639170 h 639170"/>
              <a:gd name="connsiteX0" fmla="*/ 0 w 1460311"/>
              <a:gd name="connsiteY0" fmla="*/ 611874 h 639170"/>
              <a:gd name="connsiteX1" fmla="*/ 232012 w 1460311"/>
              <a:gd name="connsiteY1" fmla="*/ 584579 h 639170"/>
              <a:gd name="connsiteX2" fmla="*/ 436729 w 1460311"/>
              <a:gd name="connsiteY2" fmla="*/ 428638 h 639170"/>
              <a:gd name="connsiteX3" fmla="*/ 532263 w 1460311"/>
              <a:gd name="connsiteY3" fmla="*/ 161498 h 639170"/>
              <a:gd name="connsiteX4" fmla="*/ 655093 w 1460311"/>
              <a:gd name="connsiteY4" fmla="*/ 25021 h 639170"/>
              <a:gd name="connsiteX5" fmla="*/ 764275 w 1460311"/>
              <a:gd name="connsiteY5" fmla="*/ 25021 h 639170"/>
              <a:gd name="connsiteX6" fmla="*/ 873457 w 1460311"/>
              <a:gd name="connsiteY6" fmla="*/ 175146 h 639170"/>
              <a:gd name="connsiteX7" fmla="*/ 941696 w 1460311"/>
              <a:gd name="connsiteY7" fmla="*/ 461749 h 639170"/>
              <a:gd name="connsiteX8" fmla="*/ 1078174 w 1460311"/>
              <a:gd name="connsiteY8" fmla="*/ 584579 h 639170"/>
              <a:gd name="connsiteX9" fmla="*/ 1460311 w 1460311"/>
              <a:gd name="connsiteY9" fmla="*/ 639170 h 639170"/>
              <a:gd name="connsiteX0" fmla="*/ 0 w 1460311"/>
              <a:gd name="connsiteY0" fmla="*/ 632128 h 659424"/>
              <a:gd name="connsiteX1" fmla="*/ 232012 w 1460311"/>
              <a:gd name="connsiteY1" fmla="*/ 604833 h 659424"/>
              <a:gd name="connsiteX2" fmla="*/ 436729 w 1460311"/>
              <a:gd name="connsiteY2" fmla="*/ 448892 h 659424"/>
              <a:gd name="connsiteX3" fmla="*/ 532263 w 1460311"/>
              <a:gd name="connsiteY3" fmla="*/ 316924 h 659424"/>
              <a:gd name="connsiteX4" fmla="*/ 655093 w 1460311"/>
              <a:gd name="connsiteY4" fmla="*/ 45275 h 659424"/>
              <a:gd name="connsiteX5" fmla="*/ 764275 w 1460311"/>
              <a:gd name="connsiteY5" fmla="*/ 45275 h 659424"/>
              <a:gd name="connsiteX6" fmla="*/ 873457 w 1460311"/>
              <a:gd name="connsiteY6" fmla="*/ 195400 h 659424"/>
              <a:gd name="connsiteX7" fmla="*/ 941696 w 1460311"/>
              <a:gd name="connsiteY7" fmla="*/ 482003 h 659424"/>
              <a:gd name="connsiteX8" fmla="*/ 1078174 w 1460311"/>
              <a:gd name="connsiteY8" fmla="*/ 604833 h 659424"/>
              <a:gd name="connsiteX9" fmla="*/ 1460311 w 1460311"/>
              <a:gd name="connsiteY9" fmla="*/ 659424 h 659424"/>
              <a:gd name="connsiteX0" fmla="*/ 0 w 1460311"/>
              <a:gd name="connsiteY0" fmla="*/ 635728 h 663024"/>
              <a:gd name="connsiteX1" fmla="*/ 232012 w 1460311"/>
              <a:gd name="connsiteY1" fmla="*/ 608433 h 663024"/>
              <a:gd name="connsiteX2" fmla="*/ 436729 w 1460311"/>
              <a:gd name="connsiteY2" fmla="*/ 452492 h 663024"/>
              <a:gd name="connsiteX3" fmla="*/ 532263 w 1460311"/>
              <a:gd name="connsiteY3" fmla="*/ 320524 h 663024"/>
              <a:gd name="connsiteX4" fmla="*/ 655093 w 1460311"/>
              <a:gd name="connsiteY4" fmla="*/ 48875 h 663024"/>
              <a:gd name="connsiteX5" fmla="*/ 764275 w 1460311"/>
              <a:gd name="connsiteY5" fmla="*/ 48875 h 663024"/>
              <a:gd name="connsiteX6" fmla="*/ 873457 w 1460311"/>
              <a:gd name="connsiteY6" fmla="*/ 342123 h 663024"/>
              <a:gd name="connsiteX7" fmla="*/ 941696 w 1460311"/>
              <a:gd name="connsiteY7" fmla="*/ 485603 h 663024"/>
              <a:gd name="connsiteX8" fmla="*/ 1078174 w 1460311"/>
              <a:gd name="connsiteY8" fmla="*/ 608433 h 663024"/>
              <a:gd name="connsiteX9" fmla="*/ 1460311 w 1460311"/>
              <a:gd name="connsiteY9" fmla="*/ 663024 h 663024"/>
              <a:gd name="connsiteX0" fmla="*/ 0 w 1228299"/>
              <a:gd name="connsiteY0" fmla="*/ 608433 h 663024"/>
              <a:gd name="connsiteX1" fmla="*/ 204717 w 1228299"/>
              <a:gd name="connsiteY1" fmla="*/ 452492 h 663024"/>
              <a:gd name="connsiteX2" fmla="*/ 300251 w 1228299"/>
              <a:gd name="connsiteY2" fmla="*/ 320524 h 663024"/>
              <a:gd name="connsiteX3" fmla="*/ 423081 w 1228299"/>
              <a:gd name="connsiteY3" fmla="*/ 48875 h 663024"/>
              <a:gd name="connsiteX4" fmla="*/ 532263 w 1228299"/>
              <a:gd name="connsiteY4" fmla="*/ 48875 h 663024"/>
              <a:gd name="connsiteX5" fmla="*/ 641445 w 1228299"/>
              <a:gd name="connsiteY5" fmla="*/ 342123 h 663024"/>
              <a:gd name="connsiteX6" fmla="*/ 709684 w 1228299"/>
              <a:gd name="connsiteY6" fmla="*/ 485603 h 663024"/>
              <a:gd name="connsiteX7" fmla="*/ 846162 w 1228299"/>
              <a:gd name="connsiteY7" fmla="*/ 608433 h 663024"/>
              <a:gd name="connsiteX8" fmla="*/ 1228299 w 1228299"/>
              <a:gd name="connsiteY8" fmla="*/ 663024 h 663024"/>
              <a:gd name="connsiteX0" fmla="*/ 0 w 846162"/>
              <a:gd name="connsiteY0" fmla="*/ 608433 h 608433"/>
              <a:gd name="connsiteX1" fmla="*/ 204717 w 846162"/>
              <a:gd name="connsiteY1" fmla="*/ 452492 h 608433"/>
              <a:gd name="connsiteX2" fmla="*/ 300251 w 846162"/>
              <a:gd name="connsiteY2" fmla="*/ 320524 h 608433"/>
              <a:gd name="connsiteX3" fmla="*/ 423081 w 846162"/>
              <a:gd name="connsiteY3" fmla="*/ 48875 h 608433"/>
              <a:gd name="connsiteX4" fmla="*/ 532263 w 846162"/>
              <a:gd name="connsiteY4" fmla="*/ 48875 h 608433"/>
              <a:gd name="connsiteX5" fmla="*/ 641445 w 846162"/>
              <a:gd name="connsiteY5" fmla="*/ 342123 h 608433"/>
              <a:gd name="connsiteX6" fmla="*/ 709684 w 846162"/>
              <a:gd name="connsiteY6" fmla="*/ 485603 h 608433"/>
              <a:gd name="connsiteX7" fmla="*/ 846162 w 846162"/>
              <a:gd name="connsiteY7" fmla="*/ 608433 h 608433"/>
              <a:gd name="connsiteX0" fmla="*/ 0 w 1092652"/>
              <a:gd name="connsiteY0" fmla="*/ 990095 h 990095"/>
              <a:gd name="connsiteX1" fmla="*/ 451207 w 1092652"/>
              <a:gd name="connsiteY1" fmla="*/ 452492 h 990095"/>
              <a:gd name="connsiteX2" fmla="*/ 546741 w 1092652"/>
              <a:gd name="connsiteY2" fmla="*/ 320524 h 990095"/>
              <a:gd name="connsiteX3" fmla="*/ 669571 w 1092652"/>
              <a:gd name="connsiteY3" fmla="*/ 48875 h 990095"/>
              <a:gd name="connsiteX4" fmla="*/ 778753 w 1092652"/>
              <a:gd name="connsiteY4" fmla="*/ 48875 h 990095"/>
              <a:gd name="connsiteX5" fmla="*/ 887935 w 1092652"/>
              <a:gd name="connsiteY5" fmla="*/ 342123 h 990095"/>
              <a:gd name="connsiteX6" fmla="*/ 956174 w 1092652"/>
              <a:gd name="connsiteY6" fmla="*/ 485603 h 990095"/>
              <a:gd name="connsiteX7" fmla="*/ 1092652 w 1092652"/>
              <a:gd name="connsiteY7" fmla="*/ 608433 h 990095"/>
              <a:gd name="connsiteX0" fmla="*/ 0 w 734843"/>
              <a:gd name="connsiteY0" fmla="*/ 592530 h 608433"/>
              <a:gd name="connsiteX1" fmla="*/ 93398 w 734843"/>
              <a:gd name="connsiteY1" fmla="*/ 452492 h 608433"/>
              <a:gd name="connsiteX2" fmla="*/ 188932 w 734843"/>
              <a:gd name="connsiteY2" fmla="*/ 320524 h 608433"/>
              <a:gd name="connsiteX3" fmla="*/ 311762 w 734843"/>
              <a:gd name="connsiteY3" fmla="*/ 48875 h 608433"/>
              <a:gd name="connsiteX4" fmla="*/ 420944 w 734843"/>
              <a:gd name="connsiteY4" fmla="*/ 48875 h 608433"/>
              <a:gd name="connsiteX5" fmla="*/ 530126 w 734843"/>
              <a:gd name="connsiteY5" fmla="*/ 342123 h 608433"/>
              <a:gd name="connsiteX6" fmla="*/ 598365 w 734843"/>
              <a:gd name="connsiteY6" fmla="*/ 485603 h 608433"/>
              <a:gd name="connsiteX7" fmla="*/ 734843 w 734843"/>
              <a:gd name="connsiteY7" fmla="*/ 608433 h 608433"/>
              <a:gd name="connsiteX0" fmla="*/ 0 w 734843"/>
              <a:gd name="connsiteY0" fmla="*/ 592530 h 608433"/>
              <a:gd name="connsiteX1" fmla="*/ 220618 w 734843"/>
              <a:gd name="connsiteY1" fmla="*/ 452492 h 608433"/>
              <a:gd name="connsiteX2" fmla="*/ 188932 w 734843"/>
              <a:gd name="connsiteY2" fmla="*/ 320524 h 608433"/>
              <a:gd name="connsiteX3" fmla="*/ 311762 w 734843"/>
              <a:gd name="connsiteY3" fmla="*/ 48875 h 608433"/>
              <a:gd name="connsiteX4" fmla="*/ 420944 w 734843"/>
              <a:gd name="connsiteY4" fmla="*/ 48875 h 608433"/>
              <a:gd name="connsiteX5" fmla="*/ 530126 w 734843"/>
              <a:gd name="connsiteY5" fmla="*/ 342123 h 608433"/>
              <a:gd name="connsiteX6" fmla="*/ 598365 w 734843"/>
              <a:gd name="connsiteY6" fmla="*/ 485603 h 608433"/>
              <a:gd name="connsiteX7" fmla="*/ 734843 w 734843"/>
              <a:gd name="connsiteY7" fmla="*/ 608433 h 608433"/>
              <a:gd name="connsiteX0" fmla="*/ 0 w 734843"/>
              <a:gd name="connsiteY0" fmla="*/ 606158 h 622061"/>
              <a:gd name="connsiteX1" fmla="*/ 220618 w 734843"/>
              <a:gd name="connsiteY1" fmla="*/ 466120 h 622061"/>
              <a:gd name="connsiteX2" fmla="*/ 188932 w 734843"/>
              <a:gd name="connsiteY2" fmla="*/ 437519 h 622061"/>
              <a:gd name="connsiteX3" fmla="*/ 311762 w 734843"/>
              <a:gd name="connsiteY3" fmla="*/ 62503 h 622061"/>
              <a:gd name="connsiteX4" fmla="*/ 420944 w 734843"/>
              <a:gd name="connsiteY4" fmla="*/ 62503 h 622061"/>
              <a:gd name="connsiteX5" fmla="*/ 530126 w 734843"/>
              <a:gd name="connsiteY5" fmla="*/ 355751 h 622061"/>
              <a:gd name="connsiteX6" fmla="*/ 598365 w 734843"/>
              <a:gd name="connsiteY6" fmla="*/ 499231 h 622061"/>
              <a:gd name="connsiteX7" fmla="*/ 734843 w 734843"/>
              <a:gd name="connsiteY7" fmla="*/ 622061 h 622061"/>
              <a:gd name="connsiteX0" fmla="*/ 0 w 734843"/>
              <a:gd name="connsiteY0" fmla="*/ 606158 h 622061"/>
              <a:gd name="connsiteX1" fmla="*/ 188932 w 734843"/>
              <a:gd name="connsiteY1" fmla="*/ 437519 h 622061"/>
              <a:gd name="connsiteX2" fmla="*/ 311762 w 734843"/>
              <a:gd name="connsiteY2" fmla="*/ 62503 h 622061"/>
              <a:gd name="connsiteX3" fmla="*/ 420944 w 734843"/>
              <a:gd name="connsiteY3" fmla="*/ 62503 h 622061"/>
              <a:gd name="connsiteX4" fmla="*/ 530126 w 734843"/>
              <a:gd name="connsiteY4" fmla="*/ 355751 h 622061"/>
              <a:gd name="connsiteX5" fmla="*/ 598365 w 734843"/>
              <a:gd name="connsiteY5" fmla="*/ 499231 h 622061"/>
              <a:gd name="connsiteX6" fmla="*/ 734843 w 734843"/>
              <a:gd name="connsiteY6" fmla="*/ 622061 h 622061"/>
              <a:gd name="connsiteX0" fmla="*/ 0 w 734843"/>
              <a:gd name="connsiteY0" fmla="*/ 606158 h 622061"/>
              <a:gd name="connsiteX1" fmla="*/ 188932 w 734843"/>
              <a:gd name="connsiteY1" fmla="*/ 437519 h 622061"/>
              <a:gd name="connsiteX2" fmla="*/ 311762 w 734843"/>
              <a:gd name="connsiteY2" fmla="*/ 62503 h 622061"/>
              <a:gd name="connsiteX3" fmla="*/ 420944 w 734843"/>
              <a:gd name="connsiteY3" fmla="*/ 62503 h 622061"/>
              <a:gd name="connsiteX4" fmla="*/ 530126 w 734843"/>
              <a:gd name="connsiteY4" fmla="*/ 355751 h 622061"/>
              <a:gd name="connsiteX5" fmla="*/ 734843 w 734843"/>
              <a:gd name="connsiteY5" fmla="*/ 622061 h 622061"/>
              <a:gd name="connsiteX0" fmla="*/ 0 w 734843"/>
              <a:gd name="connsiteY0" fmla="*/ 609757 h 625660"/>
              <a:gd name="connsiteX1" fmla="*/ 188932 w 734843"/>
              <a:gd name="connsiteY1" fmla="*/ 441118 h 625660"/>
              <a:gd name="connsiteX2" fmla="*/ 311762 w 734843"/>
              <a:gd name="connsiteY2" fmla="*/ 66102 h 625660"/>
              <a:gd name="connsiteX3" fmla="*/ 420944 w 734843"/>
              <a:gd name="connsiteY3" fmla="*/ 66102 h 625660"/>
              <a:gd name="connsiteX4" fmla="*/ 530126 w 734843"/>
              <a:gd name="connsiteY4" fmla="*/ 462717 h 625660"/>
              <a:gd name="connsiteX5" fmla="*/ 734843 w 734843"/>
              <a:gd name="connsiteY5" fmla="*/ 625660 h 625660"/>
              <a:gd name="connsiteX0" fmla="*/ 0 w 734843"/>
              <a:gd name="connsiteY0" fmla="*/ 609757 h 625660"/>
              <a:gd name="connsiteX1" fmla="*/ 188932 w 734843"/>
              <a:gd name="connsiteY1" fmla="*/ 441118 h 625660"/>
              <a:gd name="connsiteX2" fmla="*/ 240556 w 734843"/>
              <a:gd name="connsiteY2" fmla="*/ 258477 h 625660"/>
              <a:gd name="connsiteX3" fmla="*/ 311762 w 734843"/>
              <a:gd name="connsiteY3" fmla="*/ 66102 h 625660"/>
              <a:gd name="connsiteX4" fmla="*/ 420944 w 734843"/>
              <a:gd name="connsiteY4" fmla="*/ 66102 h 625660"/>
              <a:gd name="connsiteX5" fmla="*/ 530126 w 734843"/>
              <a:gd name="connsiteY5" fmla="*/ 462717 h 625660"/>
              <a:gd name="connsiteX6" fmla="*/ 734843 w 734843"/>
              <a:gd name="connsiteY6" fmla="*/ 625660 h 625660"/>
              <a:gd name="connsiteX0" fmla="*/ 0 w 734843"/>
              <a:gd name="connsiteY0" fmla="*/ 575717 h 591620"/>
              <a:gd name="connsiteX1" fmla="*/ 188932 w 734843"/>
              <a:gd name="connsiteY1" fmla="*/ 407078 h 591620"/>
              <a:gd name="connsiteX2" fmla="*/ 240556 w 734843"/>
              <a:gd name="connsiteY2" fmla="*/ 224437 h 591620"/>
              <a:gd name="connsiteX3" fmla="*/ 311762 w 734843"/>
              <a:gd name="connsiteY3" fmla="*/ 32062 h 591620"/>
              <a:gd name="connsiteX4" fmla="*/ 420944 w 734843"/>
              <a:gd name="connsiteY4" fmla="*/ 32062 h 591620"/>
              <a:gd name="connsiteX5" fmla="*/ 487047 w 734843"/>
              <a:gd name="connsiteY5" fmla="*/ 216486 h 591620"/>
              <a:gd name="connsiteX6" fmla="*/ 530126 w 734843"/>
              <a:gd name="connsiteY6" fmla="*/ 428677 h 591620"/>
              <a:gd name="connsiteX7" fmla="*/ 734843 w 734843"/>
              <a:gd name="connsiteY7" fmla="*/ 591620 h 591620"/>
              <a:gd name="connsiteX0" fmla="*/ 0 w 734843"/>
              <a:gd name="connsiteY0" fmla="*/ 575717 h 591620"/>
              <a:gd name="connsiteX1" fmla="*/ 188932 w 734843"/>
              <a:gd name="connsiteY1" fmla="*/ 407078 h 591620"/>
              <a:gd name="connsiteX2" fmla="*/ 240556 w 734843"/>
              <a:gd name="connsiteY2" fmla="*/ 224437 h 591620"/>
              <a:gd name="connsiteX3" fmla="*/ 311762 w 734843"/>
              <a:gd name="connsiteY3" fmla="*/ 32062 h 591620"/>
              <a:gd name="connsiteX4" fmla="*/ 420944 w 734843"/>
              <a:gd name="connsiteY4" fmla="*/ 32062 h 591620"/>
              <a:gd name="connsiteX5" fmla="*/ 487047 w 734843"/>
              <a:gd name="connsiteY5" fmla="*/ 216486 h 591620"/>
              <a:gd name="connsiteX6" fmla="*/ 625542 w 734843"/>
              <a:gd name="connsiteY6" fmla="*/ 428677 h 591620"/>
              <a:gd name="connsiteX7" fmla="*/ 734843 w 734843"/>
              <a:gd name="connsiteY7" fmla="*/ 591620 h 591620"/>
              <a:gd name="connsiteX0" fmla="*/ 0 w 734843"/>
              <a:gd name="connsiteY0" fmla="*/ 575717 h 591620"/>
              <a:gd name="connsiteX1" fmla="*/ 149461 w 734843"/>
              <a:gd name="connsiteY1" fmla="*/ 407078 h 591620"/>
              <a:gd name="connsiteX2" fmla="*/ 240556 w 734843"/>
              <a:gd name="connsiteY2" fmla="*/ 224437 h 591620"/>
              <a:gd name="connsiteX3" fmla="*/ 311762 w 734843"/>
              <a:gd name="connsiteY3" fmla="*/ 32062 h 591620"/>
              <a:gd name="connsiteX4" fmla="*/ 420944 w 734843"/>
              <a:gd name="connsiteY4" fmla="*/ 32062 h 591620"/>
              <a:gd name="connsiteX5" fmla="*/ 487047 w 734843"/>
              <a:gd name="connsiteY5" fmla="*/ 216486 h 591620"/>
              <a:gd name="connsiteX6" fmla="*/ 625542 w 734843"/>
              <a:gd name="connsiteY6" fmla="*/ 428677 h 591620"/>
              <a:gd name="connsiteX7" fmla="*/ 734843 w 734843"/>
              <a:gd name="connsiteY7" fmla="*/ 591620 h 591620"/>
              <a:gd name="connsiteX0" fmla="*/ 0 w 734843"/>
              <a:gd name="connsiteY0" fmla="*/ 575717 h 591620"/>
              <a:gd name="connsiteX1" fmla="*/ 149461 w 734843"/>
              <a:gd name="connsiteY1" fmla="*/ 407078 h 591620"/>
              <a:gd name="connsiteX2" fmla="*/ 240556 w 734843"/>
              <a:gd name="connsiteY2" fmla="*/ 224437 h 591620"/>
              <a:gd name="connsiteX3" fmla="*/ 311762 w 734843"/>
              <a:gd name="connsiteY3" fmla="*/ 32062 h 591620"/>
              <a:gd name="connsiteX4" fmla="*/ 420944 w 734843"/>
              <a:gd name="connsiteY4" fmla="*/ 32062 h 591620"/>
              <a:gd name="connsiteX5" fmla="*/ 487047 w 734843"/>
              <a:gd name="connsiteY5" fmla="*/ 216486 h 591620"/>
              <a:gd name="connsiteX6" fmla="*/ 625542 w 734843"/>
              <a:gd name="connsiteY6" fmla="*/ 501039 h 591620"/>
              <a:gd name="connsiteX7" fmla="*/ 734843 w 734843"/>
              <a:gd name="connsiteY7" fmla="*/ 591620 h 591620"/>
              <a:gd name="connsiteX0" fmla="*/ 0 w 734843"/>
              <a:gd name="connsiteY0" fmla="*/ 575717 h 591620"/>
              <a:gd name="connsiteX1" fmla="*/ 149461 w 734843"/>
              <a:gd name="connsiteY1" fmla="*/ 446549 h 591620"/>
              <a:gd name="connsiteX2" fmla="*/ 240556 w 734843"/>
              <a:gd name="connsiteY2" fmla="*/ 224437 h 591620"/>
              <a:gd name="connsiteX3" fmla="*/ 311762 w 734843"/>
              <a:gd name="connsiteY3" fmla="*/ 32062 h 591620"/>
              <a:gd name="connsiteX4" fmla="*/ 420944 w 734843"/>
              <a:gd name="connsiteY4" fmla="*/ 32062 h 591620"/>
              <a:gd name="connsiteX5" fmla="*/ 487047 w 734843"/>
              <a:gd name="connsiteY5" fmla="*/ 216486 h 591620"/>
              <a:gd name="connsiteX6" fmla="*/ 625542 w 734843"/>
              <a:gd name="connsiteY6" fmla="*/ 501039 h 591620"/>
              <a:gd name="connsiteX7" fmla="*/ 734843 w 734843"/>
              <a:gd name="connsiteY7" fmla="*/ 591620 h 591620"/>
              <a:gd name="connsiteX0" fmla="*/ 0 w 734843"/>
              <a:gd name="connsiteY0" fmla="*/ 575717 h 591620"/>
              <a:gd name="connsiteX1" fmla="*/ 149461 w 734843"/>
              <a:gd name="connsiteY1" fmla="*/ 446549 h 591620"/>
              <a:gd name="connsiteX2" fmla="*/ 240556 w 734843"/>
              <a:gd name="connsiteY2" fmla="*/ 224437 h 591620"/>
              <a:gd name="connsiteX3" fmla="*/ 311762 w 734843"/>
              <a:gd name="connsiteY3" fmla="*/ 32062 h 591620"/>
              <a:gd name="connsiteX4" fmla="*/ 420944 w 734843"/>
              <a:gd name="connsiteY4" fmla="*/ 32062 h 591620"/>
              <a:gd name="connsiteX5" fmla="*/ 487047 w 734843"/>
              <a:gd name="connsiteY5" fmla="*/ 216486 h 591620"/>
              <a:gd name="connsiteX6" fmla="*/ 563047 w 734843"/>
              <a:gd name="connsiteY6" fmla="*/ 441833 h 591620"/>
              <a:gd name="connsiteX7" fmla="*/ 734843 w 734843"/>
              <a:gd name="connsiteY7" fmla="*/ 591620 h 59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843" h="591620">
                <a:moveTo>
                  <a:pt x="0" y="575717"/>
                </a:moveTo>
                <a:cubicBezTo>
                  <a:pt x="39361" y="540584"/>
                  <a:pt x="97501" y="537158"/>
                  <a:pt x="149461" y="446549"/>
                </a:cubicBezTo>
                <a:cubicBezTo>
                  <a:pt x="189554" y="388002"/>
                  <a:pt x="213506" y="293518"/>
                  <a:pt x="240556" y="224437"/>
                </a:cubicBezTo>
                <a:cubicBezTo>
                  <a:pt x="267606" y="155356"/>
                  <a:pt x="281697" y="64124"/>
                  <a:pt x="311762" y="32062"/>
                </a:cubicBezTo>
                <a:cubicBezTo>
                  <a:pt x="341827" y="0"/>
                  <a:pt x="391730" y="1325"/>
                  <a:pt x="420944" y="32062"/>
                </a:cubicBezTo>
                <a:cubicBezTo>
                  <a:pt x="450158" y="62799"/>
                  <a:pt x="463363" y="148191"/>
                  <a:pt x="487047" y="216486"/>
                </a:cubicBezTo>
                <a:cubicBezTo>
                  <a:pt x="510731" y="284781"/>
                  <a:pt x="521748" y="379311"/>
                  <a:pt x="563047" y="441833"/>
                </a:cubicBezTo>
                <a:cubicBezTo>
                  <a:pt x="604346" y="504355"/>
                  <a:pt x="692194" y="536139"/>
                  <a:pt x="734843" y="591620"/>
                </a:cubicBezTo>
              </a:path>
            </a:pathLst>
          </a:custGeom>
          <a:ln>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cs typeface="HGｺﾞｼｯｸE" charset="0"/>
            </a:endParaRPr>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53</a:t>
            </a:fld>
            <a:endParaRPr kumimoji="1" lang="ja-JP" altLang="en-US">
              <a:solidFill>
                <a:srgbClr val="464653"/>
              </a:solidFill>
            </a:endParaRPr>
          </a:p>
        </p:txBody>
      </p:sp>
      <p:sp>
        <p:nvSpPr>
          <p:cNvPr id="11" name="コンテンツ プレースホルダ 2"/>
          <p:cNvSpPr txBox="1">
            <a:spLocks/>
          </p:cNvSpPr>
          <p:nvPr/>
        </p:nvSpPr>
        <p:spPr>
          <a:xfrm>
            <a:off x="457200" y="4062896"/>
            <a:ext cx="8229600" cy="2198973"/>
          </a:xfrm>
          <a:prstGeom prst="rect">
            <a:avLst/>
          </a:prstGeom>
        </p:spPr>
        <p:txBody>
          <a:bodyPr vert="horz" lIns="0" tIns="0" rIns="0" bIns="0">
            <a:normAutofit lnSpcReduction="10000"/>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メイリオ" pitchFamily="50" charset="-128"/>
                <a:ea typeface="メイリオ" pitchFamily="50" charset="-128"/>
                <a:cs typeface="メイリオ" pitchFamily="50" charset="-128"/>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メイリオ" pitchFamily="50" charset="-128"/>
                <a:ea typeface="メイリオ" pitchFamily="50" charset="-128"/>
                <a:cs typeface="メイリオ" pitchFamily="50" charset="-128"/>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メイリオ" pitchFamily="50" charset="-128"/>
                <a:ea typeface="メイリオ" pitchFamily="50" charset="-128"/>
                <a:cs typeface="メイリオ" pitchFamily="50" charset="-128"/>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メイリオ" pitchFamily="50" charset="-128"/>
                <a:ea typeface="メイリオ" pitchFamily="50" charset="-128"/>
                <a:cs typeface="メイリオ" pitchFamily="50" charset="-128"/>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メイリオ" pitchFamily="50" charset="-128"/>
                <a:ea typeface="メイリオ" pitchFamily="50" charset="-128"/>
                <a:cs typeface="メイリオ" pitchFamily="50" charset="-128"/>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r>
              <a:rPr lang="en-US" altLang="ja-JP" sz="2400" dirty="0"/>
              <a:t>Process&gt;Filters&gt;Mean...</a:t>
            </a:r>
            <a:r>
              <a:rPr lang="ja-JP" altLang="en-US" sz="2400" dirty="0"/>
              <a:t>は指定した半径の近隣ピクセルの平均値でピクセルの輝度を置き換えることによる平滑化。</a:t>
            </a:r>
            <a:endParaRPr lang="en-US" altLang="ja-JP" sz="2400" dirty="0"/>
          </a:p>
          <a:p>
            <a:r>
              <a:rPr lang="en-US" altLang="ja-JP" sz="2400" dirty="0"/>
              <a:t>Process&gt;Filters&gt;Median...</a:t>
            </a:r>
            <a:r>
              <a:rPr lang="ja-JP" altLang="en-US" sz="2400" dirty="0"/>
              <a:t>は指定した半径の近隣ピクセルの中央値で置き換える。</a:t>
            </a:r>
            <a:endParaRPr lang="en-US" altLang="ja-JP" sz="2400" dirty="0"/>
          </a:p>
          <a:p>
            <a:r>
              <a:rPr lang="ja-JP" altLang="en-US" sz="2400" dirty="0"/>
              <a:t>同様に</a:t>
            </a:r>
            <a:r>
              <a:rPr lang="en-US" altLang="ja-JP" sz="2400" dirty="0" smtClean="0">
                <a:solidFill>
                  <a:srgbClr val="000000"/>
                </a:solidFill>
              </a:rPr>
              <a:t>Process&gt;Filters&gt;Minimum...</a:t>
            </a:r>
            <a:r>
              <a:rPr lang="ja-JP" altLang="en-US" sz="2400" dirty="0">
                <a:solidFill>
                  <a:srgbClr val="000000"/>
                </a:solidFill>
              </a:rPr>
              <a:t>は最小値、</a:t>
            </a:r>
            <a:r>
              <a:rPr lang="en-US" altLang="ja-JP" sz="2400" dirty="0">
                <a:solidFill>
                  <a:srgbClr val="000000"/>
                </a:solidFill>
              </a:rPr>
              <a:t> Process&gt;Filters&gt;Maximum...</a:t>
            </a:r>
            <a:r>
              <a:rPr lang="ja-JP" altLang="en-US" sz="2400" dirty="0">
                <a:solidFill>
                  <a:srgbClr val="000000"/>
                </a:solidFill>
              </a:rPr>
              <a:t>は最大値で置き換える。</a:t>
            </a:r>
            <a:endParaRPr lang="en-US" altLang="ja-JP" sz="2400" dirty="0"/>
          </a:p>
        </p:txBody>
      </p:sp>
    </p:spTree>
    <p:extLst>
      <p:ext uri="{BB962C8B-B14F-4D97-AF65-F5344CB8AC3E}">
        <p14:creationId xmlns:p14="http://schemas.microsoft.com/office/powerpoint/2010/main" val="42414046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1"/>
          <p:cNvSpPr>
            <a:spLocks noGrp="1"/>
          </p:cNvSpPr>
          <p:nvPr>
            <p:ph type="title"/>
          </p:nvPr>
        </p:nvSpPr>
        <p:spPr/>
        <p:txBody>
          <a:bodyPr/>
          <a:lstStyle/>
          <a:p>
            <a:pPr>
              <a:defRPr/>
            </a:pPr>
            <a:r>
              <a:rPr lang="ja-JP" altLang="en-US"/>
              <a:t>画像演算</a:t>
            </a:r>
          </a:p>
        </p:txBody>
      </p:sp>
      <p:sp>
        <p:nvSpPr>
          <p:cNvPr id="2" name="日付プレースホルダー 1"/>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3" name="フッター プレースホルダー 2"/>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37892" name="コンテンツ プレースホルダ 2"/>
          <p:cNvSpPr>
            <a:spLocks noGrp="1"/>
          </p:cNvSpPr>
          <p:nvPr>
            <p:ph sz="quarter" idx="1"/>
          </p:nvPr>
        </p:nvSpPr>
        <p:spPr>
          <a:xfrm>
            <a:off x="457200" y="914400"/>
            <a:ext cx="8229600" cy="5441950"/>
          </a:xfrm>
        </p:spPr>
        <p:txBody>
          <a:bodyPr>
            <a:normAutofit/>
          </a:bodyPr>
          <a:lstStyle/>
          <a:p>
            <a:pPr>
              <a:spcBef>
                <a:spcPct val="0"/>
              </a:spcBef>
            </a:pPr>
            <a:r>
              <a:rPr lang="en-US" altLang="ja-JP" sz="2000" dirty="0" smtClean="0"/>
              <a:t>Process&gt;Math</a:t>
            </a:r>
            <a:r>
              <a:rPr lang="ja-JP" altLang="en-US" sz="2000" dirty="0" smtClean="0"/>
              <a:t>は画像に一定の演算を施す。例えば</a:t>
            </a:r>
            <a:r>
              <a:rPr lang="en-US" altLang="ja-JP" sz="2000" dirty="0" smtClean="0"/>
              <a:t>Add</a:t>
            </a:r>
            <a:r>
              <a:rPr lang="ja-JP" altLang="en-US" sz="2000" dirty="0" smtClean="0"/>
              <a:t>は入力した数値をすべてのピクセルに足す。</a:t>
            </a:r>
            <a:endParaRPr lang="en-US" altLang="ja-JP" sz="2000" dirty="0" smtClean="0"/>
          </a:p>
          <a:p>
            <a:pPr>
              <a:spcBef>
                <a:spcPct val="0"/>
              </a:spcBef>
            </a:pPr>
            <a:r>
              <a:rPr lang="en-US" altLang="ja-JP" sz="2000" dirty="0" smtClean="0"/>
              <a:t>Process&gt;Image Calculator</a:t>
            </a:r>
            <a:r>
              <a:rPr lang="ja-JP" altLang="en-US" sz="2000" dirty="0" smtClean="0"/>
              <a:t>は二つの画像間の対応するピクセル同士で演算を行う。例えば</a:t>
            </a:r>
            <a:r>
              <a:rPr lang="en-US" altLang="ja-JP" sz="2000" dirty="0" smtClean="0"/>
              <a:t/>
            </a:r>
            <a:br>
              <a:rPr lang="en-US" altLang="ja-JP" sz="2000" dirty="0" smtClean="0"/>
            </a:br>
            <a:r>
              <a:rPr lang="en-US" altLang="ja-JP" sz="2000" dirty="0" smtClean="0"/>
              <a:t>	Add: image1 = image1 + image2</a:t>
            </a:r>
            <a:br>
              <a:rPr lang="en-US" altLang="ja-JP" sz="2000" dirty="0" smtClean="0"/>
            </a:br>
            <a:r>
              <a:rPr lang="en-US" altLang="ja-JP" sz="2000" dirty="0" smtClean="0"/>
              <a:t>	Subtract: image1 = image1 - image2</a:t>
            </a:r>
            <a:br>
              <a:rPr lang="en-US" altLang="ja-JP" sz="2000" dirty="0" smtClean="0"/>
            </a:br>
            <a:r>
              <a:rPr lang="en-US" altLang="ja-JP" sz="2000" dirty="0" smtClean="0"/>
              <a:t>	Multiply: image1 = image1 * image2</a:t>
            </a:r>
            <a:br>
              <a:rPr lang="en-US" altLang="ja-JP" sz="2000" dirty="0" smtClean="0"/>
            </a:br>
            <a:r>
              <a:rPr lang="en-US" altLang="ja-JP" sz="2000" dirty="0" smtClean="0"/>
              <a:t>32bit</a:t>
            </a:r>
            <a:r>
              <a:rPr lang="ja-JP" altLang="en-US" sz="2000" dirty="0" smtClean="0"/>
              <a:t>にチェックを入れると結果にマイナスの値も許される。</a:t>
            </a:r>
            <a:r>
              <a:rPr lang="en-US" altLang="ja-JP" sz="2000" dirty="0" smtClean="0"/>
              <a:t>32bit</a:t>
            </a:r>
            <a:r>
              <a:rPr lang="ja-JP" altLang="en-US" sz="2000" dirty="0" smtClean="0"/>
              <a:t>画像は</a:t>
            </a:r>
            <a:r>
              <a:rPr lang="en-US" altLang="ja-JP" sz="2000" dirty="0" smtClean="0"/>
              <a:t>Image&gt;Adjust&gt;Brightness and Contrast</a:t>
            </a:r>
            <a:r>
              <a:rPr lang="ja-JP" altLang="en-US" sz="2000" dirty="0" smtClean="0"/>
              <a:t>でレンジを設定した上で</a:t>
            </a:r>
            <a:r>
              <a:rPr lang="en-US" altLang="ja-JP" sz="2000" dirty="0" smtClean="0"/>
              <a:t>Image&gt;Type</a:t>
            </a:r>
            <a:r>
              <a:rPr lang="ja-JP" altLang="en-US" sz="2000" dirty="0" smtClean="0"/>
              <a:t>で</a:t>
            </a:r>
            <a:r>
              <a:rPr lang="en-US" altLang="ja-JP" sz="2000" dirty="0" smtClean="0"/>
              <a:t>8bit</a:t>
            </a:r>
            <a:r>
              <a:rPr lang="ja-JP" altLang="en-US" sz="2000" dirty="0" smtClean="0"/>
              <a:t>にもどす。</a:t>
            </a:r>
            <a:endParaRPr lang="en-US" altLang="ja-JP" sz="2000" dirty="0" smtClean="0"/>
          </a:p>
          <a:p>
            <a:pPr>
              <a:spcBef>
                <a:spcPct val="0"/>
              </a:spcBef>
            </a:pPr>
            <a:r>
              <a:rPr lang="en-US" altLang="ja-JP" sz="2000" dirty="0" smtClean="0"/>
              <a:t>Edit&gt;Paste Control…</a:t>
            </a:r>
            <a:r>
              <a:rPr lang="ja-JP" altLang="en-US" sz="2000" dirty="0" smtClean="0"/>
              <a:t>でも画像の演算が行える。この場合は一方の</a:t>
            </a:r>
            <a:r>
              <a:rPr lang="en-US" altLang="ja-JP" sz="2000" dirty="0" smtClean="0"/>
              <a:t/>
            </a:r>
            <a:br>
              <a:rPr lang="en-US" altLang="ja-JP" sz="2000" dirty="0" smtClean="0"/>
            </a:br>
            <a:r>
              <a:rPr lang="ja-JP" altLang="en-US" sz="2000" dirty="0" smtClean="0"/>
              <a:t>画像をコピーし、他方にペースト</a:t>
            </a:r>
            <a:r>
              <a:rPr lang="en-US" altLang="ja-JP" sz="2000" dirty="0" smtClean="0"/>
              <a:t/>
            </a:r>
            <a:br>
              <a:rPr lang="en-US" altLang="ja-JP" sz="2000" dirty="0" smtClean="0"/>
            </a:br>
            <a:r>
              <a:rPr lang="ja-JP" altLang="en-US" sz="2000" dirty="0" smtClean="0"/>
              <a:t>する際に演算種類を選ぶ。</a:t>
            </a:r>
            <a:endParaRPr lang="en-US" altLang="ja-JP" sz="2000" dirty="0" smtClean="0"/>
          </a:p>
          <a:p>
            <a:pPr>
              <a:spcBef>
                <a:spcPct val="0"/>
              </a:spcBef>
            </a:pPr>
            <a:r>
              <a:rPr lang="en-US" altLang="ja-JP" sz="2000" dirty="0" smtClean="0"/>
              <a:t>Process&gt;Subtract Background</a:t>
            </a:r>
            <a:r>
              <a:rPr lang="ja-JP" altLang="en-US" sz="2000" dirty="0" smtClean="0"/>
              <a:t>は</a:t>
            </a:r>
            <a:r>
              <a:rPr lang="en-US" altLang="ja-JP" sz="2000" dirty="0" smtClean="0"/>
              <a:t/>
            </a:r>
            <a:br>
              <a:rPr lang="en-US" altLang="ja-JP" sz="2000" dirty="0" smtClean="0"/>
            </a:br>
            <a:r>
              <a:rPr lang="ja-JP" altLang="en-US" sz="2000" dirty="0" smtClean="0"/>
              <a:t>ローリングボールアルゴリズムで</a:t>
            </a:r>
            <a:r>
              <a:rPr lang="en-US" altLang="ja-JP" sz="2000" dirty="0" smtClean="0"/>
              <a:t/>
            </a:r>
            <a:br>
              <a:rPr lang="en-US" altLang="ja-JP" sz="2000" dirty="0" smtClean="0"/>
            </a:br>
            <a:r>
              <a:rPr lang="ja-JP" altLang="en-US" sz="2000" dirty="0" smtClean="0"/>
              <a:t>不均一なバックグラウンドを除く。</a:t>
            </a:r>
            <a:endParaRPr lang="en-US" altLang="ja-JP" sz="2000" dirty="0" smtClean="0"/>
          </a:p>
        </p:txBody>
      </p:sp>
      <p:grpSp>
        <p:nvGrpSpPr>
          <p:cNvPr id="37893" name="グループ化 9"/>
          <p:cNvGrpSpPr>
            <a:grpSpLocks/>
          </p:cNvGrpSpPr>
          <p:nvPr/>
        </p:nvGrpSpPr>
        <p:grpSpPr bwMode="auto">
          <a:xfrm>
            <a:off x="4976110" y="4340635"/>
            <a:ext cx="3848100" cy="1927225"/>
            <a:chOff x="2376488" y="4257675"/>
            <a:chExt cx="5508625" cy="2678113"/>
          </a:xfrm>
        </p:grpSpPr>
        <p:pic>
          <p:nvPicPr>
            <p:cNvPr id="378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8" y="4257675"/>
              <a:ext cx="55086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円/楕円 24"/>
            <p:cNvSpPr/>
            <p:nvPr/>
          </p:nvSpPr>
          <p:spPr>
            <a:xfrm>
              <a:off x="2878719" y="6205595"/>
              <a:ext cx="209073" cy="209572"/>
            </a:xfrm>
            <a:prstGeom prst="ellipse">
              <a:avLst/>
            </a:prstGeom>
            <a:solidFill>
              <a:schemeClr val="accent1">
                <a:lumMod val="20000"/>
                <a:lumOff val="8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cs typeface="HGｺﾞｼｯｸE" charset="0"/>
              </a:endParaRPr>
            </a:p>
          </p:txBody>
        </p:sp>
        <p:cxnSp>
          <p:nvCxnSpPr>
            <p:cNvPr id="26" name="直線矢印コネクタ 25"/>
            <p:cNvCxnSpPr/>
            <p:nvPr/>
          </p:nvCxnSpPr>
          <p:spPr>
            <a:xfrm>
              <a:off x="3083247" y="6324720"/>
              <a:ext cx="315882" cy="28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フリーフォーム 26"/>
            <p:cNvSpPr/>
            <p:nvPr/>
          </p:nvSpPr>
          <p:spPr>
            <a:xfrm>
              <a:off x="2406032" y="6146031"/>
              <a:ext cx="697668" cy="94860"/>
            </a:xfrm>
            <a:custGeom>
              <a:avLst/>
              <a:gdLst>
                <a:gd name="connsiteX0" fmla="*/ 0 w 697706"/>
                <a:gd name="connsiteY0" fmla="*/ 3573 h 96045"/>
                <a:gd name="connsiteX1" fmla="*/ 66675 w 697706"/>
                <a:gd name="connsiteY1" fmla="*/ 17860 h 96045"/>
                <a:gd name="connsiteX2" fmla="*/ 102393 w 697706"/>
                <a:gd name="connsiteY2" fmla="*/ 15479 h 96045"/>
                <a:gd name="connsiteX3" fmla="*/ 150018 w 697706"/>
                <a:gd name="connsiteY3" fmla="*/ 1191 h 96045"/>
                <a:gd name="connsiteX4" fmla="*/ 219075 w 697706"/>
                <a:gd name="connsiteY4" fmla="*/ 22623 h 96045"/>
                <a:gd name="connsiteX5" fmla="*/ 276225 w 697706"/>
                <a:gd name="connsiteY5" fmla="*/ 65485 h 96045"/>
                <a:gd name="connsiteX6" fmla="*/ 383381 w 697706"/>
                <a:gd name="connsiteY6" fmla="*/ 77391 h 96045"/>
                <a:gd name="connsiteX7" fmla="*/ 521493 w 697706"/>
                <a:gd name="connsiteY7" fmla="*/ 67866 h 96045"/>
                <a:gd name="connsiteX8" fmla="*/ 576262 w 697706"/>
                <a:gd name="connsiteY8" fmla="*/ 53579 h 96045"/>
                <a:gd name="connsiteX9" fmla="*/ 626268 w 697706"/>
                <a:gd name="connsiteY9" fmla="*/ 63104 h 96045"/>
                <a:gd name="connsiteX10" fmla="*/ 685800 w 697706"/>
                <a:gd name="connsiteY10" fmla="*/ 91679 h 96045"/>
                <a:gd name="connsiteX11" fmla="*/ 697706 w 697706"/>
                <a:gd name="connsiteY11" fmla="*/ 89298 h 9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7706" h="96045">
                  <a:moveTo>
                    <a:pt x="0" y="3573"/>
                  </a:moveTo>
                  <a:cubicBezTo>
                    <a:pt x="24805" y="9724"/>
                    <a:pt x="49610" y="15876"/>
                    <a:pt x="66675" y="17860"/>
                  </a:cubicBezTo>
                  <a:cubicBezTo>
                    <a:pt x="83740" y="19844"/>
                    <a:pt x="88503" y="18257"/>
                    <a:pt x="102393" y="15479"/>
                  </a:cubicBezTo>
                  <a:cubicBezTo>
                    <a:pt x="116284" y="12701"/>
                    <a:pt x="130571" y="0"/>
                    <a:pt x="150018" y="1191"/>
                  </a:cubicBezTo>
                  <a:cubicBezTo>
                    <a:pt x="169465" y="2382"/>
                    <a:pt x="198040" y="11907"/>
                    <a:pt x="219075" y="22623"/>
                  </a:cubicBezTo>
                  <a:cubicBezTo>
                    <a:pt x="240110" y="33339"/>
                    <a:pt x="248841" y="56357"/>
                    <a:pt x="276225" y="65485"/>
                  </a:cubicBezTo>
                  <a:cubicBezTo>
                    <a:pt x="303609" y="74613"/>
                    <a:pt x="342503" y="76994"/>
                    <a:pt x="383381" y="77391"/>
                  </a:cubicBezTo>
                  <a:cubicBezTo>
                    <a:pt x="424259" y="77788"/>
                    <a:pt x="489346" y="71835"/>
                    <a:pt x="521493" y="67866"/>
                  </a:cubicBezTo>
                  <a:cubicBezTo>
                    <a:pt x="553640" y="63897"/>
                    <a:pt x="558800" y="54373"/>
                    <a:pt x="576262" y="53579"/>
                  </a:cubicBezTo>
                  <a:cubicBezTo>
                    <a:pt x="593724" y="52785"/>
                    <a:pt x="608012" y="56754"/>
                    <a:pt x="626268" y="63104"/>
                  </a:cubicBezTo>
                  <a:cubicBezTo>
                    <a:pt x="644524" y="69454"/>
                    <a:pt x="673894" y="87313"/>
                    <a:pt x="685800" y="91679"/>
                  </a:cubicBezTo>
                  <a:cubicBezTo>
                    <a:pt x="697706" y="96045"/>
                    <a:pt x="697706" y="92671"/>
                    <a:pt x="697706" y="89298"/>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cs typeface="HGｺﾞｼｯｸE" charset="0"/>
              </a:endParaRPr>
            </a:p>
          </p:txBody>
        </p:sp>
      </p:grpSp>
      <p:sp>
        <p:nvSpPr>
          <p:cNvPr id="4" name="スライド番号プレースホルダー 3"/>
          <p:cNvSpPr>
            <a:spLocks noGrp="1"/>
          </p:cNvSpPr>
          <p:nvPr>
            <p:ph type="sldNum" sz="quarter" idx="12"/>
          </p:nvPr>
        </p:nvSpPr>
        <p:spPr/>
        <p:txBody>
          <a:bodyPr/>
          <a:lstStyle/>
          <a:p>
            <a:fld id="{4F1CC6D0-5C45-40B5-8406-AF0C2D0F0FF6}" type="slidenum">
              <a:rPr kumimoji="1" lang="ja-JP" altLang="en-US" smtClean="0">
                <a:solidFill>
                  <a:srgbClr val="464653"/>
                </a:solidFill>
              </a:rPr>
              <a:pPr/>
              <a:t>54</a:t>
            </a:fld>
            <a:endParaRPr kumimoji="1" lang="ja-JP" altLang="en-US">
              <a:solidFill>
                <a:srgbClr val="464653"/>
              </a:solidFill>
            </a:endParaRPr>
          </a:p>
        </p:txBody>
      </p:sp>
    </p:spTree>
    <p:extLst>
      <p:ext uri="{BB962C8B-B14F-4D97-AF65-F5344CB8AC3E}">
        <p14:creationId xmlns:p14="http://schemas.microsoft.com/office/powerpoint/2010/main" val="10347883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グループ化 480"/>
          <p:cNvGrpSpPr>
            <a:grpSpLocks/>
          </p:cNvGrpSpPr>
          <p:nvPr/>
        </p:nvGrpSpPr>
        <p:grpSpPr bwMode="auto">
          <a:xfrm>
            <a:off x="1079578" y="1000125"/>
            <a:ext cx="5857875" cy="942975"/>
            <a:chOff x="2143108" y="1914511"/>
            <a:chExt cx="3944938" cy="942975"/>
          </a:xfrm>
        </p:grpSpPr>
        <p:sp>
          <p:nvSpPr>
            <p:cNvPr id="39356" name="Line 26"/>
            <p:cNvSpPr>
              <a:spLocks noChangeShapeType="1"/>
            </p:cNvSpPr>
            <p:nvPr/>
          </p:nvSpPr>
          <p:spPr bwMode="auto">
            <a:xfrm>
              <a:off x="2143108" y="27241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57" name="Line 27"/>
            <p:cNvSpPr>
              <a:spLocks noChangeShapeType="1"/>
            </p:cNvSpPr>
            <p:nvPr/>
          </p:nvSpPr>
          <p:spPr bwMode="auto">
            <a:xfrm flipV="1">
              <a:off x="2152633" y="27241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58" name="Line 28"/>
            <p:cNvSpPr>
              <a:spLocks noChangeShapeType="1"/>
            </p:cNvSpPr>
            <p:nvPr/>
          </p:nvSpPr>
          <p:spPr bwMode="auto">
            <a:xfrm flipV="1">
              <a:off x="2162158" y="27225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59" name="Line 29"/>
            <p:cNvSpPr>
              <a:spLocks noChangeShapeType="1"/>
            </p:cNvSpPr>
            <p:nvPr/>
          </p:nvSpPr>
          <p:spPr bwMode="auto">
            <a:xfrm flipV="1">
              <a:off x="2171683" y="27146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60" name="Line 30"/>
            <p:cNvSpPr>
              <a:spLocks noChangeShapeType="1"/>
            </p:cNvSpPr>
            <p:nvPr/>
          </p:nvSpPr>
          <p:spPr bwMode="auto">
            <a:xfrm flipV="1">
              <a:off x="2181208"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61" name="Line 31"/>
            <p:cNvSpPr>
              <a:spLocks noChangeShapeType="1"/>
            </p:cNvSpPr>
            <p:nvPr/>
          </p:nvSpPr>
          <p:spPr bwMode="auto">
            <a:xfrm flipV="1">
              <a:off x="2190733"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62" name="Line 32"/>
            <p:cNvSpPr>
              <a:spLocks noChangeShapeType="1"/>
            </p:cNvSpPr>
            <p:nvPr/>
          </p:nvSpPr>
          <p:spPr bwMode="auto">
            <a:xfrm flipV="1">
              <a:off x="2200258"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63" name="Line 33"/>
            <p:cNvSpPr>
              <a:spLocks noChangeShapeType="1"/>
            </p:cNvSpPr>
            <p:nvPr/>
          </p:nvSpPr>
          <p:spPr bwMode="auto">
            <a:xfrm flipV="1">
              <a:off x="2209783"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64" name="Line 34"/>
            <p:cNvSpPr>
              <a:spLocks noChangeShapeType="1"/>
            </p:cNvSpPr>
            <p:nvPr/>
          </p:nvSpPr>
          <p:spPr bwMode="auto">
            <a:xfrm flipV="1">
              <a:off x="2219308"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65" name="Line 35"/>
            <p:cNvSpPr>
              <a:spLocks noChangeShapeType="1"/>
            </p:cNvSpPr>
            <p:nvPr/>
          </p:nvSpPr>
          <p:spPr bwMode="auto">
            <a:xfrm flipV="1">
              <a:off x="2228833"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66" name="Line 36"/>
            <p:cNvSpPr>
              <a:spLocks noChangeShapeType="1"/>
            </p:cNvSpPr>
            <p:nvPr/>
          </p:nvSpPr>
          <p:spPr bwMode="auto">
            <a:xfrm flipV="1">
              <a:off x="2238358"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67" name="Line 37"/>
            <p:cNvSpPr>
              <a:spLocks noChangeShapeType="1"/>
            </p:cNvSpPr>
            <p:nvPr/>
          </p:nvSpPr>
          <p:spPr bwMode="auto">
            <a:xfrm flipV="1">
              <a:off x="2247883"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68" name="Line 38"/>
            <p:cNvSpPr>
              <a:spLocks noChangeShapeType="1"/>
            </p:cNvSpPr>
            <p:nvPr/>
          </p:nvSpPr>
          <p:spPr bwMode="auto">
            <a:xfrm flipV="1">
              <a:off x="2257408" y="2713023"/>
              <a:ext cx="15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69" name="Line 39"/>
            <p:cNvSpPr>
              <a:spLocks noChangeShapeType="1"/>
            </p:cNvSpPr>
            <p:nvPr/>
          </p:nvSpPr>
          <p:spPr bwMode="auto">
            <a:xfrm flipV="1">
              <a:off x="2257408"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70" name="Line 40"/>
            <p:cNvSpPr>
              <a:spLocks noChangeShapeType="1"/>
            </p:cNvSpPr>
            <p:nvPr/>
          </p:nvSpPr>
          <p:spPr bwMode="auto">
            <a:xfrm flipV="1">
              <a:off x="2266933"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71" name="Line 41"/>
            <p:cNvSpPr>
              <a:spLocks noChangeShapeType="1"/>
            </p:cNvSpPr>
            <p:nvPr/>
          </p:nvSpPr>
          <p:spPr bwMode="auto">
            <a:xfrm flipV="1">
              <a:off x="2276458"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72" name="Line 42"/>
            <p:cNvSpPr>
              <a:spLocks noChangeShapeType="1"/>
            </p:cNvSpPr>
            <p:nvPr/>
          </p:nvSpPr>
          <p:spPr bwMode="auto">
            <a:xfrm flipV="1">
              <a:off x="2285983"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73" name="Line 43"/>
            <p:cNvSpPr>
              <a:spLocks noChangeShapeType="1"/>
            </p:cNvSpPr>
            <p:nvPr/>
          </p:nvSpPr>
          <p:spPr bwMode="auto">
            <a:xfrm flipV="1">
              <a:off x="2295508"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74" name="Line 44"/>
            <p:cNvSpPr>
              <a:spLocks noChangeShapeType="1"/>
            </p:cNvSpPr>
            <p:nvPr/>
          </p:nvSpPr>
          <p:spPr bwMode="auto">
            <a:xfrm flipV="1">
              <a:off x="2305033"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75" name="Line 45"/>
            <p:cNvSpPr>
              <a:spLocks noChangeShapeType="1"/>
            </p:cNvSpPr>
            <p:nvPr/>
          </p:nvSpPr>
          <p:spPr bwMode="auto">
            <a:xfrm flipV="1">
              <a:off x="2314558"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76" name="Line 46"/>
            <p:cNvSpPr>
              <a:spLocks noChangeShapeType="1"/>
            </p:cNvSpPr>
            <p:nvPr/>
          </p:nvSpPr>
          <p:spPr bwMode="auto">
            <a:xfrm flipV="1">
              <a:off x="2324083"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77" name="Line 47"/>
            <p:cNvSpPr>
              <a:spLocks noChangeShapeType="1"/>
            </p:cNvSpPr>
            <p:nvPr/>
          </p:nvSpPr>
          <p:spPr bwMode="auto">
            <a:xfrm flipV="1">
              <a:off x="2333608" y="27050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78" name="Line 48"/>
            <p:cNvSpPr>
              <a:spLocks noChangeShapeType="1"/>
            </p:cNvSpPr>
            <p:nvPr/>
          </p:nvSpPr>
          <p:spPr bwMode="auto">
            <a:xfrm flipV="1">
              <a:off x="2343133" y="26955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79" name="Line 49"/>
            <p:cNvSpPr>
              <a:spLocks noChangeShapeType="1"/>
            </p:cNvSpPr>
            <p:nvPr/>
          </p:nvSpPr>
          <p:spPr bwMode="auto">
            <a:xfrm flipV="1">
              <a:off x="2352658" y="26939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80" name="Line 50"/>
            <p:cNvSpPr>
              <a:spLocks noChangeShapeType="1"/>
            </p:cNvSpPr>
            <p:nvPr/>
          </p:nvSpPr>
          <p:spPr bwMode="auto">
            <a:xfrm flipV="1">
              <a:off x="2362183" y="26765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81" name="Line 51"/>
            <p:cNvSpPr>
              <a:spLocks noChangeShapeType="1"/>
            </p:cNvSpPr>
            <p:nvPr/>
          </p:nvSpPr>
          <p:spPr bwMode="auto">
            <a:xfrm flipV="1">
              <a:off x="2371708" y="2638411"/>
              <a:ext cx="9525"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82" name="Line 52"/>
            <p:cNvSpPr>
              <a:spLocks noChangeShapeType="1"/>
            </p:cNvSpPr>
            <p:nvPr/>
          </p:nvSpPr>
          <p:spPr bwMode="auto">
            <a:xfrm>
              <a:off x="2381233" y="2638411"/>
              <a:ext cx="9525" cy="666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83" name="Line 53"/>
            <p:cNvSpPr>
              <a:spLocks noChangeShapeType="1"/>
            </p:cNvSpPr>
            <p:nvPr/>
          </p:nvSpPr>
          <p:spPr bwMode="auto">
            <a:xfrm flipV="1">
              <a:off x="2390758" y="2657461"/>
              <a:ext cx="9525"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84" name="Line 54"/>
            <p:cNvSpPr>
              <a:spLocks noChangeShapeType="1"/>
            </p:cNvSpPr>
            <p:nvPr/>
          </p:nvSpPr>
          <p:spPr bwMode="auto">
            <a:xfrm>
              <a:off x="2400283" y="26574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85" name="Line 55"/>
            <p:cNvSpPr>
              <a:spLocks noChangeShapeType="1"/>
            </p:cNvSpPr>
            <p:nvPr/>
          </p:nvSpPr>
          <p:spPr bwMode="auto">
            <a:xfrm flipV="1">
              <a:off x="2409808" y="2257411"/>
              <a:ext cx="9525" cy="409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86" name="Line 56"/>
            <p:cNvSpPr>
              <a:spLocks noChangeShapeType="1"/>
            </p:cNvSpPr>
            <p:nvPr/>
          </p:nvSpPr>
          <p:spPr bwMode="auto">
            <a:xfrm flipV="1">
              <a:off x="2419333" y="2181211"/>
              <a:ext cx="9525" cy="762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87" name="Line 57"/>
            <p:cNvSpPr>
              <a:spLocks noChangeShapeType="1"/>
            </p:cNvSpPr>
            <p:nvPr/>
          </p:nvSpPr>
          <p:spPr bwMode="auto">
            <a:xfrm>
              <a:off x="2428858" y="2181211"/>
              <a:ext cx="9525" cy="3619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88" name="Line 58"/>
            <p:cNvSpPr>
              <a:spLocks noChangeShapeType="1"/>
            </p:cNvSpPr>
            <p:nvPr/>
          </p:nvSpPr>
          <p:spPr bwMode="auto">
            <a:xfrm>
              <a:off x="2438383" y="2543161"/>
              <a:ext cx="9525" cy="3143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89" name="Line 59"/>
            <p:cNvSpPr>
              <a:spLocks noChangeShapeType="1"/>
            </p:cNvSpPr>
            <p:nvPr/>
          </p:nvSpPr>
          <p:spPr bwMode="auto">
            <a:xfrm flipV="1">
              <a:off x="2447908" y="2828911"/>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90" name="Line 60"/>
            <p:cNvSpPr>
              <a:spLocks noChangeShapeType="1"/>
            </p:cNvSpPr>
            <p:nvPr/>
          </p:nvSpPr>
          <p:spPr bwMode="auto">
            <a:xfrm flipV="1">
              <a:off x="2457433" y="2781286"/>
              <a:ext cx="9525"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91" name="Line 61"/>
            <p:cNvSpPr>
              <a:spLocks noChangeShapeType="1"/>
            </p:cNvSpPr>
            <p:nvPr/>
          </p:nvSpPr>
          <p:spPr bwMode="auto">
            <a:xfrm flipV="1">
              <a:off x="2466958" y="2724136"/>
              <a:ext cx="9525" cy="571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92" name="Line 62"/>
            <p:cNvSpPr>
              <a:spLocks noChangeShapeType="1"/>
            </p:cNvSpPr>
            <p:nvPr/>
          </p:nvSpPr>
          <p:spPr bwMode="auto">
            <a:xfrm flipV="1">
              <a:off x="2476483" y="2686036"/>
              <a:ext cx="9525"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93" name="Line 63"/>
            <p:cNvSpPr>
              <a:spLocks noChangeShapeType="1"/>
            </p:cNvSpPr>
            <p:nvPr/>
          </p:nvSpPr>
          <p:spPr bwMode="auto">
            <a:xfrm>
              <a:off x="2486008" y="2686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94" name="Line 64"/>
            <p:cNvSpPr>
              <a:spLocks noChangeShapeType="1"/>
            </p:cNvSpPr>
            <p:nvPr/>
          </p:nvSpPr>
          <p:spPr bwMode="auto">
            <a:xfrm flipV="1">
              <a:off x="2495533" y="26939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95" name="Line 65"/>
            <p:cNvSpPr>
              <a:spLocks noChangeShapeType="1"/>
            </p:cNvSpPr>
            <p:nvPr/>
          </p:nvSpPr>
          <p:spPr bwMode="auto">
            <a:xfrm flipV="1">
              <a:off x="2505058" y="2686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96" name="Line 66"/>
            <p:cNvSpPr>
              <a:spLocks noChangeShapeType="1"/>
            </p:cNvSpPr>
            <p:nvPr/>
          </p:nvSpPr>
          <p:spPr bwMode="auto">
            <a:xfrm>
              <a:off x="2514583" y="2686036"/>
              <a:ext cx="15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97" name="Line 67"/>
            <p:cNvSpPr>
              <a:spLocks noChangeShapeType="1"/>
            </p:cNvSpPr>
            <p:nvPr/>
          </p:nvSpPr>
          <p:spPr bwMode="auto">
            <a:xfrm flipV="1">
              <a:off x="2514583" y="26939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98" name="Line 68"/>
            <p:cNvSpPr>
              <a:spLocks noChangeShapeType="1"/>
            </p:cNvSpPr>
            <p:nvPr/>
          </p:nvSpPr>
          <p:spPr bwMode="auto">
            <a:xfrm flipV="1">
              <a:off x="2524108" y="26939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99" name="Line 69"/>
            <p:cNvSpPr>
              <a:spLocks noChangeShapeType="1"/>
            </p:cNvSpPr>
            <p:nvPr/>
          </p:nvSpPr>
          <p:spPr bwMode="auto">
            <a:xfrm flipV="1">
              <a:off x="2533633" y="26765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00" name="Line 70"/>
            <p:cNvSpPr>
              <a:spLocks noChangeShapeType="1"/>
            </p:cNvSpPr>
            <p:nvPr/>
          </p:nvSpPr>
          <p:spPr bwMode="auto">
            <a:xfrm flipV="1">
              <a:off x="2543158" y="26749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01" name="Line 71"/>
            <p:cNvSpPr>
              <a:spLocks noChangeShapeType="1"/>
            </p:cNvSpPr>
            <p:nvPr/>
          </p:nvSpPr>
          <p:spPr bwMode="auto">
            <a:xfrm flipV="1">
              <a:off x="2552683" y="26749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02" name="Line 72"/>
            <p:cNvSpPr>
              <a:spLocks noChangeShapeType="1"/>
            </p:cNvSpPr>
            <p:nvPr/>
          </p:nvSpPr>
          <p:spPr bwMode="auto">
            <a:xfrm>
              <a:off x="2562208" y="26765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03" name="Line 73"/>
            <p:cNvSpPr>
              <a:spLocks noChangeShapeType="1"/>
            </p:cNvSpPr>
            <p:nvPr/>
          </p:nvSpPr>
          <p:spPr bwMode="auto">
            <a:xfrm>
              <a:off x="2571733" y="26860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04" name="Line 74"/>
            <p:cNvSpPr>
              <a:spLocks noChangeShapeType="1"/>
            </p:cNvSpPr>
            <p:nvPr/>
          </p:nvSpPr>
          <p:spPr bwMode="auto">
            <a:xfrm flipV="1">
              <a:off x="2581258" y="26955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05" name="Line 75"/>
            <p:cNvSpPr>
              <a:spLocks noChangeShapeType="1"/>
            </p:cNvSpPr>
            <p:nvPr/>
          </p:nvSpPr>
          <p:spPr bwMode="auto">
            <a:xfrm flipV="1">
              <a:off x="2590783" y="2686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06" name="Line 76"/>
            <p:cNvSpPr>
              <a:spLocks noChangeShapeType="1"/>
            </p:cNvSpPr>
            <p:nvPr/>
          </p:nvSpPr>
          <p:spPr bwMode="auto">
            <a:xfrm flipV="1">
              <a:off x="2600308" y="26844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07" name="Line 77"/>
            <p:cNvSpPr>
              <a:spLocks noChangeShapeType="1"/>
            </p:cNvSpPr>
            <p:nvPr/>
          </p:nvSpPr>
          <p:spPr bwMode="auto">
            <a:xfrm flipV="1">
              <a:off x="2609833" y="26765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08" name="Line 78"/>
            <p:cNvSpPr>
              <a:spLocks noChangeShapeType="1"/>
            </p:cNvSpPr>
            <p:nvPr/>
          </p:nvSpPr>
          <p:spPr bwMode="auto">
            <a:xfrm flipV="1">
              <a:off x="2619358" y="26749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09" name="Line 79"/>
            <p:cNvSpPr>
              <a:spLocks noChangeShapeType="1"/>
            </p:cNvSpPr>
            <p:nvPr/>
          </p:nvSpPr>
          <p:spPr bwMode="auto">
            <a:xfrm flipV="1">
              <a:off x="2628883" y="26749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10" name="Line 80"/>
            <p:cNvSpPr>
              <a:spLocks noChangeShapeType="1"/>
            </p:cNvSpPr>
            <p:nvPr/>
          </p:nvSpPr>
          <p:spPr bwMode="auto">
            <a:xfrm flipV="1">
              <a:off x="2638408" y="26749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11" name="Line 81"/>
            <p:cNvSpPr>
              <a:spLocks noChangeShapeType="1"/>
            </p:cNvSpPr>
            <p:nvPr/>
          </p:nvSpPr>
          <p:spPr bwMode="auto">
            <a:xfrm>
              <a:off x="2647933" y="26765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12" name="Line 82"/>
            <p:cNvSpPr>
              <a:spLocks noChangeShapeType="1"/>
            </p:cNvSpPr>
            <p:nvPr/>
          </p:nvSpPr>
          <p:spPr bwMode="auto">
            <a:xfrm>
              <a:off x="2657458" y="2686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13" name="Line 83"/>
            <p:cNvSpPr>
              <a:spLocks noChangeShapeType="1"/>
            </p:cNvSpPr>
            <p:nvPr/>
          </p:nvSpPr>
          <p:spPr bwMode="auto">
            <a:xfrm flipV="1">
              <a:off x="2666983" y="26939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14" name="Line 84"/>
            <p:cNvSpPr>
              <a:spLocks noChangeShapeType="1"/>
            </p:cNvSpPr>
            <p:nvPr/>
          </p:nvSpPr>
          <p:spPr bwMode="auto">
            <a:xfrm flipV="1">
              <a:off x="2676508" y="26939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15" name="Line 85"/>
            <p:cNvSpPr>
              <a:spLocks noChangeShapeType="1"/>
            </p:cNvSpPr>
            <p:nvPr/>
          </p:nvSpPr>
          <p:spPr bwMode="auto">
            <a:xfrm flipV="1">
              <a:off x="2686033" y="26939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16" name="Line 86"/>
            <p:cNvSpPr>
              <a:spLocks noChangeShapeType="1"/>
            </p:cNvSpPr>
            <p:nvPr/>
          </p:nvSpPr>
          <p:spPr bwMode="auto">
            <a:xfrm flipV="1">
              <a:off x="2695558" y="26939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17" name="Line 87"/>
            <p:cNvSpPr>
              <a:spLocks noChangeShapeType="1"/>
            </p:cNvSpPr>
            <p:nvPr/>
          </p:nvSpPr>
          <p:spPr bwMode="auto">
            <a:xfrm flipV="1">
              <a:off x="2705083" y="2686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18" name="Line 88"/>
            <p:cNvSpPr>
              <a:spLocks noChangeShapeType="1"/>
            </p:cNvSpPr>
            <p:nvPr/>
          </p:nvSpPr>
          <p:spPr bwMode="auto">
            <a:xfrm flipV="1">
              <a:off x="2714608" y="26765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19" name="Line 89"/>
            <p:cNvSpPr>
              <a:spLocks noChangeShapeType="1"/>
            </p:cNvSpPr>
            <p:nvPr/>
          </p:nvSpPr>
          <p:spPr bwMode="auto">
            <a:xfrm flipV="1">
              <a:off x="2724133" y="26749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20" name="Line 90"/>
            <p:cNvSpPr>
              <a:spLocks noChangeShapeType="1"/>
            </p:cNvSpPr>
            <p:nvPr/>
          </p:nvSpPr>
          <p:spPr bwMode="auto">
            <a:xfrm flipV="1">
              <a:off x="2733658" y="26669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21" name="Line 91"/>
            <p:cNvSpPr>
              <a:spLocks noChangeShapeType="1"/>
            </p:cNvSpPr>
            <p:nvPr/>
          </p:nvSpPr>
          <p:spPr bwMode="auto">
            <a:xfrm>
              <a:off x="2743183" y="26669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22" name="Line 92"/>
            <p:cNvSpPr>
              <a:spLocks noChangeShapeType="1"/>
            </p:cNvSpPr>
            <p:nvPr/>
          </p:nvSpPr>
          <p:spPr bwMode="auto">
            <a:xfrm>
              <a:off x="2752708" y="2686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23" name="Line 93"/>
            <p:cNvSpPr>
              <a:spLocks noChangeShapeType="1"/>
            </p:cNvSpPr>
            <p:nvPr/>
          </p:nvSpPr>
          <p:spPr bwMode="auto">
            <a:xfrm flipV="1">
              <a:off x="2762233" y="26939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24" name="Line 94"/>
            <p:cNvSpPr>
              <a:spLocks noChangeShapeType="1"/>
            </p:cNvSpPr>
            <p:nvPr/>
          </p:nvSpPr>
          <p:spPr bwMode="auto">
            <a:xfrm flipV="1">
              <a:off x="2771758" y="2686036"/>
              <a:ext cx="15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25" name="Line 95"/>
            <p:cNvSpPr>
              <a:spLocks noChangeShapeType="1"/>
            </p:cNvSpPr>
            <p:nvPr/>
          </p:nvSpPr>
          <p:spPr bwMode="auto">
            <a:xfrm flipV="1">
              <a:off x="2771758" y="26844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26" name="Line 96"/>
            <p:cNvSpPr>
              <a:spLocks noChangeShapeType="1"/>
            </p:cNvSpPr>
            <p:nvPr/>
          </p:nvSpPr>
          <p:spPr bwMode="auto">
            <a:xfrm flipV="1">
              <a:off x="2781283" y="26844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27" name="Line 97"/>
            <p:cNvSpPr>
              <a:spLocks noChangeShapeType="1"/>
            </p:cNvSpPr>
            <p:nvPr/>
          </p:nvSpPr>
          <p:spPr bwMode="auto">
            <a:xfrm flipV="1">
              <a:off x="2790808" y="26844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28" name="Line 98"/>
            <p:cNvSpPr>
              <a:spLocks noChangeShapeType="1"/>
            </p:cNvSpPr>
            <p:nvPr/>
          </p:nvSpPr>
          <p:spPr bwMode="auto">
            <a:xfrm flipV="1">
              <a:off x="2800333" y="26844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29" name="Line 99"/>
            <p:cNvSpPr>
              <a:spLocks noChangeShapeType="1"/>
            </p:cNvSpPr>
            <p:nvPr/>
          </p:nvSpPr>
          <p:spPr bwMode="auto">
            <a:xfrm flipV="1">
              <a:off x="2809858" y="26844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30" name="Line 100"/>
            <p:cNvSpPr>
              <a:spLocks noChangeShapeType="1"/>
            </p:cNvSpPr>
            <p:nvPr/>
          </p:nvSpPr>
          <p:spPr bwMode="auto">
            <a:xfrm>
              <a:off x="2819383" y="2686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31" name="Line 101"/>
            <p:cNvSpPr>
              <a:spLocks noChangeShapeType="1"/>
            </p:cNvSpPr>
            <p:nvPr/>
          </p:nvSpPr>
          <p:spPr bwMode="auto">
            <a:xfrm flipV="1">
              <a:off x="2828908" y="2686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32" name="Line 102"/>
            <p:cNvSpPr>
              <a:spLocks noChangeShapeType="1"/>
            </p:cNvSpPr>
            <p:nvPr/>
          </p:nvSpPr>
          <p:spPr bwMode="auto">
            <a:xfrm flipV="1">
              <a:off x="2838433" y="26844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33" name="Line 103"/>
            <p:cNvSpPr>
              <a:spLocks noChangeShapeType="1"/>
            </p:cNvSpPr>
            <p:nvPr/>
          </p:nvSpPr>
          <p:spPr bwMode="auto">
            <a:xfrm flipV="1">
              <a:off x="2847958" y="26844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34" name="Line 104"/>
            <p:cNvSpPr>
              <a:spLocks noChangeShapeType="1"/>
            </p:cNvSpPr>
            <p:nvPr/>
          </p:nvSpPr>
          <p:spPr bwMode="auto">
            <a:xfrm flipV="1">
              <a:off x="2857483" y="26844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35" name="Line 105"/>
            <p:cNvSpPr>
              <a:spLocks noChangeShapeType="1"/>
            </p:cNvSpPr>
            <p:nvPr/>
          </p:nvSpPr>
          <p:spPr bwMode="auto">
            <a:xfrm flipV="1">
              <a:off x="2867008" y="26844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36" name="Line 106"/>
            <p:cNvSpPr>
              <a:spLocks noChangeShapeType="1"/>
            </p:cNvSpPr>
            <p:nvPr/>
          </p:nvSpPr>
          <p:spPr bwMode="auto">
            <a:xfrm>
              <a:off x="2876533" y="2686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37" name="Line 107"/>
            <p:cNvSpPr>
              <a:spLocks noChangeShapeType="1"/>
            </p:cNvSpPr>
            <p:nvPr/>
          </p:nvSpPr>
          <p:spPr bwMode="auto">
            <a:xfrm flipV="1">
              <a:off x="2886058" y="2686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38" name="Line 108"/>
            <p:cNvSpPr>
              <a:spLocks noChangeShapeType="1"/>
            </p:cNvSpPr>
            <p:nvPr/>
          </p:nvSpPr>
          <p:spPr bwMode="auto">
            <a:xfrm flipV="1">
              <a:off x="2895583" y="26765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39" name="Line 109"/>
            <p:cNvSpPr>
              <a:spLocks noChangeShapeType="1"/>
            </p:cNvSpPr>
            <p:nvPr/>
          </p:nvSpPr>
          <p:spPr bwMode="auto">
            <a:xfrm flipV="1">
              <a:off x="2905108" y="26749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40" name="Line 110"/>
            <p:cNvSpPr>
              <a:spLocks noChangeShapeType="1"/>
            </p:cNvSpPr>
            <p:nvPr/>
          </p:nvSpPr>
          <p:spPr bwMode="auto">
            <a:xfrm flipV="1">
              <a:off x="2914633" y="26749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41" name="Line 111"/>
            <p:cNvSpPr>
              <a:spLocks noChangeShapeType="1"/>
            </p:cNvSpPr>
            <p:nvPr/>
          </p:nvSpPr>
          <p:spPr bwMode="auto">
            <a:xfrm flipV="1">
              <a:off x="2924158" y="26749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42" name="Line 112"/>
            <p:cNvSpPr>
              <a:spLocks noChangeShapeType="1"/>
            </p:cNvSpPr>
            <p:nvPr/>
          </p:nvSpPr>
          <p:spPr bwMode="auto">
            <a:xfrm flipV="1">
              <a:off x="2933683" y="26669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43" name="Line 113"/>
            <p:cNvSpPr>
              <a:spLocks noChangeShapeType="1"/>
            </p:cNvSpPr>
            <p:nvPr/>
          </p:nvSpPr>
          <p:spPr bwMode="auto">
            <a:xfrm flipV="1">
              <a:off x="2943208" y="26574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44" name="Line 114"/>
            <p:cNvSpPr>
              <a:spLocks noChangeShapeType="1"/>
            </p:cNvSpPr>
            <p:nvPr/>
          </p:nvSpPr>
          <p:spPr bwMode="auto">
            <a:xfrm flipV="1">
              <a:off x="2952733" y="26384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45" name="Line 115"/>
            <p:cNvSpPr>
              <a:spLocks noChangeShapeType="1"/>
            </p:cNvSpPr>
            <p:nvPr/>
          </p:nvSpPr>
          <p:spPr bwMode="auto">
            <a:xfrm>
              <a:off x="2962258" y="2638411"/>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46" name="Line 116"/>
            <p:cNvSpPr>
              <a:spLocks noChangeShapeType="1"/>
            </p:cNvSpPr>
            <p:nvPr/>
          </p:nvSpPr>
          <p:spPr bwMode="auto">
            <a:xfrm>
              <a:off x="2971783" y="26669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47" name="Line 117"/>
            <p:cNvSpPr>
              <a:spLocks noChangeShapeType="1"/>
            </p:cNvSpPr>
            <p:nvPr/>
          </p:nvSpPr>
          <p:spPr bwMode="auto">
            <a:xfrm flipV="1">
              <a:off x="2981308" y="26765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48" name="Line 118"/>
            <p:cNvSpPr>
              <a:spLocks noChangeShapeType="1"/>
            </p:cNvSpPr>
            <p:nvPr/>
          </p:nvSpPr>
          <p:spPr bwMode="auto">
            <a:xfrm flipV="1">
              <a:off x="2990833" y="26669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49" name="Line 119"/>
            <p:cNvSpPr>
              <a:spLocks noChangeShapeType="1"/>
            </p:cNvSpPr>
            <p:nvPr/>
          </p:nvSpPr>
          <p:spPr bwMode="auto">
            <a:xfrm flipV="1">
              <a:off x="3000358" y="26653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50" name="Line 120"/>
            <p:cNvSpPr>
              <a:spLocks noChangeShapeType="1"/>
            </p:cNvSpPr>
            <p:nvPr/>
          </p:nvSpPr>
          <p:spPr bwMode="auto">
            <a:xfrm flipV="1">
              <a:off x="3009883" y="26653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51" name="Line 121"/>
            <p:cNvSpPr>
              <a:spLocks noChangeShapeType="1"/>
            </p:cNvSpPr>
            <p:nvPr/>
          </p:nvSpPr>
          <p:spPr bwMode="auto">
            <a:xfrm flipV="1">
              <a:off x="3019408" y="26479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52" name="Line 122"/>
            <p:cNvSpPr>
              <a:spLocks noChangeShapeType="1"/>
            </p:cNvSpPr>
            <p:nvPr/>
          </p:nvSpPr>
          <p:spPr bwMode="auto">
            <a:xfrm>
              <a:off x="3028933" y="2647936"/>
              <a:ext cx="15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53" name="Line 123"/>
            <p:cNvSpPr>
              <a:spLocks noChangeShapeType="1"/>
            </p:cNvSpPr>
            <p:nvPr/>
          </p:nvSpPr>
          <p:spPr bwMode="auto">
            <a:xfrm flipV="1">
              <a:off x="3028933" y="26574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54" name="Line 124"/>
            <p:cNvSpPr>
              <a:spLocks noChangeShapeType="1"/>
            </p:cNvSpPr>
            <p:nvPr/>
          </p:nvSpPr>
          <p:spPr bwMode="auto">
            <a:xfrm flipV="1">
              <a:off x="3038458"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55" name="Line 125"/>
            <p:cNvSpPr>
              <a:spLocks noChangeShapeType="1"/>
            </p:cNvSpPr>
            <p:nvPr/>
          </p:nvSpPr>
          <p:spPr bwMode="auto">
            <a:xfrm flipV="1">
              <a:off x="3047983"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56" name="Line 126"/>
            <p:cNvSpPr>
              <a:spLocks noChangeShapeType="1"/>
            </p:cNvSpPr>
            <p:nvPr/>
          </p:nvSpPr>
          <p:spPr bwMode="auto">
            <a:xfrm flipV="1">
              <a:off x="3057508"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57" name="Line 127"/>
            <p:cNvSpPr>
              <a:spLocks noChangeShapeType="1"/>
            </p:cNvSpPr>
            <p:nvPr/>
          </p:nvSpPr>
          <p:spPr bwMode="auto">
            <a:xfrm flipV="1">
              <a:off x="3067033"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58" name="Line 128"/>
            <p:cNvSpPr>
              <a:spLocks noChangeShapeType="1"/>
            </p:cNvSpPr>
            <p:nvPr/>
          </p:nvSpPr>
          <p:spPr bwMode="auto">
            <a:xfrm flipV="1">
              <a:off x="3076558"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59" name="Line 129"/>
            <p:cNvSpPr>
              <a:spLocks noChangeShapeType="1"/>
            </p:cNvSpPr>
            <p:nvPr/>
          </p:nvSpPr>
          <p:spPr bwMode="auto">
            <a:xfrm>
              <a:off x="3086083" y="26574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60" name="Line 130"/>
            <p:cNvSpPr>
              <a:spLocks noChangeShapeType="1"/>
            </p:cNvSpPr>
            <p:nvPr/>
          </p:nvSpPr>
          <p:spPr bwMode="auto">
            <a:xfrm flipV="1">
              <a:off x="3095608" y="26653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61" name="Line 131"/>
            <p:cNvSpPr>
              <a:spLocks noChangeShapeType="1"/>
            </p:cNvSpPr>
            <p:nvPr/>
          </p:nvSpPr>
          <p:spPr bwMode="auto">
            <a:xfrm flipV="1">
              <a:off x="3105133" y="26653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62" name="Line 132"/>
            <p:cNvSpPr>
              <a:spLocks noChangeShapeType="1"/>
            </p:cNvSpPr>
            <p:nvPr/>
          </p:nvSpPr>
          <p:spPr bwMode="auto">
            <a:xfrm flipV="1">
              <a:off x="3114658" y="26479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63" name="Line 133"/>
            <p:cNvSpPr>
              <a:spLocks noChangeShapeType="1"/>
            </p:cNvSpPr>
            <p:nvPr/>
          </p:nvSpPr>
          <p:spPr bwMode="auto">
            <a:xfrm flipV="1">
              <a:off x="3124183"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64" name="Line 134"/>
            <p:cNvSpPr>
              <a:spLocks noChangeShapeType="1"/>
            </p:cNvSpPr>
            <p:nvPr/>
          </p:nvSpPr>
          <p:spPr bwMode="auto">
            <a:xfrm flipV="1">
              <a:off x="3133708"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65" name="Line 135"/>
            <p:cNvSpPr>
              <a:spLocks noChangeShapeType="1"/>
            </p:cNvSpPr>
            <p:nvPr/>
          </p:nvSpPr>
          <p:spPr bwMode="auto">
            <a:xfrm flipV="1">
              <a:off x="3143233"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66" name="Line 136"/>
            <p:cNvSpPr>
              <a:spLocks noChangeShapeType="1"/>
            </p:cNvSpPr>
            <p:nvPr/>
          </p:nvSpPr>
          <p:spPr bwMode="auto">
            <a:xfrm flipV="1">
              <a:off x="3152758"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67" name="Line 137"/>
            <p:cNvSpPr>
              <a:spLocks noChangeShapeType="1"/>
            </p:cNvSpPr>
            <p:nvPr/>
          </p:nvSpPr>
          <p:spPr bwMode="auto">
            <a:xfrm flipV="1">
              <a:off x="3162283"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68" name="Line 138"/>
            <p:cNvSpPr>
              <a:spLocks noChangeShapeType="1"/>
            </p:cNvSpPr>
            <p:nvPr/>
          </p:nvSpPr>
          <p:spPr bwMode="auto">
            <a:xfrm flipV="1">
              <a:off x="3171808"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69" name="Line 139"/>
            <p:cNvSpPr>
              <a:spLocks noChangeShapeType="1"/>
            </p:cNvSpPr>
            <p:nvPr/>
          </p:nvSpPr>
          <p:spPr bwMode="auto">
            <a:xfrm>
              <a:off x="3181333" y="26479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70" name="Line 140"/>
            <p:cNvSpPr>
              <a:spLocks noChangeShapeType="1"/>
            </p:cNvSpPr>
            <p:nvPr/>
          </p:nvSpPr>
          <p:spPr bwMode="auto">
            <a:xfrm flipV="1">
              <a:off x="3190858"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71" name="Line 141"/>
            <p:cNvSpPr>
              <a:spLocks noChangeShapeType="1"/>
            </p:cNvSpPr>
            <p:nvPr/>
          </p:nvSpPr>
          <p:spPr bwMode="auto">
            <a:xfrm flipV="1">
              <a:off x="3200383"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72" name="Line 142"/>
            <p:cNvSpPr>
              <a:spLocks noChangeShapeType="1"/>
            </p:cNvSpPr>
            <p:nvPr/>
          </p:nvSpPr>
          <p:spPr bwMode="auto">
            <a:xfrm flipV="1">
              <a:off x="3209908"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73" name="Line 143"/>
            <p:cNvSpPr>
              <a:spLocks noChangeShapeType="1"/>
            </p:cNvSpPr>
            <p:nvPr/>
          </p:nvSpPr>
          <p:spPr bwMode="auto">
            <a:xfrm flipV="1">
              <a:off x="3219433"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74" name="Line 144"/>
            <p:cNvSpPr>
              <a:spLocks noChangeShapeType="1"/>
            </p:cNvSpPr>
            <p:nvPr/>
          </p:nvSpPr>
          <p:spPr bwMode="auto">
            <a:xfrm flipV="1">
              <a:off x="3228958"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75" name="Line 145"/>
            <p:cNvSpPr>
              <a:spLocks noChangeShapeType="1"/>
            </p:cNvSpPr>
            <p:nvPr/>
          </p:nvSpPr>
          <p:spPr bwMode="auto">
            <a:xfrm flipV="1">
              <a:off x="3238483"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76" name="Line 146"/>
            <p:cNvSpPr>
              <a:spLocks noChangeShapeType="1"/>
            </p:cNvSpPr>
            <p:nvPr/>
          </p:nvSpPr>
          <p:spPr bwMode="auto">
            <a:xfrm>
              <a:off x="3248008" y="26574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77" name="Line 147"/>
            <p:cNvSpPr>
              <a:spLocks noChangeShapeType="1"/>
            </p:cNvSpPr>
            <p:nvPr/>
          </p:nvSpPr>
          <p:spPr bwMode="auto">
            <a:xfrm flipV="1">
              <a:off x="3257533" y="26653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78" name="Line 148"/>
            <p:cNvSpPr>
              <a:spLocks noChangeShapeType="1"/>
            </p:cNvSpPr>
            <p:nvPr/>
          </p:nvSpPr>
          <p:spPr bwMode="auto">
            <a:xfrm flipV="1">
              <a:off x="3267058" y="26574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79" name="Line 149"/>
            <p:cNvSpPr>
              <a:spLocks noChangeShapeType="1"/>
            </p:cNvSpPr>
            <p:nvPr/>
          </p:nvSpPr>
          <p:spPr bwMode="auto">
            <a:xfrm flipV="1">
              <a:off x="3276583"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80" name="Line 150"/>
            <p:cNvSpPr>
              <a:spLocks noChangeShapeType="1"/>
            </p:cNvSpPr>
            <p:nvPr/>
          </p:nvSpPr>
          <p:spPr bwMode="auto">
            <a:xfrm flipV="1">
              <a:off x="3286108" y="2647936"/>
              <a:ext cx="15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81" name="Line 151"/>
            <p:cNvSpPr>
              <a:spLocks noChangeShapeType="1"/>
            </p:cNvSpPr>
            <p:nvPr/>
          </p:nvSpPr>
          <p:spPr bwMode="auto">
            <a:xfrm flipV="1">
              <a:off x="3286108"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82" name="Line 152"/>
            <p:cNvSpPr>
              <a:spLocks noChangeShapeType="1"/>
            </p:cNvSpPr>
            <p:nvPr/>
          </p:nvSpPr>
          <p:spPr bwMode="auto">
            <a:xfrm flipV="1">
              <a:off x="3295633"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83" name="Line 153"/>
            <p:cNvSpPr>
              <a:spLocks noChangeShapeType="1"/>
            </p:cNvSpPr>
            <p:nvPr/>
          </p:nvSpPr>
          <p:spPr bwMode="auto">
            <a:xfrm flipV="1">
              <a:off x="3305158"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84" name="Line 154"/>
            <p:cNvSpPr>
              <a:spLocks noChangeShapeType="1"/>
            </p:cNvSpPr>
            <p:nvPr/>
          </p:nvSpPr>
          <p:spPr bwMode="auto">
            <a:xfrm flipV="1">
              <a:off x="3314683"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85" name="Line 155"/>
            <p:cNvSpPr>
              <a:spLocks noChangeShapeType="1"/>
            </p:cNvSpPr>
            <p:nvPr/>
          </p:nvSpPr>
          <p:spPr bwMode="auto">
            <a:xfrm flipV="1">
              <a:off x="3324208"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86" name="Line 156"/>
            <p:cNvSpPr>
              <a:spLocks noChangeShapeType="1"/>
            </p:cNvSpPr>
            <p:nvPr/>
          </p:nvSpPr>
          <p:spPr bwMode="auto">
            <a:xfrm flipV="1">
              <a:off x="3333733" y="26384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87" name="Line 157"/>
            <p:cNvSpPr>
              <a:spLocks noChangeShapeType="1"/>
            </p:cNvSpPr>
            <p:nvPr/>
          </p:nvSpPr>
          <p:spPr bwMode="auto">
            <a:xfrm flipV="1">
              <a:off x="3343258" y="26368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88" name="Line 158"/>
            <p:cNvSpPr>
              <a:spLocks noChangeShapeType="1"/>
            </p:cNvSpPr>
            <p:nvPr/>
          </p:nvSpPr>
          <p:spPr bwMode="auto">
            <a:xfrm flipV="1">
              <a:off x="3352783" y="26288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89" name="Line 159"/>
            <p:cNvSpPr>
              <a:spLocks noChangeShapeType="1"/>
            </p:cNvSpPr>
            <p:nvPr/>
          </p:nvSpPr>
          <p:spPr bwMode="auto">
            <a:xfrm flipV="1">
              <a:off x="3362308" y="26272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90" name="Line 160"/>
            <p:cNvSpPr>
              <a:spLocks noChangeShapeType="1"/>
            </p:cNvSpPr>
            <p:nvPr/>
          </p:nvSpPr>
          <p:spPr bwMode="auto">
            <a:xfrm flipV="1">
              <a:off x="3371833" y="26193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91" name="Line 161"/>
            <p:cNvSpPr>
              <a:spLocks noChangeShapeType="1"/>
            </p:cNvSpPr>
            <p:nvPr/>
          </p:nvSpPr>
          <p:spPr bwMode="auto">
            <a:xfrm flipV="1">
              <a:off x="3381358" y="26177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92" name="Line 162"/>
            <p:cNvSpPr>
              <a:spLocks noChangeShapeType="1"/>
            </p:cNvSpPr>
            <p:nvPr/>
          </p:nvSpPr>
          <p:spPr bwMode="auto">
            <a:xfrm>
              <a:off x="3390883" y="26193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93" name="Line 163"/>
            <p:cNvSpPr>
              <a:spLocks noChangeShapeType="1"/>
            </p:cNvSpPr>
            <p:nvPr/>
          </p:nvSpPr>
          <p:spPr bwMode="auto">
            <a:xfrm flipV="1">
              <a:off x="3400408" y="26272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94" name="Line 164"/>
            <p:cNvSpPr>
              <a:spLocks noChangeShapeType="1"/>
            </p:cNvSpPr>
            <p:nvPr/>
          </p:nvSpPr>
          <p:spPr bwMode="auto">
            <a:xfrm>
              <a:off x="3409933" y="26288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95" name="Line 165"/>
            <p:cNvSpPr>
              <a:spLocks noChangeShapeType="1"/>
            </p:cNvSpPr>
            <p:nvPr/>
          </p:nvSpPr>
          <p:spPr bwMode="auto">
            <a:xfrm flipV="1">
              <a:off x="3419458" y="26368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96" name="Line 166"/>
            <p:cNvSpPr>
              <a:spLocks noChangeShapeType="1"/>
            </p:cNvSpPr>
            <p:nvPr/>
          </p:nvSpPr>
          <p:spPr bwMode="auto">
            <a:xfrm flipV="1">
              <a:off x="3428983" y="26288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97" name="Line 167"/>
            <p:cNvSpPr>
              <a:spLocks noChangeShapeType="1"/>
            </p:cNvSpPr>
            <p:nvPr/>
          </p:nvSpPr>
          <p:spPr bwMode="auto">
            <a:xfrm flipV="1">
              <a:off x="3438508" y="26193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98" name="Line 168"/>
            <p:cNvSpPr>
              <a:spLocks noChangeShapeType="1"/>
            </p:cNvSpPr>
            <p:nvPr/>
          </p:nvSpPr>
          <p:spPr bwMode="auto">
            <a:xfrm flipV="1">
              <a:off x="3448033" y="26177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99" name="Line 169"/>
            <p:cNvSpPr>
              <a:spLocks noChangeShapeType="1"/>
            </p:cNvSpPr>
            <p:nvPr/>
          </p:nvSpPr>
          <p:spPr bwMode="auto">
            <a:xfrm flipV="1">
              <a:off x="3457558" y="26177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00" name="Line 170"/>
            <p:cNvSpPr>
              <a:spLocks noChangeShapeType="1"/>
            </p:cNvSpPr>
            <p:nvPr/>
          </p:nvSpPr>
          <p:spPr bwMode="auto">
            <a:xfrm flipV="1">
              <a:off x="3467083" y="26003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01" name="Line 171"/>
            <p:cNvSpPr>
              <a:spLocks noChangeShapeType="1"/>
            </p:cNvSpPr>
            <p:nvPr/>
          </p:nvSpPr>
          <p:spPr bwMode="auto">
            <a:xfrm>
              <a:off x="3476608" y="26003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02" name="Line 172"/>
            <p:cNvSpPr>
              <a:spLocks noChangeShapeType="1"/>
            </p:cNvSpPr>
            <p:nvPr/>
          </p:nvSpPr>
          <p:spPr bwMode="auto">
            <a:xfrm flipV="1">
              <a:off x="3486133" y="26082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03" name="Line 173"/>
            <p:cNvSpPr>
              <a:spLocks noChangeShapeType="1"/>
            </p:cNvSpPr>
            <p:nvPr/>
          </p:nvSpPr>
          <p:spPr bwMode="auto">
            <a:xfrm>
              <a:off x="3495658" y="26098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04" name="Line 174"/>
            <p:cNvSpPr>
              <a:spLocks noChangeShapeType="1"/>
            </p:cNvSpPr>
            <p:nvPr/>
          </p:nvSpPr>
          <p:spPr bwMode="auto">
            <a:xfrm flipV="1">
              <a:off x="3505183" y="26177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05" name="Line 175"/>
            <p:cNvSpPr>
              <a:spLocks noChangeShapeType="1"/>
            </p:cNvSpPr>
            <p:nvPr/>
          </p:nvSpPr>
          <p:spPr bwMode="auto">
            <a:xfrm flipV="1">
              <a:off x="3514708" y="26098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06" name="Line 176"/>
            <p:cNvSpPr>
              <a:spLocks noChangeShapeType="1"/>
            </p:cNvSpPr>
            <p:nvPr/>
          </p:nvSpPr>
          <p:spPr bwMode="auto">
            <a:xfrm flipV="1">
              <a:off x="3524233" y="26082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07" name="Line 177"/>
            <p:cNvSpPr>
              <a:spLocks noChangeShapeType="1"/>
            </p:cNvSpPr>
            <p:nvPr/>
          </p:nvSpPr>
          <p:spPr bwMode="auto">
            <a:xfrm flipV="1">
              <a:off x="3533758" y="2608248"/>
              <a:ext cx="15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08" name="Line 178"/>
            <p:cNvSpPr>
              <a:spLocks noChangeShapeType="1"/>
            </p:cNvSpPr>
            <p:nvPr/>
          </p:nvSpPr>
          <p:spPr bwMode="auto">
            <a:xfrm flipV="1">
              <a:off x="3533758" y="26082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09" name="Line 179"/>
            <p:cNvSpPr>
              <a:spLocks noChangeShapeType="1"/>
            </p:cNvSpPr>
            <p:nvPr/>
          </p:nvSpPr>
          <p:spPr bwMode="auto">
            <a:xfrm flipV="1">
              <a:off x="3543283" y="26082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10" name="Line 180"/>
            <p:cNvSpPr>
              <a:spLocks noChangeShapeType="1"/>
            </p:cNvSpPr>
            <p:nvPr/>
          </p:nvSpPr>
          <p:spPr bwMode="auto">
            <a:xfrm flipV="1">
              <a:off x="3552808" y="26003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11" name="Line 181"/>
            <p:cNvSpPr>
              <a:spLocks noChangeShapeType="1"/>
            </p:cNvSpPr>
            <p:nvPr/>
          </p:nvSpPr>
          <p:spPr bwMode="auto">
            <a:xfrm flipV="1">
              <a:off x="3562333" y="25907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12" name="Line 182"/>
            <p:cNvSpPr>
              <a:spLocks noChangeShapeType="1"/>
            </p:cNvSpPr>
            <p:nvPr/>
          </p:nvSpPr>
          <p:spPr bwMode="auto">
            <a:xfrm flipV="1">
              <a:off x="3571858" y="25891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13" name="Line 183"/>
            <p:cNvSpPr>
              <a:spLocks noChangeShapeType="1"/>
            </p:cNvSpPr>
            <p:nvPr/>
          </p:nvSpPr>
          <p:spPr bwMode="auto">
            <a:xfrm flipV="1">
              <a:off x="3581383" y="25891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14" name="Line 184"/>
            <p:cNvSpPr>
              <a:spLocks noChangeShapeType="1"/>
            </p:cNvSpPr>
            <p:nvPr/>
          </p:nvSpPr>
          <p:spPr bwMode="auto">
            <a:xfrm flipV="1">
              <a:off x="3590908" y="25812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15" name="Line 185"/>
            <p:cNvSpPr>
              <a:spLocks noChangeShapeType="1"/>
            </p:cNvSpPr>
            <p:nvPr/>
          </p:nvSpPr>
          <p:spPr bwMode="auto">
            <a:xfrm flipV="1">
              <a:off x="3600433" y="25796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16" name="Line 186"/>
            <p:cNvSpPr>
              <a:spLocks noChangeShapeType="1"/>
            </p:cNvSpPr>
            <p:nvPr/>
          </p:nvSpPr>
          <p:spPr bwMode="auto">
            <a:xfrm>
              <a:off x="3609958" y="25812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17" name="Line 187"/>
            <p:cNvSpPr>
              <a:spLocks noChangeShapeType="1"/>
            </p:cNvSpPr>
            <p:nvPr/>
          </p:nvSpPr>
          <p:spPr bwMode="auto">
            <a:xfrm>
              <a:off x="3619483" y="25907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18" name="Line 188"/>
            <p:cNvSpPr>
              <a:spLocks noChangeShapeType="1"/>
            </p:cNvSpPr>
            <p:nvPr/>
          </p:nvSpPr>
          <p:spPr bwMode="auto">
            <a:xfrm>
              <a:off x="3629008" y="26098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19" name="Line 189"/>
            <p:cNvSpPr>
              <a:spLocks noChangeShapeType="1"/>
            </p:cNvSpPr>
            <p:nvPr/>
          </p:nvSpPr>
          <p:spPr bwMode="auto">
            <a:xfrm flipV="1">
              <a:off x="3638533" y="26098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20" name="Line 190"/>
            <p:cNvSpPr>
              <a:spLocks noChangeShapeType="1"/>
            </p:cNvSpPr>
            <p:nvPr/>
          </p:nvSpPr>
          <p:spPr bwMode="auto">
            <a:xfrm flipV="1">
              <a:off x="3648058" y="26003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21" name="Line 191"/>
            <p:cNvSpPr>
              <a:spLocks noChangeShapeType="1"/>
            </p:cNvSpPr>
            <p:nvPr/>
          </p:nvSpPr>
          <p:spPr bwMode="auto">
            <a:xfrm flipV="1">
              <a:off x="3657583" y="25812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22" name="Line 192"/>
            <p:cNvSpPr>
              <a:spLocks noChangeShapeType="1"/>
            </p:cNvSpPr>
            <p:nvPr/>
          </p:nvSpPr>
          <p:spPr bwMode="auto">
            <a:xfrm flipV="1">
              <a:off x="3667108" y="25796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23" name="Line 193"/>
            <p:cNvSpPr>
              <a:spLocks noChangeShapeType="1"/>
            </p:cNvSpPr>
            <p:nvPr/>
          </p:nvSpPr>
          <p:spPr bwMode="auto">
            <a:xfrm flipV="1">
              <a:off x="3676633" y="25717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24" name="Line 194"/>
            <p:cNvSpPr>
              <a:spLocks noChangeShapeType="1"/>
            </p:cNvSpPr>
            <p:nvPr/>
          </p:nvSpPr>
          <p:spPr bwMode="auto">
            <a:xfrm>
              <a:off x="3686158" y="25717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25" name="Line 195"/>
            <p:cNvSpPr>
              <a:spLocks noChangeShapeType="1"/>
            </p:cNvSpPr>
            <p:nvPr/>
          </p:nvSpPr>
          <p:spPr bwMode="auto">
            <a:xfrm flipV="1">
              <a:off x="3695683" y="25891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26" name="Line 196"/>
            <p:cNvSpPr>
              <a:spLocks noChangeShapeType="1"/>
            </p:cNvSpPr>
            <p:nvPr/>
          </p:nvSpPr>
          <p:spPr bwMode="auto">
            <a:xfrm flipV="1">
              <a:off x="3705208" y="25891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27" name="Line 197"/>
            <p:cNvSpPr>
              <a:spLocks noChangeShapeType="1"/>
            </p:cNvSpPr>
            <p:nvPr/>
          </p:nvSpPr>
          <p:spPr bwMode="auto">
            <a:xfrm flipV="1">
              <a:off x="3714733" y="25891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28" name="Line 198"/>
            <p:cNvSpPr>
              <a:spLocks noChangeShapeType="1"/>
            </p:cNvSpPr>
            <p:nvPr/>
          </p:nvSpPr>
          <p:spPr bwMode="auto">
            <a:xfrm flipV="1">
              <a:off x="3724258" y="25891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29" name="Line 199"/>
            <p:cNvSpPr>
              <a:spLocks noChangeShapeType="1"/>
            </p:cNvSpPr>
            <p:nvPr/>
          </p:nvSpPr>
          <p:spPr bwMode="auto">
            <a:xfrm flipV="1">
              <a:off x="3733783" y="25812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30" name="Line 200"/>
            <p:cNvSpPr>
              <a:spLocks noChangeShapeType="1"/>
            </p:cNvSpPr>
            <p:nvPr/>
          </p:nvSpPr>
          <p:spPr bwMode="auto">
            <a:xfrm flipV="1">
              <a:off x="3743308" y="25717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31" name="Line 201"/>
            <p:cNvSpPr>
              <a:spLocks noChangeShapeType="1"/>
            </p:cNvSpPr>
            <p:nvPr/>
          </p:nvSpPr>
          <p:spPr bwMode="auto">
            <a:xfrm flipV="1">
              <a:off x="3752833" y="25622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32" name="Line 202"/>
            <p:cNvSpPr>
              <a:spLocks noChangeShapeType="1"/>
            </p:cNvSpPr>
            <p:nvPr/>
          </p:nvSpPr>
          <p:spPr bwMode="auto">
            <a:xfrm flipV="1">
              <a:off x="3762358" y="25526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33" name="Line 203"/>
            <p:cNvSpPr>
              <a:spLocks noChangeShapeType="1"/>
            </p:cNvSpPr>
            <p:nvPr/>
          </p:nvSpPr>
          <p:spPr bwMode="auto">
            <a:xfrm flipV="1">
              <a:off x="3771883" y="25510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34" name="Line 204"/>
            <p:cNvSpPr>
              <a:spLocks noChangeShapeType="1"/>
            </p:cNvSpPr>
            <p:nvPr/>
          </p:nvSpPr>
          <p:spPr bwMode="auto">
            <a:xfrm>
              <a:off x="3781408" y="25526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35" name="Line 205"/>
            <p:cNvSpPr>
              <a:spLocks noChangeShapeType="1"/>
            </p:cNvSpPr>
            <p:nvPr/>
          </p:nvSpPr>
          <p:spPr bwMode="auto">
            <a:xfrm>
              <a:off x="3790933" y="2562211"/>
              <a:ext cx="15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36" name="Line 206"/>
            <p:cNvSpPr>
              <a:spLocks noChangeShapeType="1"/>
            </p:cNvSpPr>
            <p:nvPr/>
          </p:nvSpPr>
          <p:spPr bwMode="auto">
            <a:xfrm flipV="1">
              <a:off x="3790933" y="25622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37" name="Line 208"/>
            <p:cNvSpPr>
              <a:spLocks noChangeShapeType="1"/>
            </p:cNvSpPr>
            <p:nvPr/>
          </p:nvSpPr>
          <p:spPr bwMode="auto">
            <a:xfrm flipV="1">
              <a:off x="3800458" y="25431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38" name="Line 209"/>
            <p:cNvSpPr>
              <a:spLocks noChangeShapeType="1"/>
            </p:cNvSpPr>
            <p:nvPr/>
          </p:nvSpPr>
          <p:spPr bwMode="auto">
            <a:xfrm flipV="1">
              <a:off x="3809983" y="251458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39" name="Line 210"/>
            <p:cNvSpPr>
              <a:spLocks noChangeShapeType="1"/>
            </p:cNvSpPr>
            <p:nvPr/>
          </p:nvSpPr>
          <p:spPr bwMode="auto">
            <a:xfrm flipV="1">
              <a:off x="3819508" y="2486011"/>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40" name="Line 211"/>
            <p:cNvSpPr>
              <a:spLocks noChangeShapeType="1"/>
            </p:cNvSpPr>
            <p:nvPr/>
          </p:nvSpPr>
          <p:spPr bwMode="auto">
            <a:xfrm>
              <a:off x="3829033" y="2486011"/>
              <a:ext cx="9525" cy="571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41" name="Line 212"/>
            <p:cNvSpPr>
              <a:spLocks noChangeShapeType="1"/>
            </p:cNvSpPr>
            <p:nvPr/>
          </p:nvSpPr>
          <p:spPr bwMode="auto">
            <a:xfrm>
              <a:off x="3838558" y="25431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42" name="Line 213"/>
            <p:cNvSpPr>
              <a:spLocks noChangeShapeType="1"/>
            </p:cNvSpPr>
            <p:nvPr/>
          </p:nvSpPr>
          <p:spPr bwMode="auto">
            <a:xfrm flipV="1">
              <a:off x="3848083" y="25431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43" name="Line 214"/>
            <p:cNvSpPr>
              <a:spLocks noChangeShapeType="1"/>
            </p:cNvSpPr>
            <p:nvPr/>
          </p:nvSpPr>
          <p:spPr bwMode="auto">
            <a:xfrm flipV="1">
              <a:off x="3857608" y="251458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44" name="Line 215"/>
            <p:cNvSpPr>
              <a:spLocks noChangeShapeType="1"/>
            </p:cNvSpPr>
            <p:nvPr/>
          </p:nvSpPr>
          <p:spPr bwMode="auto">
            <a:xfrm>
              <a:off x="3867133" y="25145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45" name="Line 216"/>
            <p:cNvSpPr>
              <a:spLocks noChangeShapeType="1"/>
            </p:cNvSpPr>
            <p:nvPr/>
          </p:nvSpPr>
          <p:spPr bwMode="auto">
            <a:xfrm>
              <a:off x="3876658" y="253363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46" name="Line 217"/>
            <p:cNvSpPr>
              <a:spLocks noChangeShapeType="1"/>
            </p:cNvSpPr>
            <p:nvPr/>
          </p:nvSpPr>
          <p:spPr bwMode="auto">
            <a:xfrm flipV="1">
              <a:off x="3886183" y="2495536"/>
              <a:ext cx="9525" cy="666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47" name="Line 218"/>
            <p:cNvSpPr>
              <a:spLocks noChangeShapeType="1"/>
            </p:cNvSpPr>
            <p:nvPr/>
          </p:nvSpPr>
          <p:spPr bwMode="auto">
            <a:xfrm flipV="1">
              <a:off x="3895708" y="2390761"/>
              <a:ext cx="9525" cy="1047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48" name="Line 219"/>
            <p:cNvSpPr>
              <a:spLocks noChangeShapeType="1"/>
            </p:cNvSpPr>
            <p:nvPr/>
          </p:nvSpPr>
          <p:spPr bwMode="auto">
            <a:xfrm flipV="1">
              <a:off x="3905233" y="2247886"/>
              <a:ext cx="9525" cy="1428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49" name="Line 220"/>
            <p:cNvSpPr>
              <a:spLocks noChangeShapeType="1"/>
            </p:cNvSpPr>
            <p:nvPr/>
          </p:nvSpPr>
          <p:spPr bwMode="auto">
            <a:xfrm flipV="1">
              <a:off x="3914758" y="22288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50" name="Line 221"/>
            <p:cNvSpPr>
              <a:spLocks noChangeShapeType="1"/>
            </p:cNvSpPr>
            <p:nvPr/>
          </p:nvSpPr>
          <p:spPr bwMode="auto">
            <a:xfrm flipV="1">
              <a:off x="3924283" y="2124061"/>
              <a:ext cx="9525" cy="1047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51" name="Line 222"/>
            <p:cNvSpPr>
              <a:spLocks noChangeShapeType="1"/>
            </p:cNvSpPr>
            <p:nvPr/>
          </p:nvSpPr>
          <p:spPr bwMode="auto">
            <a:xfrm>
              <a:off x="3933808" y="2124061"/>
              <a:ext cx="9525"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52" name="Line 223"/>
            <p:cNvSpPr>
              <a:spLocks noChangeShapeType="1"/>
            </p:cNvSpPr>
            <p:nvPr/>
          </p:nvSpPr>
          <p:spPr bwMode="auto">
            <a:xfrm flipV="1">
              <a:off x="3943333" y="2133586"/>
              <a:ext cx="9525"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53" name="Line 224"/>
            <p:cNvSpPr>
              <a:spLocks noChangeShapeType="1"/>
            </p:cNvSpPr>
            <p:nvPr/>
          </p:nvSpPr>
          <p:spPr bwMode="auto">
            <a:xfrm flipV="1">
              <a:off x="3952858" y="1914511"/>
              <a:ext cx="9525" cy="2190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54" name="Line 225"/>
            <p:cNvSpPr>
              <a:spLocks noChangeShapeType="1"/>
            </p:cNvSpPr>
            <p:nvPr/>
          </p:nvSpPr>
          <p:spPr bwMode="auto">
            <a:xfrm>
              <a:off x="3962383" y="19145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55" name="Line 226"/>
            <p:cNvSpPr>
              <a:spLocks noChangeShapeType="1"/>
            </p:cNvSpPr>
            <p:nvPr/>
          </p:nvSpPr>
          <p:spPr bwMode="auto">
            <a:xfrm>
              <a:off x="3971908" y="1924036"/>
              <a:ext cx="9525" cy="1619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56" name="Line 227"/>
            <p:cNvSpPr>
              <a:spLocks noChangeShapeType="1"/>
            </p:cNvSpPr>
            <p:nvPr/>
          </p:nvSpPr>
          <p:spPr bwMode="auto">
            <a:xfrm>
              <a:off x="3981433" y="2085961"/>
              <a:ext cx="9525" cy="4857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57" name="Line 228"/>
            <p:cNvSpPr>
              <a:spLocks noChangeShapeType="1"/>
            </p:cNvSpPr>
            <p:nvPr/>
          </p:nvSpPr>
          <p:spPr bwMode="auto">
            <a:xfrm>
              <a:off x="3990958" y="2571736"/>
              <a:ext cx="9525" cy="1809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58" name="Line 229"/>
            <p:cNvSpPr>
              <a:spLocks noChangeShapeType="1"/>
            </p:cNvSpPr>
            <p:nvPr/>
          </p:nvSpPr>
          <p:spPr bwMode="auto">
            <a:xfrm>
              <a:off x="4000483" y="27527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59" name="Line 230"/>
            <p:cNvSpPr>
              <a:spLocks noChangeShapeType="1"/>
            </p:cNvSpPr>
            <p:nvPr/>
          </p:nvSpPr>
          <p:spPr bwMode="auto">
            <a:xfrm flipV="1">
              <a:off x="4010008" y="274318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60" name="Line 231"/>
            <p:cNvSpPr>
              <a:spLocks noChangeShapeType="1"/>
            </p:cNvSpPr>
            <p:nvPr/>
          </p:nvSpPr>
          <p:spPr bwMode="auto">
            <a:xfrm flipV="1">
              <a:off x="4019533" y="27415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61" name="Line 232"/>
            <p:cNvSpPr>
              <a:spLocks noChangeShapeType="1"/>
            </p:cNvSpPr>
            <p:nvPr/>
          </p:nvSpPr>
          <p:spPr bwMode="auto">
            <a:xfrm>
              <a:off x="4029058" y="27431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62" name="Line 233"/>
            <p:cNvSpPr>
              <a:spLocks noChangeShapeType="1"/>
            </p:cNvSpPr>
            <p:nvPr/>
          </p:nvSpPr>
          <p:spPr bwMode="auto">
            <a:xfrm>
              <a:off x="4038583" y="2752711"/>
              <a:ext cx="9525" cy="762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63" name="Line 234"/>
            <p:cNvSpPr>
              <a:spLocks noChangeShapeType="1"/>
            </p:cNvSpPr>
            <p:nvPr/>
          </p:nvSpPr>
          <p:spPr bwMode="auto">
            <a:xfrm flipV="1">
              <a:off x="4048108" y="2800336"/>
              <a:ext cx="1588"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64" name="Line 235"/>
            <p:cNvSpPr>
              <a:spLocks noChangeShapeType="1"/>
            </p:cNvSpPr>
            <p:nvPr/>
          </p:nvSpPr>
          <p:spPr bwMode="auto">
            <a:xfrm>
              <a:off x="4048108" y="280033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65" name="Line 236"/>
            <p:cNvSpPr>
              <a:spLocks noChangeShapeType="1"/>
            </p:cNvSpPr>
            <p:nvPr/>
          </p:nvSpPr>
          <p:spPr bwMode="auto">
            <a:xfrm flipV="1">
              <a:off x="4057633" y="2733661"/>
              <a:ext cx="9525" cy="952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66" name="Line 237"/>
            <p:cNvSpPr>
              <a:spLocks noChangeShapeType="1"/>
            </p:cNvSpPr>
            <p:nvPr/>
          </p:nvSpPr>
          <p:spPr bwMode="auto">
            <a:xfrm flipV="1">
              <a:off x="4067158" y="2686036"/>
              <a:ext cx="9525"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67" name="Line 238"/>
            <p:cNvSpPr>
              <a:spLocks noChangeShapeType="1"/>
            </p:cNvSpPr>
            <p:nvPr/>
          </p:nvSpPr>
          <p:spPr bwMode="auto">
            <a:xfrm flipV="1">
              <a:off x="4076683" y="26765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68" name="Line 239"/>
            <p:cNvSpPr>
              <a:spLocks noChangeShapeType="1"/>
            </p:cNvSpPr>
            <p:nvPr/>
          </p:nvSpPr>
          <p:spPr bwMode="auto">
            <a:xfrm flipV="1">
              <a:off x="4086208" y="26574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69" name="Line 240"/>
            <p:cNvSpPr>
              <a:spLocks noChangeShapeType="1"/>
            </p:cNvSpPr>
            <p:nvPr/>
          </p:nvSpPr>
          <p:spPr bwMode="auto">
            <a:xfrm flipV="1">
              <a:off x="4095733" y="26479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70" name="Line 241"/>
            <p:cNvSpPr>
              <a:spLocks noChangeShapeType="1"/>
            </p:cNvSpPr>
            <p:nvPr/>
          </p:nvSpPr>
          <p:spPr bwMode="auto">
            <a:xfrm flipV="1">
              <a:off x="4105258" y="26288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71" name="Line 242"/>
            <p:cNvSpPr>
              <a:spLocks noChangeShapeType="1"/>
            </p:cNvSpPr>
            <p:nvPr/>
          </p:nvSpPr>
          <p:spPr bwMode="auto">
            <a:xfrm flipV="1">
              <a:off x="4114783" y="2581261"/>
              <a:ext cx="9525"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72" name="Line 243"/>
            <p:cNvSpPr>
              <a:spLocks noChangeShapeType="1"/>
            </p:cNvSpPr>
            <p:nvPr/>
          </p:nvSpPr>
          <p:spPr bwMode="auto">
            <a:xfrm flipV="1">
              <a:off x="4124308" y="25796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73" name="Line 244"/>
            <p:cNvSpPr>
              <a:spLocks noChangeShapeType="1"/>
            </p:cNvSpPr>
            <p:nvPr/>
          </p:nvSpPr>
          <p:spPr bwMode="auto">
            <a:xfrm>
              <a:off x="4133833" y="25812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74" name="Line 245"/>
            <p:cNvSpPr>
              <a:spLocks noChangeShapeType="1"/>
            </p:cNvSpPr>
            <p:nvPr/>
          </p:nvSpPr>
          <p:spPr bwMode="auto">
            <a:xfrm flipV="1">
              <a:off x="4143358" y="25717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75" name="Line 246"/>
            <p:cNvSpPr>
              <a:spLocks noChangeShapeType="1"/>
            </p:cNvSpPr>
            <p:nvPr/>
          </p:nvSpPr>
          <p:spPr bwMode="auto">
            <a:xfrm flipV="1">
              <a:off x="4152883" y="25526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76" name="Line 247"/>
            <p:cNvSpPr>
              <a:spLocks noChangeShapeType="1"/>
            </p:cNvSpPr>
            <p:nvPr/>
          </p:nvSpPr>
          <p:spPr bwMode="auto">
            <a:xfrm flipV="1">
              <a:off x="4162408" y="25336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77" name="Line 248"/>
            <p:cNvSpPr>
              <a:spLocks noChangeShapeType="1"/>
            </p:cNvSpPr>
            <p:nvPr/>
          </p:nvSpPr>
          <p:spPr bwMode="auto">
            <a:xfrm flipV="1">
              <a:off x="4171933" y="2466961"/>
              <a:ext cx="9525" cy="666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78" name="Line 249"/>
            <p:cNvSpPr>
              <a:spLocks noChangeShapeType="1"/>
            </p:cNvSpPr>
            <p:nvPr/>
          </p:nvSpPr>
          <p:spPr bwMode="auto">
            <a:xfrm flipV="1">
              <a:off x="4181458" y="2390761"/>
              <a:ext cx="9525" cy="762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79" name="Line 250"/>
            <p:cNvSpPr>
              <a:spLocks noChangeShapeType="1"/>
            </p:cNvSpPr>
            <p:nvPr/>
          </p:nvSpPr>
          <p:spPr bwMode="auto">
            <a:xfrm flipV="1">
              <a:off x="4190983" y="23717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80" name="Line 251"/>
            <p:cNvSpPr>
              <a:spLocks noChangeShapeType="1"/>
            </p:cNvSpPr>
            <p:nvPr/>
          </p:nvSpPr>
          <p:spPr bwMode="auto">
            <a:xfrm flipV="1">
              <a:off x="4200508" y="2019286"/>
              <a:ext cx="9525" cy="3524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81" name="Line 252"/>
            <p:cNvSpPr>
              <a:spLocks noChangeShapeType="1"/>
            </p:cNvSpPr>
            <p:nvPr/>
          </p:nvSpPr>
          <p:spPr bwMode="auto">
            <a:xfrm>
              <a:off x="4210033" y="2019286"/>
              <a:ext cx="9525" cy="857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82" name="Line 253"/>
            <p:cNvSpPr>
              <a:spLocks noChangeShapeType="1"/>
            </p:cNvSpPr>
            <p:nvPr/>
          </p:nvSpPr>
          <p:spPr bwMode="auto">
            <a:xfrm>
              <a:off x="4219558" y="2105011"/>
              <a:ext cx="9525" cy="2571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83" name="Line 254"/>
            <p:cNvSpPr>
              <a:spLocks noChangeShapeType="1"/>
            </p:cNvSpPr>
            <p:nvPr/>
          </p:nvSpPr>
          <p:spPr bwMode="auto">
            <a:xfrm>
              <a:off x="4229083" y="2362186"/>
              <a:ext cx="9525" cy="3333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84" name="Line 255"/>
            <p:cNvSpPr>
              <a:spLocks noChangeShapeType="1"/>
            </p:cNvSpPr>
            <p:nvPr/>
          </p:nvSpPr>
          <p:spPr bwMode="auto">
            <a:xfrm>
              <a:off x="4238608" y="26955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85" name="Line 256"/>
            <p:cNvSpPr>
              <a:spLocks noChangeShapeType="1"/>
            </p:cNvSpPr>
            <p:nvPr/>
          </p:nvSpPr>
          <p:spPr bwMode="auto">
            <a:xfrm flipV="1">
              <a:off x="4248133" y="2628886"/>
              <a:ext cx="9525" cy="857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86" name="Line 257"/>
            <p:cNvSpPr>
              <a:spLocks noChangeShapeType="1"/>
            </p:cNvSpPr>
            <p:nvPr/>
          </p:nvSpPr>
          <p:spPr bwMode="auto">
            <a:xfrm>
              <a:off x="4257658" y="2628886"/>
              <a:ext cx="9525" cy="952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87" name="Line 258"/>
            <p:cNvSpPr>
              <a:spLocks noChangeShapeType="1"/>
            </p:cNvSpPr>
            <p:nvPr/>
          </p:nvSpPr>
          <p:spPr bwMode="auto">
            <a:xfrm flipV="1">
              <a:off x="4267183" y="27225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88" name="Line 259"/>
            <p:cNvSpPr>
              <a:spLocks noChangeShapeType="1"/>
            </p:cNvSpPr>
            <p:nvPr/>
          </p:nvSpPr>
          <p:spPr bwMode="auto">
            <a:xfrm>
              <a:off x="4276708" y="2724136"/>
              <a:ext cx="9525"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89" name="Line 260"/>
            <p:cNvSpPr>
              <a:spLocks noChangeShapeType="1"/>
            </p:cNvSpPr>
            <p:nvPr/>
          </p:nvSpPr>
          <p:spPr bwMode="auto">
            <a:xfrm flipV="1">
              <a:off x="4286233" y="2647936"/>
              <a:ext cx="9525" cy="1143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90" name="Line 261"/>
            <p:cNvSpPr>
              <a:spLocks noChangeShapeType="1"/>
            </p:cNvSpPr>
            <p:nvPr/>
          </p:nvSpPr>
          <p:spPr bwMode="auto">
            <a:xfrm flipV="1">
              <a:off x="4295758" y="2581261"/>
              <a:ext cx="9525" cy="666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91" name="Line 262"/>
            <p:cNvSpPr>
              <a:spLocks noChangeShapeType="1"/>
            </p:cNvSpPr>
            <p:nvPr/>
          </p:nvSpPr>
          <p:spPr bwMode="auto">
            <a:xfrm flipV="1">
              <a:off x="4305283" y="2562211"/>
              <a:ext cx="15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92" name="Line 263"/>
            <p:cNvSpPr>
              <a:spLocks noChangeShapeType="1"/>
            </p:cNvSpPr>
            <p:nvPr/>
          </p:nvSpPr>
          <p:spPr bwMode="auto">
            <a:xfrm flipV="1">
              <a:off x="4305283" y="25431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93" name="Line 264"/>
            <p:cNvSpPr>
              <a:spLocks noChangeShapeType="1"/>
            </p:cNvSpPr>
            <p:nvPr/>
          </p:nvSpPr>
          <p:spPr bwMode="auto">
            <a:xfrm flipV="1">
              <a:off x="4314808" y="25336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94" name="Line 265"/>
            <p:cNvSpPr>
              <a:spLocks noChangeShapeType="1"/>
            </p:cNvSpPr>
            <p:nvPr/>
          </p:nvSpPr>
          <p:spPr bwMode="auto">
            <a:xfrm flipV="1">
              <a:off x="4324333" y="25320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95" name="Line 266"/>
            <p:cNvSpPr>
              <a:spLocks noChangeShapeType="1"/>
            </p:cNvSpPr>
            <p:nvPr/>
          </p:nvSpPr>
          <p:spPr bwMode="auto">
            <a:xfrm flipV="1">
              <a:off x="4333858" y="25145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96" name="Line 267"/>
            <p:cNvSpPr>
              <a:spLocks noChangeShapeType="1"/>
            </p:cNvSpPr>
            <p:nvPr/>
          </p:nvSpPr>
          <p:spPr bwMode="auto">
            <a:xfrm flipV="1">
              <a:off x="4343383" y="25050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97" name="Line 268"/>
            <p:cNvSpPr>
              <a:spLocks noChangeShapeType="1"/>
            </p:cNvSpPr>
            <p:nvPr/>
          </p:nvSpPr>
          <p:spPr bwMode="auto">
            <a:xfrm flipV="1">
              <a:off x="4352908" y="25034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98" name="Line 269"/>
            <p:cNvSpPr>
              <a:spLocks noChangeShapeType="1"/>
            </p:cNvSpPr>
            <p:nvPr/>
          </p:nvSpPr>
          <p:spPr bwMode="auto">
            <a:xfrm>
              <a:off x="4362433" y="25050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599" name="Line 270"/>
            <p:cNvSpPr>
              <a:spLocks noChangeShapeType="1"/>
            </p:cNvSpPr>
            <p:nvPr/>
          </p:nvSpPr>
          <p:spPr bwMode="auto">
            <a:xfrm flipV="1">
              <a:off x="4371958" y="25129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00" name="Line 271"/>
            <p:cNvSpPr>
              <a:spLocks noChangeShapeType="1"/>
            </p:cNvSpPr>
            <p:nvPr/>
          </p:nvSpPr>
          <p:spPr bwMode="auto">
            <a:xfrm flipV="1">
              <a:off x="4381483" y="25129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01" name="Line 272"/>
            <p:cNvSpPr>
              <a:spLocks noChangeShapeType="1"/>
            </p:cNvSpPr>
            <p:nvPr/>
          </p:nvSpPr>
          <p:spPr bwMode="auto">
            <a:xfrm flipV="1">
              <a:off x="4391008" y="25129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02" name="Line 273"/>
            <p:cNvSpPr>
              <a:spLocks noChangeShapeType="1"/>
            </p:cNvSpPr>
            <p:nvPr/>
          </p:nvSpPr>
          <p:spPr bwMode="auto">
            <a:xfrm flipV="1">
              <a:off x="4400533" y="25050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03" name="Line 274"/>
            <p:cNvSpPr>
              <a:spLocks noChangeShapeType="1"/>
            </p:cNvSpPr>
            <p:nvPr/>
          </p:nvSpPr>
          <p:spPr bwMode="auto">
            <a:xfrm flipV="1">
              <a:off x="4410058" y="25034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04" name="Line 275"/>
            <p:cNvSpPr>
              <a:spLocks noChangeShapeType="1"/>
            </p:cNvSpPr>
            <p:nvPr/>
          </p:nvSpPr>
          <p:spPr bwMode="auto">
            <a:xfrm>
              <a:off x="4419583" y="25050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05" name="Line 276"/>
            <p:cNvSpPr>
              <a:spLocks noChangeShapeType="1"/>
            </p:cNvSpPr>
            <p:nvPr/>
          </p:nvSpPr>
          <p:spPr bwMode="auto">
            <a:xfrm>
              <a:off x="4429108" y="25145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06" name="Line 277"/>
            <p:cNvSpPr>
              <a:spLocks noChangeShapeType="1"/>
            </p:cNvSpPr>
            <p:nvPr/>
          </p:nvSpPr>
          <p:spPr bwMode="auto">
            <a:xfrm flipV="1">
              <a:off x="4438633" y="25225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07" name="Line 278"/>
            <p:cNvSpPr>
              <a:spLocks noChangeShapeType="1"/>
            </p:cNvSpPr>
            <p:nvPr/>
          </p:nvSpPr>
          <p:spPr bwMode="auto">
            <a:xfrm flipV="1">
              <a:off x="4448158" y="25145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08" name="Line 279"/>
            <p:cNvSpPr>
              <a:spLocks noChangeShapeType="1"/>
            </p:cNvSpPr>
            <p:nvPr/>
          </p:nvSpPr>
          <p:spPr bwMode="auto">
            <a:xfrm flipV="1">
              <a:off x="4457683" y="24955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09" name="Line 280"/>
            <p:cNvSpPr>
              <a:spLocks noChangeShapeType="1"/>
            </p:cNvSpPr>
            <p:nvPr/>
          </p:nvSpPr>
          <p:spPr bwMode="auto">
            <a:xfrm flipV="1">
              <a:off x="4467208" y="24860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10" name="Line 281"/>
            <p:cNvSpPr>
              <a:spLocks noChangeShapeType="1"/>
            </p:cNvSpPr>
            <p:nvPr/>
          </p:nvSpPr>
          <p:spPr bwMode="auto">
            <a:xfrm flipV="1">
              <a:off x="4476733" y="24844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11" name="Line 282"/>
            <p:cNvSpPr>
              <a:spLocks noChangeShapeType="1"/>
            </p:cNvSpPr>
            <p:nvPr/>
          </p:nvSpPr>
          <p:spPr bwMode="auto">
            <a:xfrm flipV="1">
              <a:off x="4486258" y="24844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12" name="Line 283"/>
            <p:cNvSpPr>
              <a:spLocks noChangeShapeType="1"/>
            </p:cNvSpPr>
            <p:nvPr/>
          </p:nvSpPr>
          <p:spPr bwMode="auto">
            <a:xfrm>
              <a:off x="4495783" y="24860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13" name="Line 284"/>
            <p:cNvSpPr>
              <a:spLocks noChangeShapeType="1"/>
            </p:cNvSpPr>
            <p:nvPr/>
          </p:nvSpPr>
          <p:spPr bwMode="auto">
            <a:xfrm>
              <a:off x="4505308" y="24955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14" name="Line 285"/>
            <p:cNvSpPr>
              <a:spLocks noChangeShapeType="1"/>
            </p:cNvSpPr>
            <p:nvPr/>
          </p:nvSpPr>
          <p:spPr bwMode="auto">
            <a:xfrm flipV="1">
              <a:off x="4514833" y="25034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15" name="Line 286"/>
            <p:cNvSpPr>
              <a:spLocks noChangeShapeType="1"/>
            </p:cNvSpPr>
            <p:nvPr/>
          </p:nvSpPr>
          <p:spPr bwMode="auto">
            <a:xfrm flipV="1">
              <a:off x="4524358" y="25034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16" name="Line 287"/>
            <p:cNvSpPr>
              <a:spLocks noChangeShapeType="1"/>
            </p:cNvSpPr>
            <p:nvPr/>
          </p:nvSpPr>
          <p:spPr bwMode="auto">
            <a:xfrm flipV="1">
              <a:off x="4533883" y="24955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17" name="Line 288"/>
            <p:cNvSpPr>
              <a:spLocks noChangeShapeType="1"/>
            </p:cNvSpPr>
            <p:nvPr/>
          </p:nvSpPr>
          <p:spPr bwMode="auto">
            <a:xfrm flipV="1">
              <a:off x="4543408" y="24860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18" name="Line 289"/>
            <p:cNvSpPr>
              <a:spLocks noChangeShapeType="1"/>
            </p:cNvSpPr>
            <p:nvPr/>
          </p:nvSpPr>
          <p:spPr bwMode="auto">
            <a:xfrm flipV="1">
              <a:off x="4552933" y="2476486"/>
              <a:ext cx="15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19" name="Line 290"/>
            <p:cNvSpPr>
              <a:spLocks noChangeShapeType="1"/>
            </p:cNvSpPr>
            <p:nvPr/>
          </p:nvSpPr>
          <p:spPr bwMode="auto">
            <a:xfrm flipV="1">
              <a:off x="4552933" y="24669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20" name="Line 291"/>
            <p:cNvSpPr>
              <a:spLocks noChangeShapeType="1"/>
            </p:cNvSpPr>
            <p:nvPr/>
          </p:nvSpPr>
          <p:spPr bwMode="auto">
            <a:xfrm flipV="1">
              <a:off x="4562458" y="24574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21" name="Line 292"/>
            <p:cNvSpPr>
              <a:spLocks noChangeShapeType="1"/>
            </p:cNvSpPr>
            <p:nvPr/>
          </p:nvSpPr>
          <p:spPr bwMode="auto">
            <a:xfrm>
              <a:off x="4571983" y="24574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22" name="Line 293"/>
            <p:cNvSpPr>
              <a:spLocks noChangeShapeType="1"/>
            </p:cNvSpPr>
            <p:nvPr/>
          </p:nvSpPr>
          <p:spPr bwMode="auto">
            <a:xfrm>
              <a:off x="4581508" y="24669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23" name="Line 294"/>
            <p:cNvSpPr>
              <a:spLocks noChangeShapeType="1"/>
            </p:cNvSpPr>
            <p:nvPr/>
          </p:nvSpPr>
          <p:spPr bwMode="auto">
            <a:xfrm>
              <a:off x="4591033" y="24860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24" name="Line 295"/>
            <p:cNvSpPr>
              <a:spLocks noChangeShapeType="1"/>
            </p:cNvSpPr>
            <p:nvPr/>
          </p:nvSpPr>
          <p:spPr bwMode="auto">
            <a:xfrm>
              <a:off x="4600558" y="24955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25" name="Line 296"/>
            <p:cNvSpPr>
              <a:spLocks noChangeShapeType="1"/>
            </p:cNvSpPr>
            <p:nvPr/>
          </p:nvSpPr>
          <p:spPr bwMode="auto">
            <a:xfrm flipV="1">
              <a:off x="4610083" y="25129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26" name="Line 297"/>
            <p:cNvSpPr>
              <a:spLocks noChangeShapeType="1"/>
            </p:cNvSpPr>
            <p:nvPr/>
          </p:nvSpPr>
          <p:spPr bwMode="auto">
            <a:xfrm>
              <a:off x="4619608" y="25145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27" name="Line 298"/>
            <p:cNvSpPr>
              <a:spLocks noChangeShapeType="1"/>
            </p:cNvSpPr>
            <p:nvPr/>
          </p:nvSpPr>
          <p:spPr bwMode="auto">
            <a:xfrm flipV="1">
              <a:off x="4629133" y="25145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28" name="Line 299"/>
            <p:cNvSpPr>
              <a:spLocks noChangeShapeType="1"/>
            </p:cNvSpPr>
            <p:nvPr/>
          </p:nvSpPr>
          <p:spPr bwMode="auto">
            <a:xfrm flipV="1">
              <a:off x="4638658" y="25129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29" name="Line 300"/>
            <p:cNvSpPr>
              <a:spLocks noChangeShapeType="1"/>
            </p:cNvSpPr>
            <p:nvPr/>
          </p:nvSpPr>
          <p:spPr bwMode="auto">
            <a:xfrm flipV="1">
              <a:off x="4648183" y="25050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30" name="Line 301"/>
            <p:cNvSpPr>
              <a:spLocks noChangeShapeType="1"/>
            </p:cNvSpPr>
            <p:nvPr/>
          </p:nvSpPr>
          <p:spPr bwMode="auto">
            <a:xfrm flipV="1">
              <a:off x="4657708" y="24955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31" name="Line 302"/>
            <p:cNvSpPr>
              <a:spLocks noChangeShapeType="1"/>
            </p:cNvSpPr>
            <p:nvPr/>
          </p:nvSpPr>
          <p:spPr bwMode="auto">
            <a:xfrm flipV="1">
              <a:off x="4667233"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32" name="Line 303"/>
            <p:cNvSpPr>
              <a:spLocks noChangeShapeType="1"/>
            </p:cNvSpPr>
            <p:nvPr/>
          </p:nvSpPr>
          <p:spPr bwMode="auto">
            <a:xfrm flipV="1">
              <a:off x="4676758"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33" name="Line 304"/>
            <p:cNvSpPr>
              <a:spLocks noChangeShapeType="1"/>
            </p:cNvSpPr>
            <p:nvPr/>
          </p:nvSpPr>
          <p:spPr bwMode="auto">
            <a:xfrm flipV="1">
              <a:off x="4686283"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34" name="Line 305"/>
            <p:cNvSpPr>
              <a:spLocks noChangeShapeType="1"/>
            </p:cNvSpPr>
            <p:nvPr/>
          </p:nvSpPr>
          <p:spPr bwMode="auto">
            <a:xfrm flipV="1">
              <a:off x="4695808"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35" name="Line 306"/>
            <p:cNvSpPr>
              <a:spLocks noChangeShapeType="1"/>
            </p:cNvSpPr>
            <p:nvPr/>
          </p:nvSpPr>
          <p:spPr bwMode="auto">
            <a:xfrm flipV="1">
              <a:off x="4705333" y="24764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36" name="Line 307"/>
            <p:cNvSpPr>
              <a:spLocks noChangeShapeType="1"/>
            </p:cNvSpPr>
            <p:nvPr/>
          </p:nvSpPr>
          <p:spPr bwMode="auto">
            <a:xfrm>
              <a:off x="4714858" y="24764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37" name="Line 308"/>
            <p:cNvSpPr>
              <a:spLocks noChangeShapeType="1"/>
            </p:cNvSpPr>
            <p:nvPr/>
          </p:nvSpPr>
          <p:spPr bwMode="auto">
            <a:xfrm flipV="1">
              <a:off x="4724383"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38" name="Line 309"/>
            <p:cNvSpPr>
              <a:spLocks noChangeShapeType="1"/>
            </p:cNvSpPr>
            <p:nvPr/>
          </p:nvSpPr>
          <p:spPr bwMode="auto">
            <a:xfrm flipV="1">
              <a:off x="4733908"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39" name="Line 310"/>
            <p:cNvSpPr>
              <a:spLocks noChangeShapeType="1"/>
            </p:cNvSpPr>
            <p:nvPr/>
          </p:nvSpPr>
          <p:spPr bwMode="auto">
            <a:xfrm flipV="1">
              <a:off x="4743433"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40" name="Line 311"/>
            <p:cNvSpPr>
              <a:spLocks noChangeShapeType="1"/>
            </p:cNvSpPr>
            <p:nvPr/>
          </p:nvSpPr>
          <p:spPr bwMode="auto">
            <a:xfrm flipV="1">
              <a:off x="4752958"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41" name="Line 312"/>
            <p:cNvSpPr>
              <a:spLocks noChangeShapeType="1"/>
            </p:cNvSpPr>
            <p:nvPr/>
          </p:nvSpPr>
          <p:spPr bwMode="auto">
            <a:xfrm flipV="1">
              <a:off x="4762483"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42" name="Line 313"/>
            <p:cNvSpPr>
              <a:spLocks noChangeShapeType="1"/>
            </p:cNvSpPr>
            <p:nvPr/>
          </p:nvSpPr>
          <p:spPr bwMode="auto">
            <a:xfrm flipV="1">
              <a:off x="4772008"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43" name="Line 314"/>
            <p:cNvSpPr>
              <a:spLocks noChangeShapeType="1"/>
            </p:cNvSpPr>
            <p:nvPr/>
          </p:nvSpPr>
          <p:spPr bwMode="auto">
            <a:xfrm flipV="1">
              <a:off x="4781533" y="24860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44" name="Line 315"/>
            <p:cNvSpPr>
              <a:spLocks noChangeShapeType="1"/>
            </p:cNvSpPr>
            <p:nvPr/>
          </p:nvSpPr>
          <p:spPr bwMode="auto">
            <a:xfrm>
              <a:off x="4791058" y="24860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45" name="Line 316"/>
            <p:cNvSpPr>
              <a:spLocks noChangeShapeType="1"/>
            </p:cNvSpPr>
            <p:nvPr/>
          </p:nvSpPr>
          <p:spPr bwMode="auto">
            <a:xfrm flipV="1">
              <a:off x="4800583"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46" name="Line 317"/>
            <p:cNvSpPr>
              <a:spLocks noChangeShapeType="1"/>
            </p:cNvSpPr>
            <p:nvPr/>
          </p:nvSpPr>
          <p:spPr bwMode="auto">
            <a:xfrm flipV="1">
              <a:off x="4810108" y="2493948"/>
              <a:ext cx="15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47" name="Line 318"/>
            <p:cNvSpPr>
              <a:spLocks noChangeShapeType="1"/>
            </p:cNvSpPr>
            <p:nvPr/>
          </p:nvSpPr>
          <p:spPr bwMode="auto">
            <a:xfrm>
              <a:off x="4810108" y="24955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48" name="Line 319"/>
            <p:cNvSpPr>
              <a:spLocks noChangeShapeType="1"/>
            </p:cNvSpPr>
            <p:nvPr/>
          </p:nvSpPr>
          <p:spPr bwMode="auto">
            <a:xfrm flipV="1">
              <a:off x="4819633" y="24955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49" name="Line 320"/>
            <p:cNvSpPr>
              <a:spLocks noChangeShapeType="1"/>
            </p:cNvSpPr>
            <p:nvPr/>
          </p:nvSpPr>
          <p:spPr bwMode="auto">
            <a:xfrm flipV="1">
              <a:off x="4829158" y="24860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50" name="Line 321"/>
            <p:cNvSpPr>
              <a:spLocks noChangeShapeType="1"/>
            </p:cNvSpPr>
            <p:nvPr/>
          </p:nvSpPr>
          <p:spPr bwMode="auto">
            <a:xfrm flipV="1">
              <a:off x="4838683" y="24764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51" name="Line 322"/>
            <p:cNvSpPr>
              <a:spLocks noChangeShapeType="1"/>
            </p:cNvSpPr>
            <p:nvPr/>
          </p:nvSpPr>
          <p:spPr bwMode="auto">
            <a:xfrm flipV="1">
              <a:off x="4848208" y="24669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52" name="Line 323"/>
            <p:cNvSpPr>
              <a:spLocks noChangeShapeType="1"/>
            </p:cNvSpPr>
            <p:nvPr/>
          </p:nvSpPr>
          <p:spPr bwMode="auto">
            <a:xfrm>
              <a:off x="4857733" y="24669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53" name="Line 324"/>
            <p:cNvSpPr>
              <a:spLocks noChangeShapeType="1"/>
            </p:cNvSpPr>
            <p:nvPr/>
          </p:nvSpPr>
          <p:spPr bwMode="auto">
            <a:xfrm flipV="1">
              <a:off x="4867258" y="24669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54" name="Line 325"/>
            <p:cNvSpPr>
              <a:spLocks noChangeShapeType="1"/>
            </p:cNvSpPr>
            <p:nvPr/>
          </p:nvSpPr>
          <p:spPr bwMode="auto">
            <a:xfrm flipV="1">
              <a:off x="4876783" y="24653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55" name="Line 326"/>
            <p:cNvSpPr>
              <a:spLocks noChangeShapeType="1"/>
            </p:cNvSpPr>
            <p:nvPr/>
          </p:nvSpPr>
          <p:spPr bwMode="auto">
            <a:xfrm flipV="1">
              <a:off x="4886308" y="24574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56" name="Line 327"/>
            <p:cNvSpPr>
              <a:spLocks noChangeShapeType="1"/>
            </p:cNvSpPr>
            <p:nvPr/>
          </p:nvSpPr>
          <p:spPr bwMode="auto">
            <a:xfrm flipV="1">
              <a:off x="4895833" y="24479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57" name="Line 328"/>
            <p:cNvSpPr>
              <a:spLocks noChangeShapeType="1"/>
            </p:cNvSpPr>
            <p:nvPr/>
          </p:nvSpPr>
          <p:spPr bwMode="auto">
            <a:xfrm flipV="1">
              <a:off x="4905358" y="24383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58" name="Line 329"/>
            <p:cNvSpPr>
              <a:spLocks noChangeShapeType="1"/>
            </p:cNvSpPr>
            <p:nvPr/>
          </p:nvSpPr>
          <p:spPr bwMode="auto">
            <a:xfrm flipV="1">
              <a:off x="4914883" y="24367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59" name="Line 330"/>
            <p:cNvSpPr>
              <a:spLocks noChangeShapeType="1"/>
            </p:cNvSpPr>
            <p:nvPr/>
          </p:nvSpPr>
          <p:spPr bwMode="auto">
            <a:xfrm flipV="1">
              <a:off x="4924408" y="24288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60" name="Line 331"/>
            <p:cNvSpPr>
              <a:spLocks noChangeShapeType="1"/>
            </p:cNvSpPr>
            <p:nvPr/>
          </p:nvSpPr>
          <p:spPr bwMode="auto">
            <a:xfrm flipV="1">
              <a:off x="4933933" y="24272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61" name="Line 332"/>
            <p:cNvSpPr>
              <a:spLocks noChangeShapeType="1"/>
            </p:cNvSpPr>
            <p:nvPr/>
          </p:nvSpPr>
          <p:spPr bwMode="auto">
            <a:xfrm>
              <a:off x="4943458" y="24288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62" name="Line 333"/>
            <p:cNvSpPr>
              <a:spLocks noChangeShapeType="1"/>
            </p:cNvSpPr>
            <p:nvPr/>
          </p:nvSpPr>
          <p:spPr bwMode="auto">
            <a:xfrm flipV="1">
              <a:off x="4952983" y="24367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63" name="Line 334"/>
            <p:cNvSpPr>
              <a:spLocks noChangeShapeType="1"/>
            </p:cNvSpPr>
            <p:nvPr/>
          </p:nvSpPr>
          <p:spPr bwMode="auto">
            <a:xfrm flipV="1">
              <a:off x="4962508" y="24193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64" name="Line 335"/>
            <p:cNvSpPr>
              <a:spLocks noChangeShapeType="1"/>
            </p:cNvSpPr>
            <p:nvPr/>
          </p:nvSpPr>
          <p:spPr bwMode="auto">
            <a:xfrm flipV="1">
              <a:off x="4972033" y="2390761"/>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65" name="Line 336"/>
            <p:cNvSpPr>
              <a:spLocks noChangeShapeType="1"/>
            </p:cNvSpPr>
            <p:nvPr/>
          </p:nvSpPr>
          <p:spPr bwMode="auto">
            <a:xfrm flipV="1">
              <a:off x="4981558" y="23812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66" name="Line 337"/>
            <p:cNvSpPr>
              <a:spLocks noChangeShapeType="1"/>
            </p:cNvSpPr>
            <p:nvPr/>
          </p:nvSpPr>
          <p:spPr bwMode="auto">
            <a:xfrm flipV="1">
              <a:off x="4991083" y="23796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67" name="Line 338"/>
            <p:cNvSpPr>
              <a:spLocks noChangeShapeType="1"/>
            </p:cNvSpPr>
            <p:nvPr/>
          </p:nvSpPr>
          <p:spPr bwMode="auto">
            <a:xfrm>
              <a:off x="5000608" y="23812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68" name="Line 339"/>
            <p:cNvSpPr>
              <a:spLocks noChangeShapeType="1"/>
            </p:cNvSpPr>
            <p:nvPr/>
          </p:nvSpPr>
          <p:spPr bwMode="auto">
            <a:xfrm>
              <a:off x="5010133" y="2390761"/>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69" name="Line 340"/>
            <p:cNvSpPr>
              <a:spLocks noChangeShapeType="1"/>
            </p:cNvSpPr>
            <p:nvPr/>
          </p:nvSpPr>
          <p:spPr bwMode="auto">
            <a:xfrm flipV="1">
              <a:off x="5019658" y="24177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70" name="Line 341"/>
            <p:cNvSpPr>
              <a:spLocks noChangeShapeType="1"/>
            </p:cNvSpPr>
            <p:nvPr/>
          </p:nvSpPr>
          <p:spPr bwMode="auto">
            <a:xfrm>
              <a:off x="5029183" y="24193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71" name="Line 342"/>
            <p:cNvSpPr>
              <a:spLocks noChangeShapeType="1"/>
            </p:cNvSpPr>
            <p:nvPr/>
          </p:nvSpPr>
          <p:spPr bwMode="auto">
            <a:xfrm flipV="1">
              <a:off x="5038708" y="24193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72" name="Line 343"/>
            <p:cNvSpPr>
              <a:spLocks noChangeShapeType="1"/>
            </p:cNvSpPr>
            <p:nvPr/>
          </p:nvSpPr>
          <p:spPr bwMode="auto">
            <a:xfrm flipV="1">
              <a:off x="5048233" y="24098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73" name="Line 344"/>
            <p:cNvSpPr>
              <a:spLocks noChangeShapeType="1"/>
            </p:cNvSpPr>
            <p:nvPr/>
          </p:nvSpPr>
          <p:spPr bwMode="auto">
            <a:xfrm flipV="1">
              <a:off x="5057758" y="24082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74" name="Line 345"/>
            <p:cNvSpPr>
              <a:spLocks noChangeShapeType="1"/>
            </p:cNvSpPr>
            <p:nvPr/>
          </p:nvSpPr>
          <p:spPr bwMode="auto">
            <a:xfrm>
              <a:off x="5067283" y="2409811"/>
              <a:ext cx="15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75" name="Line 346"/>
            <p:cNvSpPr>
              <a:spLocks noChangeShapeType="1"/>
            </p:cNvSpPr>
            <p:nvPr/>
          </p:nvSpPr>
          <p:spPr bwMode="auto">
            <a:xfrm>
              <a:off x="5067283" y="24193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76" name="Line 347"/>
            <p:cNvSpPr>
              <a:spLocks noChangeShapeType="1"/>
            </p:cNvSpPr>
            <p:nvPr/>
          </p:nvSpPr>
          <p:spPr bwMode="auto">
            <a:xfrm flipV="1">
              <a:off x="5076808" y="24193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77" name="Line 348"/>
            <p:cNvSpPr>
              <a:spLocks noChangeShapeType="1"/>
            </p:cNvSpPr>
            <p:nvPr/>
          </p:nvSpPr>
          <p:spPr bwMode="auto">
            <a:xfrm flipV="1">
              <a:off x="5086333" y="24098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78" name="Line 349"/>
            <p:cNvSpPr>
              <a:spLocks noChangeShapeType="1"/>
            </p:cNvSpPr>
            <p:nvPr/>
          </p:nvSpPr>
          <p:spPr bwMode="auto">
            <a:xfrm flipV="1">
              <a:off x="5095858" y="24002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79" name="Line 350"/>
            <p:cNvSpPr>
              <a:spLocks noChangeShapeType="1"/>
            </p:cNvSpPr>
            <p:nvPr/>
          </p:nvSpPr>
          <p:spPr bwMode="auto">
            <a:xfrm>
              <a:off x="5105383" y="24002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80" name="Line 351"/>
            <p:cNvSpPr>
              <a:spLocks noChangeShapeType="1"/>
            </p:cNvSpPr>
            <p:nvPr/>
          </p:nvSpPr>
          <p:spPr bwMode="auto">
            <a:xfrm flipV="1">
              <a:off x="5114908" y="24082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81" name="Line 352"/>
            <p:cNvSpPr>
              <a:spLocks noChangeShapeType="1"/>
            </p:cNvSpPr>
            <p:nvPr/>
          </p:nvSpPr>
          <p:spPr bwMode="auto">
            <a:xfrm flipV="1">
              <a:off x="5124433" y="24082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82" name="Line 353"/>
            <p:cNvSpPr>
              <a:spLocks noChangeShapeType="1"/>
            </p:cNvSpPr>
            <p:nvPr/>
          </p:nvSpPr>
          <p:spPr bwMode="auto">
            <a:xfrm flipV="1">
              <a:off x="5133958" y="23907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83" name="Line 354"/>
            <p:cNvSpPr>
              <a:spLocks noChangeShapeType="1"/>
            </p:cNvSpPr>
            <p:nvPr/>
          </p:nvSpPr>
          <p:spPr bwMode="auto">
            <a:xfrm flipV="1">
              <a:off x="5143483" y="23717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84" name="Line 355"/>
            <p:cNvSpPr>
              <a:spLocks noChangeShapeType="1"/>
            </p:cNvSpPr>
            <p:nvPr/>
          </p:nvSpPr>
          <p:spPr bwMode="auto">
            <a:xfrm flipV="1">
              <a:off x="5153008" y="23701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85" name="Line 356"/>
            <p:cNvSpPr>
              <a:spLocks noChangeShapeType="1"/>
            </p:cNvSpPr>
            <p:nvPr/>
          </p:nvSpPr>
          <p:spPr bwMode="auto">
            <a:xfrm flipV="1">
              <a:off x="5162533" y="23621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86" name="Line 357"/>
            <p:cNvSpPr>
              <a:spLocks noChangeShapeType="1"/>
            </p:cNvSpPr>
            <p:nvPr/>
          </p:nvSpPr>
          <p:spPr bwMode="auto">
            <a:xfrm>
              <a:off x="5172058" y="23621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87" name="Line 358"/>
            <p:cNvSpPr>
              <a:spLocks noChangeShapeType="1"/>
            </p:cNvSpPr>
            <p:nvPr/>
          </p:nvSpPr>
          <p:spPr bwMode="auto">
            <a:xfrm flipV="1">
              <a:off x="5181583" y="23526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88" name="Line 359"/>
            <p:cNvSpPr>
              <a:spLocks noChangeShapeType="1"/>
            </p:cNvSpPr>
            <p:nvPr/>
          </p:nvSpPr>
          <p:spPr bwMode="auto">
            <a:xfrm flipV="1">
              <a:off x="5191108" y="232408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89" name="Line 360"/>
            <p:cNvSpPr>
              <a:spLocks noChangeShapeType="1"/>
            </p:cNvSpPr>
            <p:nvPr/>
          </p:nvSpPr>
          <p:spPr bwMode="auto">
            <a:xfrm flipV="1">
              <a:off x="5200633" y="2295511"/>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90" name="Line 361"/>
            <p:cNvSpPr>
              <a:spLocks noChangeShapeType="1"/>
            </p:cNvSpPr>
            <p:nvPr/>
          </p:nvSpPr>
          <p:spPr bwMode="auto">
            <a:xfrm flipV="1">
              <a:off x="5210158" y="2219311"/>
              <a:ext cx="9525" cy="762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91" name="Line 362"/>
            <p:cNvSpPr>
              <a:spLocks noChangeShapeType="1"/>
            </p:cNvSpPr>
            <p:nvPr/>
          </p:nvSpPr>
          <p:spPr bwMode="auto">
            <a:xfrm flipV="1">
              <a:off x="5219683" y="2124061"/>
              <a:ext cx="9525" cy="952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92" name="Line 363"/>
            <p:cNvSpPr>
              <a:spLocks noChangeShapeType="1"/>
            </p:cNvSpPr>
            <p:nvPr/>
          </p:nvSpPr>
          <p:spPr bwMode="auto">
            <a:xfrm flipV="1">
              <a:off x="5229208" y="21224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93" name="Line 364"/>
            <p:cNvSpPr>
              <a:spLocks noChangeShapeType="1"/>
            </p:cNvSpPr>
            <p:nvPr/>
          </p:nvSpPr>
          <p:spPr bwMode="auto">
            <a:xfrm>
              <a:off x="5238733" y="2124061"/>
              <a:ext cx="9525" cy="1428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94" name="Line 365"/>
            <p:cNvSpPr>
              <a:spLocks noChangeShapeType="1"/>
            </p:cNvSpPr>
            <p:nvPr/>
          </p:nvSpPr>
          <p:spPr bwMode="auto">
            <a:xfrm>
              <a:off x="5248258" y="2266936"/>
              <a:ext cx="9525" cy="1619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95" name="Line 366"/>
            <p:cNvSpPr>
              <a:spLocks noChangeShapeType="1"/>
            </p:cNvSpPr>
            <p:nvPr/>
          </p:nvSpPr>
          <p:spPr bwMode="auto">
            <a:xfrm>
              <a:off x="5257783" y="2428861"/>
              <a:ext cx="9525" cy="857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96" name="Line 367"/>
            <p:cNvSpPr>
              <a:spLocks noChangeShapeType="1"/>
            </p:cNvSpPr>
            <p:nvPr/>
          </p:nvSpPr>
          <p:spPr bwMode="auto">
            <a:xfrm>
              <a:off x="5267308" y="25145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97" name="Line 368"/>
            <p:cNvSpPr>
              <a:spLocks noChangeShapeType="1"/>
            </p:cNvSpPr>
            <p:nvPr/>
          </p:nvSpPr>
          <p:spPr bwMode="auto">
            <a:xfrm flipV="1">
              <a:off x="5276833" y="25050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98" name="Line 369"/>
            <p:cNvSpPr>
              <a:spLocks noChangeShapeType="1"/>
            </p:cNvSpPr>
            <p:nvPr/>
          </p:nvSpPr>
          <p:spPr bwMode="auto">
            <a:xfrm flipV="1">
              <a:off x="5286358" y="2428861"/>
              <a:ext cx="9525" cy="762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699" name="Line 370"/>
            <p:cNvSpPr>
              <a:spLocks noChangeShapeType="1"/>
            </p:cNvSpPr>
            <p:nvPr/>
          </p:nvSpPr>
          <p:spPr bwMode="auto">
            <a:xfrm flipV="1">
              <a:off x="5295883" y="2352661"/>
              <a:ext cx="9525" cy="762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00" name="Line 371"/>
            <p:cNvSpPr>
              <a:spLocks noChangeShapeType="1"/>
            </p:cNvSpPr>
            <p:nvPr/>
          </p:nvSpPr>
          <p:spPr bwMode="auto">
            <a:xfrm>
              <a:off x="5305408" y="2352661"/>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01" name="Line 372"/>
            <p:cNvSpPr>
              <a:spLocks noChangeShapeType="1"/>
            </p:cNvSpPr>
            <p:nvPr/>
          </p:nvSpPr>
          <p:spPr bwMode="auto">
            <a:xfrm>
              <a:off x="5314933" y="23812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02" name="Line 373"/>
            <p:cNvSpPr>
              <a:spLocks noChangeShapeType="1"/>
            </p:cNvSpPr>
            <p:nvPr/>
          </p:nvSpPr>
          <p:spPr bwMode="auto">
            <a:xfrm flipV="1">
              <a:off x="5324458" y="2381236"/>
              <a:ext cx="15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03" name="Line 374"/>
            <p:cNvSpPr>
              <a:spLocks noChangeShapeType="1"/>
            </p:cNvSpPr>
            <p:nvPr/>
          </p:nvSpPr>
          <p:spPr bwMode="auto">
            <a:xfrm flipV="1">
              <a:off x="5324458" y="23621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04" name="Line 375"/>
            <p:cNvSpPr>
              <a:spLocks noChangeShapeType="1"/>
            </p:cNvSpPr>
            <p:nvPr/>
          </p:nvSpPr>
          <p:spPr bwMode="auto">
            <a:xfrm flipV="1">
              <a:off x="5333983" y="23431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05" name="Line 376"/>
            <p:cNvSpPr>
              <a:spLocks noChangeShapeType="1"/>
            </p:cNvSpPr>
            <p:nvPr/>
          </p:nvSpPr>
          <p:spPr bwMode="auto">
            <a:xfrm flipV="1">
              <a:off x="5343508" y="23415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06" name="Line 377"/>
            <p:cNvSpPr>
              <a:spLocks noChangeShapeType="1"/>
            </p:cNvSpPr>
            <p:nvPr/>
          </p:nvSpPr>
          <p:spPr bwMode="auto">
            <a:xfrm>
              <a:off x="5353033" y="23431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07" name="Line 378"/>
            <p:cNvSpPr>
              <a:spLocks noChangeShapeType="1"/>
            </p:cNvSpPr>
            <p:nvPr/>
          </p:nvSpPr>
          <p:spPr bwMode="auto">
            <a:xfrm>
              <a:off x="5362558" y="23621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08" name="Line 379"/>
            <p:cNvSpPr>
              <a:spLocks noChangeShapeType="1"/>
            </p:cNvSpPr>
            <p:nvPr/>
          </p:nvSpPr>
          <p:spPr bwMode="auto">
            <a:xfrm>
              <a:off x="5372083" y="23812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09" name="Line 380"/>
            <p:cNvSpPr>
              <a:spLocks noChangeShapeType="1"/>
            </p:cNvSpPr>
            <p:nvPr/>
          </p:nvSpPr>
          <p:spPr bwMode="auto">
            <a:xfrm flipV="1">
              <a:off x="5381608" y="23717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10" name="Line 381"/>
            <p:cNvSpPr>
              <a:spLocks noChangeShapeType="1"/>
            </p:cNvSpPr>
            <p:nvPr/>
          </p:nvSpPr>
          <p:spPr bwMode="auto">
            <a:xfrm flipV="1">
              <a:off x="5391133" y="23621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11" name="Line 382"/>
            <p:cNvSpPr>
              <a:spLocks noChangeShapeType="1"/>
            </p:cNvSpPr>
            <p:nvPr/>
          </p:nvSpPr>
          <p:spPr bwMode="auto">
            <a:xfrm flipV="1">
              <a:off x="5400658" y="23526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12" name="Line 383"/>
            <p:cNvSpPr>
              <a:spLocks noChangeShapeType="1"/>
            </p:cNvSpPr>
            <p:nvPr/>
          </p:nvSpPr>
          <p:spPr bwMode="auto">
            <a:xfrm flipV="1">
              <a:off x="5410183" y="23431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13" name="Line 384"/>
            <p:cNvSpPr>
              <a:spLocks noChangeShapeType="1"/>
            </p:cNvSpPr>
            <p:nvPr/>
          </p:nvSpPr>
          <p:spPr bwMode="auto">
            <a:xfrm flipV="1">
              <a:off x="5419708" y="23415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14" name="Line 385"/>
            <p:cNvSpPr>
              <a:spLocks noChangeShapeType="1"/>
            </p:cNvSpPr>
            <p:nvPr/>
          </p:nvSpPr>
          <p:spPr bwMode="auto">
            <a:xfrm>
              <a:off x="5429233" y="23431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15" name="Line 386"/>
            <p:cNvSpPr>
              <a:spLocks noChangeShapeType="1"/>
            </p:cNvSpPr>
            <p:nvPr/>
          </p:nvSpPr>
          <p:spPr bwMode="auto">
            <a:xfrm flipV="1">
              <a:off x="5438758" y="23510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16" name="Line 387"/>
            <p:cNvSpPr>
              <a:spLocks noChangeShapeType="1"/>
            </p:cNvSpPr>
            <p:nvPr/>
          </p:nvSpPr>
          <p:spPr bwMode="auto">
            <a:xfrm flipV="1">
              <a:off x="5448283" y="23336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17" name="Line 388"/>
            <p:cNvSpPr>
              <a:spLocks noChangeShapeType="1"/>
            </p:cNvSpPr>
            <p:nvPr/>
          </p:nvSpPr>
          <p:spPr bwMode="auto">
            <a:xfrm flipV="1">
              <a:off x="5457808" y="230503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18" name="Line 389"/>
            <p:cNvSpPr>
              <a:spLocks noChangeShapeType="1"/>
            </p:cNvSpPr>
            <p:nvPr/>
          </p:nvSpPr>
          <p:spPr bwMode="auto">
            <a:xfrm>
              <a:off x="5467333" y="2305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19" name="Line 390"/>
            <p:cNvSpPr>
              <a:spLocks noChangeShapeType="1"/>
            </p:cNvSpPr>
            <p:nvPr/>
          </p:nvSpPr>
          <p:spPr bwMode="auto">
            <a:xfrm>
              <a:off x="5476858" y="23145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20" name="Line 391"/>
            <p:cNvSpPr>
              <a:spLocks noChangeShapeType="1"/>
            </p:cNvSpPr>
            <p:nvPr/>
          </p:nvSpPr>
          <p:spPr bwMode="auto">
            <a:xfrm flipV="1">
              <a:off x="5486383" y="2332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21" name="Line 392"/>
            <p:cNvSpPr>
              <a:spLocks noChangeShapeType="1"/>
            </p:cNvSpPr>
            <p:nvPr/>
          </p:nvSpPr>
          <p:spPr bwMode="auto">
            <a:xfrm>
              <a:off x="5495908" y="2333611"/>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22" name="Line 393"/>
            <p:cNvSpPr>
              <a:spLocks noChangeShapeType="1"/>
            </p:cNvSpPr>
            <p:nvPr/>
          </p:nvSpPr>
          <p:spPr bwMode="auto">
            <a:xfrm>
              <a:off x="5505433" y="23621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23" name="Line 394"/>
            <p:cNvSpPr>
              <a:spLocks noChangeShapeType="1"/>
            </p:cNvSpPr>
            <p:nvPr/>
          </p:nvSpPr>
          <p:spPr bwMode="auto">
            <a:xfrm flipV="1">
              <a:off x="5514958" y="234313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24" name="Line 395"/>
            <p:cNvSpPr>
              <a:spLocks noChangeShapeType="1"/>
            </p:cNvSpPr>
            <p:nvPr/>
          </p:nvSpPr>
          <p:spPr bwMode="auto">
            <a:xfrm flipV="1">
              <a:off x="5524483" y="2276461"/>
              <a:ext cx="9525" cy="666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25" name="Line 396"/>
            <p:cNvSpPr>
              <a:spLocks noChangeShapeType="1"/>
            </p:cNvSpPr>
            <p:nvPr/>
          </p:nvSpPr>
          <p:spPr bwMode="auto">
            <a:xfrm flipV="1">
              <a:off x="5534008" y="2274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26" name="Line 397"/>
            <p:cNvSpPr>
              <a:spLocks noChangeShapeType="1"/>
            </p:cNvSpPr>
            <p:nvPr/>
          </p:nvSpPr>
          <p:spPr bwMode="auto">
            <a:xfrm>
              <a:off x="5543533" y="2276461"/>
              <a:ext cx="9525"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27" name="Line 398"/>
            <p:cNvSpPr>
              <a:spLocks noChangeShapeType="1"/>
            </p:cNvSpPr>
            <p:nvPr/>
          </p:nvSpPr>
          <p:spPr bwMode="auto">
            <a:xfrm flipV="1">
              <a:off x="5553058" y="2266936"/>
              <a:ext cx="9525"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28" name="Line 399"/>
            <p:cNvSpPr>
              <a:spLocks noChangeShapeType="1"/>
            </p:cNvSpPr>
            <p:nvPr/>
          </p:nvSpPr>
          <p:spPr bwMode="auto">
            <a:xfrm>
              <a:off x="5562583" y="22669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29" name="Line 400"/>
            <p:cNvSpPr>
              <a:spLocks noChangeShapeType="1"/>
            </p:cNvSpPr>
            <p:nvPr/>
          </p:nvSpPr>
          <p:spPr bwMode="auto">
            <a:xfrm>
              <a:off x="5572108" y="22859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30" name="Line 401"/>
            <p:cNvSpPr>
              <a:spLocks noChangeShapeType="1"/>
            </p:cNvSpPr>
            <p:nvPr/>
          </p:nvSpPr>
          <p:spPr bwMode="auto">
            <a:xfrm flipV="1">
              <a:off x="5581633" y="2228836"/>
              <a:ext cx="1588" cy="762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31" name="Line 402"/>
            <p:cNvSpPr>
              <a:spLocks noChangeShapeType="1"/>
            </p:cNvSpPr>
            <p:nvPr/>
          </p:nvSpPr>
          <p:spPr bwMode="auto">
            <a:xfrm>
              <a:off x="5581633" y="22288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32" name="Line 403"/>
            <p:cNvSpPr>
              <a:spLocks noChangeShapeType="1"/>
            </p:cNvSpPr>
            <p:nvPr/>
          </p:nvSpPr>
          <p:spPr bwMode="auto">
            <a:xfrm flipV="1">
              <a:off x="5591158" y="22383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33" name="Line 404"/>
            <p:cNvSpPr>
              <a:spLocks noChangeShapeType="1"/>
            </p:cNvSpPr>
            <p:nvPr/>
          </p:nvSpPr>
          <p:spPr bwMode="auto">
            <a:xfrm>
              <a:off x="5600683" y="2238361"/>
              <a:ext cx="9525" cy="571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34" name="Line 405"/>
            <p:cNvSpPr>
              <a:spLocks noChangeShapeType="1"/>
            </p:cNvSpPr>
            <p:nvPr/>
          </p:nvSpPr>
          <p:spPr bwMode="auto">
            <a:xfrm flipV="1">
              <a:off x="5610208" y="2257411"/>
              <a:ext cx="9525"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35" name="Line 406"/>
            <p:cNvSpPr>
              <a:spLocks noChangeShapeType="1"/>
            </p:cNvSpPr>
            <p:nvPr/>
          </p:nvSpPr>
          <p:spPr bwMode="auto">
            <a:xfrm>
              <a:off x="5619733" y="22574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36" name="Line 407"/>
            <p:cNvSpPr>
              <a:spLocks noChangeShapeType="1"/>
            </p:cNvSpPr>
            <p:nvPr/>
          </p:nvSpPr>
          <p:spPr bwMode="auto">
            <a:xfrm flipV="1">
              <a:off x="5629258" y="2274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37" name="Line 409"/>
            <p:cNvSpPr>
              <a:spLocks noChangeShapeType="1"/>
            </p:cNvSpPr>
            <p:nvPr/>
          </p:nvSpPr>
          <p:spPr bwMode="auto">
            <a:xfrm flipV="1">
              <a:off x="5638783" y="22574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38" name="Line 410"/>
            <p:cNvSpPr>
              <a:spLocks noChangeShapeType="1"/>
            </p:cNvSpPr>
            <p:nvPr/>
          </p:nvSpPr>
          <p:spPr bwMode="auto">
            <a:xfrm>
              <a:off x="5648308" y="2257411"/>
              <a:ext cx="9525" cy="571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39" name="Line 411"/>
            <p:cNvSpPr>
              <a:spLocks noChangeShapeType="1"/>
            </p:cNvSpPr>
            <p:nvPr/>
          </p:nvSpPr>
          <p:spPr bwMode="auto">
            <a:xfrm flipV="1">
              <a:off x="5657833" y="2266936"/>
              <a:ext cx="9525"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40" name="Line 412"/>
            <p:cNvSpPr>
              <a:spLocks noChangeShapeType="1"/>
            </p:cNvSpPr>
            <p:nvPr/>
          </p:nvSpPr>
          <p:spPr bwMode="auto">
            <a:xfrm flipV="1">
              <a:off x="5667358" y="22478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41" name="Line 413"/>
            <p:cNvSpPr>
              <a:spLocks noChangeShapeType="1"/>
            </p:cNvSpPr>
            <p:nvPr/>
          </p:nvSpPr>
          <p:spPr bwMode="auto">
            <a:xfrm flipV="1">
              <a:off x="5676883" y="22462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42" name="Line 414"/>
            <p:cNvSpPr>
              <a:spLocks noChangeShapeType="1"/>
            </p:cNvSpPr>
            <p:nvPr/>
          </p:nvSpPr>
          <p:spPr bwMode="auto">
            <a:xfrm flipV="1">
              <a:off x="5686408" y="22462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43" name="Line 415"/>
            <p:cNvSpPr>
              <a:spLocks noChangeShapeType="1"/>
            </p:cNvSpPr>
            <p:nvPr/>
          </p:nvSpPr>
          <p:spPr bwMode="auto">
            <a:xfrm flipV="1">
              <a:off x="5695933" y="22383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44" name="Line 416"/>
            <p:cNvSpPr>
              <a:spLocks noChangeShapeType="1"/>
            </p:cNvSpPr>
            <p:nvPr/>
          </p:nvSpPr>
          <p:spPr bwMode="auto">
            <a:xfrm flipV="1">
              <a:off x="5705458" y="22367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45" name="Line 417"/>
            <p:cNvSpPr>
              <a:spLocks noChangeShapeType="1"/>
            </p:cNvSpPr>
            <p:nvPr/>
          </p:nvSpPr>
          <p:spPr bwMode="auto">
            <a:xfrm flipV="1">
              <a:off x="5714983" y="22288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46" name="Line 418"/>
            <p:cNvSpPr>
              <a:spLocks noChangeShapeType="1"/>
            </p:cNvSpPr>
            <p:nvPr/>
          </p:nvSpPr>
          <p:spPr bwMode="auto">
            <a:xfrm flipV="1">
              <a:off x="5724508" y="22193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47" name="Line 419"/>
            <p:cNvSpPr>
              <a:spLocks noChangeShapeType="1"/>
            </p:cNvSpPr>
            <p:nvPr/>
          </p:nvSpPr>
          <p:spPr bwMode="auto">
            <a:xfrm flipV="1">
              <a:off x="5734033" y="22177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48" name="Line 420"/>
            <p:cNvSpPr>
              <a:spLocks noChangeShapeType="1"/>
            </p:cNvSpPr>
            <p:nvPr/>
          </p:nvSpPr>
          <p:spPr bwMode="auto">
            <a:xfrm flipV="1">
              <a:off x="5743558" y="219073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49" name="Line 421"/>
            <p:cNvSpPr>
              <a:spLocks noChangeShapeType="1"/>
            </p:cNvSpPr>
            <p:nvPr/>
          </p:nvSpPr>
          <p:spPr bwMode="auto">
            <a:xfrm>
              <a:off x="5753083" y="219073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50" name="Line 422"/>
            <p:cNvSpPr>
              <a:spLocks noChangeShapeType="1"/>
            </p:cNvSpPr>
            <p:nvPr/>
          </p:nvSpPr>
          <p:spPr bwMode="auto">
            <a:xfrm flipV="1">
              <a:off x="5762608" y="22097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51" name="Line 423"/>
            <p:cNvSpPr>
              <a:spLocks noChangeShapeType="1"/>
            </p:cNvSpPr>
            <p:nvPr/>
          </p:nvSpPr>
          <p:spPr bwMode="auto">
            <a:xfrm flipV="1">
              <a:off x="5772133" y="2181211"/>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52" name="Line 424"/>
            <p:cNvSpPr>
              <a:spLocks noChangeShapeType="1"/>
            </p:cNvSpPr>
            <p:nvPr/>
          </p:nvSpPr>
          <p:spPr bwMode="auto">
            <a:xfrm flipV="1">
              <a:off x="5781658" y="21621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53" name="Line 425"/>
            <p:cNvSpPr>
              <a:spLocks noChangeShapeType="1"/>
            </p:cNvSpPr>
            <p:nvPr/>
          </p:nvSpPr>
          <p:spPr bwMode="auto">
            <a:xfrm flipV="1">
              <a:off x="5791183" y="21605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54" name="Line 426"/>
            <p:cNvSpPr>
              <a:spLocks noChangeShapeType="1"/>
            </p:cNvSpPr>
            <p:nvPr/>
          </p:nvSpPr>
          <p:spPr bwMode="auto">
            <a:xfrm>
              <a:off x="5800708" y="21621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55" name="Line 427"/>
            <p:cNvSpPr>
              <a:spLocks noChangeShapeType="1"/>
            </p:cNvSpPr>
            <p:nvPr/>
          </p:nvSpPr>
          <p:spPr bwMode="auto">
            <a:xfrm>
              <a:off x="5810233" y="21812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56" name="Line 428"/>
            <p:cNvSpPr>
              <a:spLocks noChangeShapeType="1"/>
            </p:cNvSpPr>
            <p:nvPr/>
          </p:nvSpPr>
          <p:spPr bwMode="auto">
            <a:xfrm flipV="1">
              <a:off x="5819758" y="21812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57" name="Line 429"/>
            <p:cNvSpPr>
              <a:spLocks noChangeShapeType="1"/>
            </p:cNvSpPr>
            <p:nvPr/>
          </p:nvSpPr>
          <p:spPr bwMode="auto">
            <a:xfrm flipV="1">
              <a:off x="5829283" y="2179623"/>
              <a:ext cx="15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58" name="Line 430"/>
            <p:cNvSpPr>
              <a:spLocks noChangeShapeType="1"/>
            </p:cNvSpPr>
            <p:nvPr/>
          </p:nvSpPr>
          <p:spPr bwMode="auto">
            <a:xfrm flipV="1">
              <a:off x="5829283" y="21621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59" name="Line 431"/>
            <p:cNvSpPr>
              <a:spLocks noChangeShapeType="1"/>
            </p:cNvSpPr>
            <p:nvPr/>
          </p:nvSpPr>
          <p:spPr bwMode="auto">
            <a:xfrm flipV="1">
              <a:off x="5838808" y="2124061"/>
              <a:ext cx="9525"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60" name="Line 432"/>
            <p:cNvSpPr>
              <a:spLocks noChangeShapeType="1"/>
            </p:cNvSpPr>
            <p:nvPr/>
          </p:nvSpPr>
          <p:spPr bwMode="auto">
            <a:xfrm flipV="1">
              <a:off x="5848333" y="21050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61" name="Line 433"/>
            <p:cNvSpPr>
              <a:spLocks noChangeShapeType="1"/>
            </p:cNvSpPr>
            <p:nvPr/>
          </p:nvSpPr>
          <p:spPr bwMode="auto">
            <a:xfrm>
              <a:off x="5857858" y="21050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62" name="Line 434"/>
            <p:cNvSpPr>
              <a:spLocks noChangeShapeType="1"/>
            </p:cNvSpPr>
            <p:nvPr/>
          </p:nvSpPr>
          <p:spPr bwMode="auto">
            <a:xfrm>
              <a:off x="5867383" y="21145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63" name="Line 435"/>
            <p:cNvSpPr>
              <a:spLocks noChangeShapeType="1"/>
            </p:cNvSpPr>
            <p:nvPr/>
          </p:nvSpPr>
          <p:spPr bwMode="auto">
            <a:xfrm>
              <a:off x="5876908" y="21240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64" name="Line 436"/>
            <p:cNvSpPr>
              <a:spLocks noChangeShapeType="1"/>
            </p:cNvSpPr>
            <p:nvPr/>
          </p:nvSpPr>
          <p:spPr bwMode="auto">
            <a:xfrm>
              <a:off x="5886433" y="21335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65" name="Line 437"/>
            <p:cNvSpPr>
              <a:spLocks noChangeShapeType="1"/>
            </p:cNvSpPr>
            <p:nvPr/>
          </p:nvSpPr>
          <p:spPr bwMode="auto">
            <a:xfrm>
              <a:off x="5895958" y="2143111"/>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66" name="Line 438"/>
            <p:cNvSpPr>
              <a:spLocks noChangeShapeType="1"/>
            </p:cNvSpPr>
            <p:nvPr/>
          </p:nvSpPr>
          <p:spPr bwMode="auto">
            <a:xfrm flipV="1">
              <a:off x="5905483" y="21621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67" name="Line 439"/>
            <p:cNvSpPr>
              <a:spLocks noChangeShapeType="1"/>
            </p:cNvSpPr>
            <p:nvPr/>
          </p:nvSpPr>
          <p:spPr bwMode="auto">
            <a:xfrm flipV="1">
              <a:off x="5915008" y="21526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68" name="Line 440"/>
            <p:cNvSpPr>
              <a:spLocks noChangeShapeType="1"/>
            </p:cNvSpPr>
            <p:nvPr/>
          </p:nvSpPr>
          <p:spPr bwMode="auto">
            <a:xfrm>
              <a:off x="5924533" y="215263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69" name="Line 441"/>
            <p:cNvSpPr>
              <a:spLocks noChangeShapeType="1"/>
            </p:cNvSpPr>
            <p:nvPr/>
          </p:nvSpPr>
          <p:spPr bwMode="auto">
            <a:xfrm flipV="1">
              <a:off x="5934058" y="21796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70" name="Line 442"/>
            <p:cNvSpPr>
              <a:spLocks noChangeShapeType="1"/>
            </p:cNvSpPr>
            <p:nvPr/>
          </p:nvSpPr>
          <p:spPr bwMode="auto">
            <a:xfrm flipV="1">
              <a:off x="5943583" y="215263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71" name="Line 443"/>
            <p:cNvSpPr>
              <a:spLocks noChangeShapeType="1"/>
            </p:cNvSpPr>
            <p:nvPr/>
          </p:nvSpPr>
          <p:spPr bwMode="auto">
            <a:xfrm flipV="1">
              <a:off x="5953108" y="21510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72" name="Line 444"/>
            <p:cNvSpPr>
              <a:spLocks noChangeShapeType="1"/>
            </p:cNvSpPr>
            <p:nvPr/>
          </p:nvSpPr>
          <p:spPr bwMode="auto">
            <a:xfrm>
              <a:off x="5962633" y="2152636"/>
              <a:ext cx="9525" cy="2286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73" name="Line 445"/>
            <p:cNvSpPr>
              <a:spLocks noChangeShapeType="1"/>
            </p:cNvSpPr>
            <p:nvPr/>
          </p:nvSpPr>
          <p:spPr bwMode="auto">
            <a:xfrm>
              <a:off x="5972158" y="2381236"/>
              <a:ext cx="9525" cy="571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74" name="Line 446"/>
            <p:cNvSpPr>
              <a:spLocks noChangeShapeType="1"/>
            </p:cNvSpPr>
            <p:nvPr/>
          </p:nvSpPr>
          <p:spPr bwMode="auto">
            <a:xfrm>
              <a:off x="5981683" y="2438386"/>
              <a:ext cx="9525"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75" name="Line 447"/>
            <p:cNvSpPr>
              <a:spLocks noChangeShapeType="1"/>
            </p:cNvSpPr>
            <p:nvPr/>
          </p:nvSpPr>
          <p:spPr bwMode="auto">
            <a:xfrm flipV="1">
              <a:off x="5991208" y="2409811"/>
              <a:ext cx="9525" cy="666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76" name="Line 448"/>
            <p:cNvSpPr>
              <a:spLocks noChangeShapeType="1"/>
            </p:cNvSpPr>
            <p:nvPr/>
          </p:nvSpPr>
          <p:spPr bwMode="auto">
            <a:xfrm flipV="1">
              <a:off x="6000733" y="2343136"/>
              <a:ext cx="9525" cy="666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77" name="Line 449"/>
            <p:cNvSpPr>
              <a:spLocks noChangeShapeType="1"/>
            </p:cNvSpPr>
            <p:nvPr/>
          </p:nvSpPr>
          <p:spPr bwMode="auto">
            <a:xfrm>
              <a:off x="6010258" y="23431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78" name="Line 450"/>
            <p:cNvSpPr>
              <a:spLocks noChangeShapeType="1"/>
            </p:cNvSpPr>
            <p:nvPr/>
          </p:nvSpPr>
          <p:spPr bwMode="auto">
            <a:xfrm>
              <a:off x="6019783" y="23526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79" name="Line 451"/>
            <p:cNvSpPr>
              <a:spLocks noChangeShapeType="1"/>
            </p:cNvSpPr>
            <p:nvPr/>
          </p:nvSpPr>
          <p:spPr bwMode="auto">
            <a:xfrm flipV="1">
              <a:off x="6029308" y="2333611"/>
              <a:ext cx="9525"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80" name="Line 452"/>
            <p:cNvSpPr>
              <a:spLocks noChangeShapeType="1"/>
            </p:cNvSpPr>
            <p:nvPr/>
          </p:nvSpPr>
          <p:spPr bwMode="auto">
            <a:xfrm flipV="1">
              <a:off x="6038833" y="2332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81" name="Line 453"/>
            <p:cNvSpPr>
              <a:spLocks noChangeShapeType="1"/>
            </p:cNvSpPr>
            <p:nvPr/>
          </p:nvSpPr>
          <p:spPr bwMode="auto">
            <a:xfrm flipV="1">
              <a:off x="6048358" y="2238361"/>
              <a:ext cx="9525" cy="952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82" name="Line 454"/>
            <p:cNvSpPr>
              <a:spLocks noChangeShapeType="1"/>
            </p:cNvSpPr>
            <p:nvPr/>
          </p:nvSpPr>
          <p:spPr bwMode="auto">
            <a:xfrm flipV="1">
              <a:off x="6057883" y="2190736"/>
              <a:ext cx="9525"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83" name="Line 455"/>
            <p:cNvSpPr>
              <a:spLocks noChangeShapeType="1"/>
            </p:cNvSpPr>
            <p:nvPr/>
          </p:nvSpPr>
          <p:spPr bwMode="auto">
            <a:xfrm flipV="1">
              <a:off x="6067408" y="2152636"/>
              <a:ext cx="9525"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84" name="Line 456"/>
            <p:cNvSpPr>
              <a:spLocks noChangeShapeType="1"/>
            </p:cNvSpPr>
            <p:nvPr/>
          </p:nvSpPr>
          <p:spPr bwMode="auto">
            <a:xfrm flipV="1">
              <a:off x="6076933" y="2057386"/>
              <a:ext cx="9525" cy="952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785" name="Line 457"/>
            <p:cNvSpPr>
              <a:spLocks noChangeShapeType="1"/>
            </p:cNvSpPr>
            <p:nvPr/>
          </p:nvSpPr>
          <p:spPr bwMode="auto">
            <a:xfrm flipV="1">
              <a:off x="6086458" y="1943086"/>
              <a:ext cx="1588" cy="1143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913" name="フリーフォーム 912"/>
          <p:cNvSpPr/>
          <p:nvPr/>
        </p:nvSpPr>
        <p:spPr>
          <a:xfrm>
            <a:off x="2416253" y="3090525"/>
            <a:ext cx="5935662" cy="627062"/>
          </a:xfrm>
          <a:custGeom>
            <a:avLst/>
            <a:gdLst>
              <a:gd name="connsiteX0" fmla="*/ 0 w 5936776"/>
              <a:gd name="connsiteY0" fmla="*/ 627797 h 627797"/>
              <a:gd name="connsiteX1" fmla="*/ 1050878 w 5936776"/>
              <a:gd name="connsiteY1" fmla="*/ 573206 h 627797"/>
              <a:gd name="connsiteX2" fmla="*/ 2101755 w 5936776"/>
              <a:gd name="connsiteY2" fmla="*/ 532262 h 627797"/>
              <a:gd name="connsiteX3" fmla="*/ 3248167 w 5936776"/>
              <a:gd name="connsiteY3" fmla="*/ 450376 h 627797"/>
              <a:gd name="connsiteX4" fmla="*/ 4299045 w 5936776"/>
              <a:gd name="connsiteY4" fmla="*/ 368489 h 627797"/>
              <a:gd name="connsiteX5" fmla="*/ 5213445 w 5936776"/>
              <a:gd name="connsiteY5" fmla="*/ 177420 h 627797"/>
              <a:gd name="connsiteX6" fmla="*/ 5936776 w 5936776"/>
              <a:gd name="connsiteY6" fmla="*/ 0 h 62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6776" h="627797">
                <a:moveTo>
                  <a:pt x="0" y="627797"/>
                </a:moveTo>
                <a:lnTo>
                  <a:pt x="1050878" y="573206"/>
                </a:lnTo>
                <a:lnTo>
                  <a:pt x="2101755" y="532262"/>
                </a:lnTo>
                <a:cubicBezTo>
                  <a:pt x="2467970" y="511790"/>
                  <a:pt x="3248167" y="450376"/>
                  <a:pt x="3248167" y="450376"/>
                </a:cubicBezTo>
                <a:cubicBezTo>
                  <a:pt x="3614382" y="423081"/>
                  <a:pt x="3971499" y="413982"/>
                  <a:pt x="4299045" y="368489"/>
                </a:cubicBezTo>
                <a:cubicBezTo>
                  <a:pt x="4626591" y="322996"/>
                  <a:pt x="4940490" y="238835"/>
                  <a:pt x="5213445" y="177420"/>
                </a:cubicBezTo>
                <a:cubicBezTo>
                  <a:pt x="5486400" y="116005"/>
                  <a:pt x="5711588" y="58002"/>
                  <a:pt x="5936776" y="0"/>
                </a:cubicBezTo>
              </a:path>
            </a:pathLst>
          </a:custGeom>
          <a:ln>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cs typeface="HGｺﾞｼｯｸE" charset="0"/>
            </a:endParaRPr>
          </a:p>
        </p:txBody>
      </p:sp>
      <p:sp>
        <p:nvSpPr>
          <p:cNvPr id="914" name="正方形/長方形 913"/>
          <p:cNvSpPr/>
          <p:nvPr/>
        </p:nvSpPr>
        <p:spPr>
          <a:xfrm>
            <a:off x="1079578" y="857250"/>
            <a:ext cx="5857875" cy="1357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cs typeface="HGｺﾞｼｯｸE" charset="0"/>
            </a:endParaRPr>
          </a:p>
        </p:txBody>
      </p:sp>
      <p:sp>
        <p:nvSpPr>
          <p:cNvPr id="915" name="正方形/長方形 914"/>
          <p:cNvSpPr/>
          <p:nvPr/>
        </p:nvSpPr>
        <p:spPr>
          <a:xfrm>
            <a:off x="2478165" y="2788900"/>
            <a:ext cx="5857875" cy="1357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cs typeface="HGｺﾞｼｯｸE" charset="0"/>
            </a:endParaRPr>
          </a:p>
        </p:txBody>
      </p:sp>
      <p:cxnSp>
        <p:nvCxnSpPr>
          <p:cNvPr id="869" name="直線コネクタ 868"/>
          <p:cNvCxnSpPr/>
          <p:nvPr/>
        </p:nvCxnSpPr>
        <p:spPr>
          <a:xfrm>
            <a:off x="2446415" y="3723937"/>
            <a:ext cx="59055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71" name="直線矢印コネクタ 870"/>
          <p:cNvCxnSpPr/>
          <p:nvPr/>
        </p:nvCxnSpPr>
        <p:spPr>
          <a:xfrm>
            <a:off x="1396785" y="2405062"/>
            <a:ext cx="0" cy="2290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3" name="直線矢印コネクタ 872"/>
          <p:cNvCxnSpPr/>
          <p:nvPr/>
        </p:nvCxnSpPr>
        <p:spPr>
          <a:xfrm>
            <a:off x="3959303" y="2016125"/>
            <a:ext cx="1134390" cy="1204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921" name="テキスト ボックス 873"/>
          <p:cNvSpPr txBox="1">
            <a:spLocks noChangeArrowheads="1"/>
          </p:cNvSpPr>
          <p:nvPr/>
        </p:nvSpPr>
        <p:spPr bwMode="auto">
          <a:xfrm>
            <a:off x="4484765" y="2405062"/>
            <a:ext cx="87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dirty="0">
                <a:latin typeface="Arial" panose="020B0604020202020204" pitchFamily="34" charset="0"/>
                <a:ea typeface="ＭＳ Ｐゴシック" panose="020B0600070205080204" pitchFamily="50" charset="-128"/>
              </a:rPr>
              <a:t>平滑化</a:t>
            </a:r>
          </a:p>
        </p:txBody>
      </p:sp>
      <p:sp>
        <p:nvSpPr>
          <p:cNvPr id="876" name="フリーフォーム 875"/>
          <p:cNvSpPr/>
          <p:nvPr/>
        </p:nvSpPr>
        <p:spPr>
          <a:xfrm>
            <a:off x="2460703" y="3435012"/>
            <a:ext cx="5156200" cy="962025"/>
          </a:xfrm>
          <a:custGeom>
            <a:avLst/>
            <a:gdLst>
              <a:gd name="connsiteX0" fmla="*/ 5156616 w 5156616"/>
              <a:gd name="connsiteY0" fmla="*/ 0 h 1099279"/>
              <a:gd name="connsiteX1" fmla="*/ 3657600 w 5156616"/>
              <a:gd name="connsiteY1" fmla="*/ 914400 h 1099279"/>
              <a:gd name="connsiteX2" fmla="*/ 1109272 w 5156616"/>
              <a:gd name="connsiteY2" fmla="*/ 1079292 h 1099279"/>
              <a:gd name="connsiteX3" fmla="*/ 0 w 5156616"/>
              <a:gd name="connsiteY3" fmla="*/ 1034321 h 1099279"/>
            </a:gdLst>
            <a:ahLst/>
            <a:cxnLst>
              <a:cxn ang="0">
                <a:pos x="connsiteX0" y="connsiteY0"/>
              </a:cxn>
              <a:cxn ang="0">
                <a:pos x="connsiteX1" y="connsiteY1"/>
              </a:cxn>
              <a:cxn ang="0">
                <a:pos x="connsiteX2" y="connsiteY2"/>
              </a:cxn>
              <a:cxn ang="0">
                <a:pos x="connsiteX3" y="connsiteY3"/>
              </a:cxn>
            </a:cxnLst>
            <a:rect l="l" t="t" r="r" b="b"/>
            <a:pathLst>
              <a:path w="5156616" h="1099279">
                <a:moveTo>
                  <a:pt x="5156616" y="0"/>
                </a:moveTo>
                <a:cubicBezTo>
                  <a:pt x="4744386" y="367259"/>
                  <a:pt x="4332157" y="734518"/>
                  <a:pt x="3657600" y="914400"/>
                </a:cubicBezTo>
                <a:cubicBezTo>
                  <a:pt x="2983043" y="1094282"/>
                  <a:pt x="1718872" y="1059305"/>
                  <a:pt x="1109272" y="1079292"/>
                </a:cubicBezTo>
                <a:cubicBezTo>
                  <a:pt x="499672" y="1099279"/>
                  <a:pt x="249836" y="1066800"/>
                  <a:pt x="0" y="103432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cs typeface="HGｺﾞｼｯｸE" charset="0"/>
            </a:endParaRPr>
          </a:p>
        </p:txBody>
      </p:sp>
      <p:sp>
        <p:nvSpPr>
          <p:cNvPr id="38923" name="テキスト ボックス 876"/>
          <p:cNvSpPr txBox="1">
            <a:spLocks noChangeArrowheads="1"/>
          </p:cNvSpPr>
          <p:nvPr/>
        </p:nvSpPr>
        <p:spPr bwMode="auto">
          <a:xfrm>
            <a:off x="1485978" y="4220825"/>
            <a:ext cx="16256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a:latin typeface="Arial" panose="020B0604020202020204" pitchFamily="34" charset="0"/>
                <a:ea typeface="ＭＳ Ｐゴシック" panose="020B0600070205080204" pitchFamily="50" charset="-128"/>
              </a:rPr>
              <a:t>この部分を引く</a:t>
            </a:r>
          </a:p>
        </p:txBody>
      </p:sp>
      <p:sp>
        <p:nvSpPr>
          <p:cNvPr id="38924" name="Line 26"/>
          <p:cNvSpPr>
            <a:spLocks noChangeShapeType="1"/>
          </p:cNvSpPr>
          <p:nvPr/>
        </p:nvSpPr>
        <p:spPr bwMode="auto">
          <a:xfrm rot="156652">
            <a:off x="903365" y="5761065"/>
            <a:ext cx="12700"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25" name="Line 27"/>
          <p:cNvSpPr>
            <a:spLocks noChangeShapeType="1"/>
          </p:cNvSpPr>
          <p:nvPr/>
        </p:nvSpPr>
        <p:spPr bwMode="auto">
          <a:xfrm rot="156652" flipV="1">
            <a:off x="916065" y="5761065"/>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26" name="Line 28"/>
          <p:cNvSpPr>
            <a:spLocks noChangeShapeType="1"/>
          </p:cNvSpPr>
          <p:nvPr/>
        </p:nvSpPr>
        <p:spPr bwMode="auto">
          <a:xfrm rot="156652" flipV="1">
            <a:off x="931940" y="5761065"/>
            <a:ext cx="12700"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27" name="Line 29"/>
          <p:cNvSpPr>
            <a:spLocks noChangeShapeType="1"/>
          </p:cNvSpPr>
          <p:nvPr/>
        </p:nvSpPr>
        <p:spPr bwMode="auto">
          <a:xfrm rot="156652" flipV="1">
            <a:off x="946228" y="5753127"/>
            <a:ext cx="12700"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28" name="Line 30"/>
          <p:cNvSpPr>
            <a:spLocks noChangeShapeType="1"/>
          </p:cNvSpPr>
          <p:nvPr/>
        </p:nvSpPr>
        <p:spPr bwMode="auto">
          <a:xfrm rot="156652" flipV="1">
            <a:off x="960515" y="5753127"/>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29" name="Line 31"/>
          <p:cNvSpPr>
            <a:spLocks noChangeShapeType="1"/>
          </p:cNvSpPr>
          <p:nvPr/>
        </p:nvSpPr>
        <p:spPr bwMode="auto">
          <a:xfrm rot="156652" flipV="1">
            <a:off x="973215" y="5753127"/>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30" name="Line 32"/>
          <p:cNvSpPr>
            <a:spLocks noChangeShapeType="1"/>
          </p:cNvSpPr>
          <p:nvPr/>
        </p:nvSpPr>
        <p:spPr bwMode="auto">
          <a:xfrm rot="156652" flipV="1">
            <a:off x="987503" y="5753127"/>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31" name="Line 33"/>
          <p:cNvSpPr>
            <a:spLocks noChangeShapeType="1"/>
          </p:cNvSpPr>
          <p:nvPr/>
        </p:nvSpPr>
        <p:spPr bwMode="auto">
          <a:xfrm rot="156652" flipV="1">
            <a:off x="1001790" y="5754715"/>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32" name="Line 34"/>
          <p:cNvSpPr>
            <a:spLocks noChangeShapeType="1"/>
          </p:cNvSpPr>
          <p:nvPr/>
        </p:nvSpPr>
        <p:spPr bwMode="auto">
          <a:xfrm rot="156652" flipV="1">
            <a:off x="1016078" y="5754715"/>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33" name="Line 35"/>
          <p:cNvSpPr>
            <a:spLocks noChangeShapeType="1"/>
          </p:cNvSpPr>
          <p:nvPr/>
        </p:nvSpPr>
        <p:spPr bwMode="auto">
          <a:xfrm rot="156652" flipV="1">
            <a:off x="1030365" y="5756302"/>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34" name="Line 36"/>
          <p:cNvSpPr>
            <a:spLocks noChangeShapeType="1"/>
          </p:cNvSpPr>
          <p:nvPr/>
        </p:nvSpPr>
        <p:spPr bwMode="auto">
          <a:xfrm rot="156652" flipV="1">
            <a:off x="1044653" y="5756302"/>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35" name="Line 37"/>
          <p:cNvSpPr>
            <a:spLocks noChangeShapeType="1"/>
          </p:cNvSpPr>
          <p:nvPr/>
        </p:nvSpPr>
        <p:spPr bwMode="auto">
          <a:xfrm rot="156652" flipV="1">
            <a:off x="1058940" y="5756302"/>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36" name="Line 38"/>
          <p:cNvSpPr>
            <a:spLocks noChangeShapeType="1"/>
          </p:cNvSpPr>
          <p:nvPr/>
        </p:nvSpPr>
        <p:spPr bwMode="auto">
          <a:xfrm rot="156652" flipV="1">
            <a:off x="1073228" y="5757890"/>
            <a:ext cx="15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37" name="Line 39"/>
          <p:cNvSpPr>
            <a:spLocks noChangeShapeType="1"/>
          </p:cNvSpPr>
          <p:nvPr/>
        </p:nvSpPr>
        <p:spPr bwMode="auto">
          <a:xfrm rot="156652" flipV="1">
            <a:off x="1073228" y="5757890"/>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38" name="Line 40"/>
          <p:cNvSpPr>
            <a:spLocks noChangeShapeType="1"/>
          </p:cNvSpPr>
          <p:nvPr/>
        </p:nvSpPr>
        <p:spPr bwMode="auto">
          <a:xfrm rot="156652" flipV="1">
            <a:off x="1087515" y="575789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39" name="Line 41"/>
          <p:cNvSpPr>
            <a:spLocks noChangeShapeType="1"/>
          </p:cNvSpPr>
          <p:nvPr/>
        </p:nvSpPr>
        <p:spPr bwMode="auto">
          <a:xfrm rot="156652" flipV="1">
            <a:off x="1101803" y="5759477"/>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40" name="Line 42"/>
          <p:cNvSpPr>
            <a:spLocks noChangeShapeType="1"/>
          </p:cNvSpPr>
          <p:nvPr/>
        </p:nvSpPr>
        <p:spPr bwMode="auto">
          <a:xfrm rot="156652" flipV="1">
            <a:off x="1114503" y="5759477"/>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41" name="Line 43"/>
          <p:cNvSpPr>
            <a:spLocks noChangeShapeType="1"/>
          </p:cNvSpPr>
          <p:nvPr/>
        </p:nvSpPr>
        <p:spPr bwMode="auto">
          <a:xfrm rot="156652" flipV="1">
            <a:off x="1128790" y="5759477"/>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42" name="Line 44"/>
          <p:cNvSpPr>
            <a:spLocks noChangeShapeType="1"/>
          </p:cNvSpPr>
          <p:nvPr/>
        </p:nvSpPr>
        <p:spPr bwMode="auto">
          <a:xfrm rot="156652" flipV="1">
            <a:off x="1143078" y="5761065"/>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43" name="Line 45"/>
          <p:cNvSpPr>
            <a:spLocks noChangeShapeType="1"/>
          </p:cNvSpPr>
          <p:nvPr/>
        </p:nvSpPr>
        <p:spPr bwMode="auto">
          <a:xfrm rot="156652" flipV="1">
            <a:off x="1157365" y="5761065"/>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44" name="Line 46"/>
          <p:cNvSpPr>
            <a:spLocks noChangeShapeType="1"/>
          </p:cNvSpPr>
          <p:nvPr/>
        </p:nvSpPr>
        <p:spPr bwMode="auto">
          <a:xfrm rot="156652" flipV="1">
            <a:off x="1171653" y="5762652"/>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45" name="Line 47"/>
          <p:cNvSpPr>
            <a:spLocks noChangeShapeType="1"/>
          </p:cNvSpPr>
          <p:nvPr/>
        </p:nvSpPr>
        <p:spPr bwMode="auto">
          <a:xfrm rot="156652" flipV="1">
            <a:off x="1185940" y="5754715"/>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46" name="Line 48"/>
          <p:cNvSpPr>
            <a:spLocks noChangeShapeType="1"/>
          </p:cNvSpPr>
          <p:nvPr/>
        </p:nvSpPr>
        <p:spPr bwMode="auto">
          <a:xfrm rot="156652" flipV="1">
            <a:off x="1200228" y="5745190"/>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47" name="Line 49"/>
          <p:cNvSpPr>
            <a:spLocks noChangeShapeType="1"/>
          </p:cNvSpPr>
          <p:nvPr/>
        </p:nvSpPr>
        <p:spPr bwMode="auto">
          <a:xfrm rot="156652" flipV="1">
            <a:off x="1214515" y="574519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48" name="Line 50"/>
          <p:cNvSpPr>
            <a:spLocks noChangeShapeType="1"/>
          </p:cNvSpPr>
          <p:nvPr/>
        </p:nvSpPr>
        <p:spPr bwMode="auto">
          <a:xfrm rot="156652" flipV="1">
            <a:off x="1228803" y="5727727"/>
            <a:ext cx="14287"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49" name="Line 51"/>
          <p:cNvSpPr>
            <a:spLocks noChangeShapeType="1"/>
          </p:cNvSpPr>
          <p:nvPr/>
        </p:nvSpPr>
        <p:spPr bwMode="auto">
          <a:xfrm rot="156652" flipV="1">
            <a:off x="1244678" y="5691215"/>
            <a:ext cx="14287"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50" name="Line 52"/>
          <p:cNvSpPr>
            <a:spLocks noChangeShapeType="1"/>
          </p:cNvSpPr>
          <p:nvPr/>
        </p:nvSpPr>
        <p:spPr bwMode="auto">
          <a:xfrm rot="156652">
            <a:off x="1258965" y="5691215"/>
            <a:ext cx="14288" cy="666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51" name="Line 53"/>
          <p:cNvSpPr>
            <a:spLocks noChangeShapeType="1"/>
          </p:cNvSpPr>
          <p:nvPr/>
        </p:nvSpPr>
        <p:spPr bwMode="auto">
          <a:xfrm rot="156652" flipV="1">
            <a:off x="1271665" y="5711852"/>
            <a:ext cx="14288"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52" name="Line 54"/>
          <p:cNvSpPr>
            <a:spLocks noChangeShapeType="1"/>
          </p:cNvSpPr>
          <p:nvPr/>
        </p:nvSpPr>
        <p:spPr bwMode="auto">
          <a:xfrm rot="156652">
            <a:off x="1287540" y="5711852"/>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53" name="Line 55"/>
          <p:cNvSpPr>
            <a:spLocks noChangeShapeType="1"/>
          </p:cNvSpPr>
          <p:nvPr/>
        </p:nvSpPr>
        <p:spPr bwMode="auto">
          <a:xfrm rot="156652" flipV="1">
            <a:off x="1309765" y="5311802"/>
            <a:ext cx="14288" cy="409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54" name="Line 56"/>
          <p:cNvSpPr>
            <a:spLocks noChangeShapeType="1"/>
          </p:cNvSpPr>
          <p:nvPr/>
        </p:nvSpPr>
        <p:spPr bwMode="auto">
          <a:xfrm rot="156652" flipV="1">
            <a:off x="1335165" y="5237190"/>
            <a:ext cx="14288" cy="762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55" name="Line 57"/>
          <p:cNvSpPr>
            <a:spLocks noChangeShapeType="1"/>
          </p:cNvSpPr>
          <p:nvPr/>
        </p:nvSpPr>
        <p:spPr bwMode="auto">
          <a:xfrm rot="156652">
            <a:off x="1343103" y="5237190"/>
            <a:ext cx="14287" cy="3619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56" name="Line 58"/>
          <p:cNvSpPr>
            <a:spLocks noChangeShapeType="1"/>
          </p:cNvSpPr>
          <p:nvPr/>
        </p:nvSpPr>
        <p:spPr bwMode="auto">
          <a:xfrm rot="156652">
            <a:off x="1341515" y="5600727"/>
            <a:ext cx="14288" cy="3143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57" name="Line 59"/>
          <p:cNvSpPr>
            <a:spLocks noChangeShapeType="1"/>
          </p:cNvSpPr>
          <p:nvPr/>
        </p:nvSpPr>
        <p:spPr bwMode="auto">
          <a:xfrm rot="156652" flipV="1">
            <a:off x="1349453" y="5886477"/>
            <a:ext cx="14287"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58" name="Line 60"/>
          <p:cNvSpPr>
            <a:spLocks noChangeShapeType="1"/>
          </p:cNvSpPr>
          <p:nvPr/>
        </p:nvSpPr>
        <p:spPr bwMode="auto">
          <a:xfrm rot="156652" flipV="1">
            <a:off x="1365328" y="5838852"/>
            <a:ext cx="14287"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59" name="Line 61"/>
          <p:cNvSpPr>
            <a:spLocks noChangeShapeType="1"/>
          </p:cNvSpPr>
          <p:nvPr/>
        </p:nvSpPr>
        <p:spPr bwMode="auto">
          <a:xfrm rot="156652" flipV="1">
            <a:off x="1381203" y="5783290"/>
            <a:ext cx="14287" cy="571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60" name="Line 62"/>
          <p:cNvSpPr>
            <a:spLocks noChangeShapeType="1"/>
          </p:cNvSpPr>
          <p:nvPr/>
        </p:nvSpPr>
        <p:spPr bwMode="auto">
          <a:xfrm rot="156652" flipV="1">
            <a:off x="1398665" y="5745190"/>
            <a:ext cx="14288"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61" name="Line 63"/>
          <p:cNvSpPr>
            <a:spLocks noChangeShapeType="1"/>
          </p:cNvSpPr>
          <p:nvPr/>
        </p:nvSpPr>
        <p:spPr bwMode="auto">
          <a:xfrm rot="156652">
            <a:off x="1412953" y="5746777"/>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62" name="Line 64"/>
          <p:cNvSpPr>
            <a:spLocks noChangeShapeType="1"/>
          </p:cNvSpPr>
          <p:nvPr/>
        </p:nvSpPr>
        <p:spPr bwMode="auto">
          <a:xfrm rot="156652" flipV="1">
            <a:off x="1427240" y="5754715"/>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63" name="Line 65"/>
          <p:cNvSpPr>
            <a:spLocks noChangeShapeType="1"/>
          </p:cNvSpPr>
          <p:nvPr/>
        </p:nvSpPr>
        <p:spPr bwMode="auto">
          <a:xfrm rot="156652" flipV="1">
            <a:off x="1441528" y="5746777"/>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64" name="Line 66"/>
          <p:cNvSpPr>
            <a:spLocks noChangeShapeType="1"/>
          </p:cNvSpPr>
          <p:nvPr/>
        </p:nvSpPr>
        <p:spPr bwMode="auto">
          <a:xfrm rot="156652">
            <a:off x="1455815" y="5748365"/>
            <a:ext cx="15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65" name="Line 67"/>
          <p:cNvSpPr>
            <a:spLocks noChangeShapeType="1"/>
          </p:cNvSpPr>
          <p:nvPr/>
        </p:nvSpPr>
        <p:spPr bwMode="auto">
          <a:xfrm rot="156652" flipV="1">
            <a:off x="1455815" y="5756302"/>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66" name="Line 68"/>
          <p:cNvSpPr>
            <a:spLocks noChangeShapeType="1"/>
          </p:cNvSpPr>
          <p:nvPr/>
        </p:nvSpPr>
        <p:spPr bwMode="auto">
          <a:xfrm rot="156652" flipV="1">
            <a:off x="1470103" y="5756302"/>
            <a:ext cx="12700"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67" name="Line 69"/>
          <p:cNvSpPr>
            <a:spLocks noChangeShapeType="1"/>
          </p:cNvSpPr>
          <p:nvPr/>
        </p:nvSpPr>
        <p:spPr bwMode="auto">
          <a:xfrm rot="156652" flipV="1">
            <a:off x="1484390" y="5740427"/>
            <a:ext cx="142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68" name="Line 70"/>
          <p:cNvSpPr>
            <a:spLocks noChangeShapeType="1"/>
          </p:cNvSpPr>
          <p:nvPr/>
        </p:nvSpPr>
        <p:spPr bwMode="auto">
          <a:xfrm rot="156652" flipV="1">
            <a:off x="1498678" y="5738840"/>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69" name="Line 71"/>
          <p:cNvSpPr>
            <a:spLocks noChangeShapeType="1"/>
          </p:cNvSpPr>
          <p:nvPr/>
        </p:nvSpPr>
        <p:spPr bwMode="auto">
          <a:xfrm rot="156652" flipV="1">
            <a:off x="1512965" y="573884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70" name="Line 72"/>
          <p:cNvSpPr>
            <a:spLocks noChangeShapeType="1"/>
          </p:cNvSpPr>
          <p:nvPr/>
        </p:nvSpPr>
        <p:spPr bwMode="auto">
          <a:xfrm rot="156652">
            <a:off x="1527253" y="5742015"/>
            <a:ext cx="12700"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71" name="Line 73"/>
          <p:cNvSpPr>
            <a:spLocks noChangeShapeType="1"/>
          </p:cNvSpPr>
          <p:nvPr/>
        </p:nvSpPr>
        <p:spPr bwMode="auto">
          <a:xfrm rot="156652">
            <a:off x="1539953" y="5751540"/>
            <a:ext cx="14287"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72" name="Line 74"/>
          <p:cNvSpPr>
            <a:spLocks noChangeShapeType="1"/>
          </p:cNvSpPr>
          <p:nvPr/>
        </p:nvSpPr>
        <p:spPr bwMode="auto">
          <a:xfrm rot="156652" flipV="1">
            <a:off x="1554240" y="5762652"/>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73" name="Line 75"/>
          <p:cNvSpPr>
            <a:spLocks noChangeShapeType="1"/>
          </p:cNvSpPr>
          <p:nvPr/>
        </p:nvSpPr>
        <p:spPr bwMode="auto">
          <a:xfrm rot="156652" flipV="1">
            <a:off x="1568528" y="5753127"/>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74" name="Line 76"/>
          <p:cNvSpPr>
            <a:spLocks noChangeShapeType="1"/>
          </p:cNvSpPr>
          <p:nvPr/>
        </p:nvSpPr>
        <p:spPr bwMode="auto">
          <a:xfrm rot="156652" flipV="1">
            <a:off x="1582815" y="575154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75" name="Line 77"/>
          <p:cNvSpPr>
            <a:spLocks noChangeShapeType="1"/>
          </p:cNvSpPr>
          <p:nvPr/>
        </p:nvSpPr>
        <p:spPr bwMode="auto">
          <a:xfrm rot="156652" flipV="1">
            <a:off x="1597103" y="5745190"/>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76" name="Line 78"/>
          <p:cNvSpPr>
            <a:spLocks noChangeShapeType="1"/>
          </p:cNvSpPr>
          <p:nvPr/>
        </p:nvSpPr>
        <p:spPr bwMode="auto">
          <a:xfrm rot="156652" flipV="1">
            <a:off x="1611390" y="5743602"/>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77" name="Line 79"/>
          <p:cNvSpPr>
            <a:spLocks noChangeShapeType="1"/>
          </p:cNvSpPr>
          <p:nvPr/>
        </p:nvSpPr>
        <p:spPr bwMode="auto">
          <a:xfrm rot="156652" flipV="1">
            <a:off x="1625678" y="5745190"/>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78" name="Line 80"/>
          <p:cNvSpPr>
            <a:spLocks noChangeShapeType="1"/>
          </p:cNvSpPr>
          <p:nvPr/>
        </p:nvSpPr>
        <p:spPr bwMode="auto">
          <a:xfrm rot="156652" flipV="1">
            <a:off x="1639965" y="574519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79" name="Line 81"/>
          <p:cNvSpPr>
            <a:spLocks noChangeShapeType="1"/>
          </p:cNvSpPr>
          <p:nvPr/>
        </p:nvSpPr>
        <p:spPr bwMode="auto">
          <a:xfrm rot="156652">
            <a:off x="1654253" y="5746777"/>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80" name="Line 82"/>
          <p:cNvSpPr>
            <a:spLocks noChangeShapeType="1"/>
          </p:cNvSpPr>
          <p:nvPr/>
        </p:nvSpPr>
        <p:spPr bwMode="auto">
          <a:xfrm rot="156652">
            <a:off x="1666953" y="5757890"/>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81" name="Line 83"/>
          <p:cNvSpPr>
            <a:spLocks noChangeShapeType="1"/>
          </p:cNvSpPr>
          <p:nvPr/>
        </p:nvSpPr>
        <p:spPr bwMode="auto">
          <a:xfrm rot="156652" flipV="1">
            <a:off x="1681240" y="5765827"/>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82" name="Line 84"/>
          <p:cNvSpPr>
            <a:spLocks noChangeShapeType="1"/>
          </p:cNvSpPr>
          <p:nvPr/>
        </p:nvSpPr>
        <p:spPr bwMode="auto">
          <a:xfrm rot="156652" flipV="1">
            <a:off x="1695528" y="5767415"/>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83" name="Line 85"/>
          <p:cNvSpPr>
            <a:spLocks noChangeShapeType="1"/>
          </p:cNvSpPr>
          <p:nvPr/>
        </p:nvSpPr>
        <p:spPr bwMode="auto">
          <a:xfrm rot="156652" flipV="1">
            <a:off x="1709815" y="5767415"/>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84" name="Line 86"/>
          <p:cNvSpPr>
            <a:spLocks noChangeShapeType="1"/>
          </p:cNvSpPr>
          <p:nvPr/>
        </p:nvSpPr>
        <p:spPr bwMode="auto">
          <a:xfrm rot="156652" flipV="1">
            <a:off x="1724103" y="5767415"/>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85" name="Line 87"/>
          <p:cNvSpPr>
            <a:spLocks noChangeShapeType="1"/>
          </p:cNvSpPr>
          <p:nvPr/>
        </p:nvSpPr>
        <p:spPr bwMode="auto">
          <a:xfrm rot="156652" flipV="1">
            <a:off x="1738390" y="5761065"/>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86" name="Line 88"/>
          <p:cNvSpPr>
            <a:spLocks noChangeShapeType="1"/>
          </p:cNvSpPr>
          <p:nvPr/>
        </p:nvSpPr>
        <p:spPr bwMode="auto">
          <a:xfrm rot="156652" flipV="1">
            <a:off x="1752678" y="5751540"/>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87" name="Line 89"/>
          <p:cNvSpPr>
            <a:spLocks noChangeShapeType="1"/>
          </p:cNvSpPr>
          <p:nvPr/>
        </p:nvSpPr>
        <p:spPr bwMode="auto">
          <a:xfrm rot="156652" flipV="1">
            <a:off x="1766965" y="575154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88" name="Line 90"/>
          <p:cNvSpPr>
            <a:spLocks noChangeShapeType="1"/>
          </p:cNvSpPr>
          <p:nvPr/>
        </p:nvSpPr>
        <p:spPr bwMode="auto">
          <a:xfrm rot="156652" flipV="1">
            <a:off x="1781253" y="5743602"/>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89" name="Line 91"/>
          <p:cNvSpPr>
            <a:spLocks noChangeShapeType="1"/>
          </p:cNvSpPr>
          <p:nvPr/>
        </p:nvSpPr>
        <p:spPr bwMode="auto">
          <a:xfrm rot="156652">
            <a:off x="1795540" y="5745190"/>
            <a:ext cx="142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90" name="Line 92"/>
          <p:cNvSpPr>
            <a:spLocks noChangeShapeType="1"/>
          </p:cNvSpPr>
          <p:nvPr/>
        </p:nvSpPr>
        <p:spPr bwMode="auto">
          <a:xfrm rot="156652">
            <a:off x="1808240" y="5764240"/>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91" name="Line 93"/>
          <p:cNvSpPr>
            <a:spLocks noChangeShapeType="1"/>
          </p:cNvSpPr>
          <p:nvPr/>
        </p:nvSpPr>
        <p:spPr bwMode="auto">
          <a:xfrm rot="156652" flipV="1">
            <a:off x="1822528" y="5772177"/>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92" name="Line 94"/>
          <p:cNvSpPr>
            <a:spLocks noChangeShapeType="1"/>
          </p:cNvSpPr>
          <p:nvPr/>
        </p:nvSpPr>
        <p:spPr bwMode="auto">
          <a:xfrm rot="156652" flipV="1">
            <a:off x="1836815" y="5765827"/>
            <a:ext cx="317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93" name="Line 95"/>
          <p:cNvSpPr>
            <a:spLocks noChangeShapeType="1"/>
          </p:cNvSpPr>
          <p:nvPr/>
        </p:nvSpPr>
        <p:spPr bwMode="auto">
          <a:xfrm rot="156652" flipV="1">
            <a:off x="1836815" y="576424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94" name="Line 96"/>
          <p:cNvSpPr>
            <a:spLocks noChangeShapeType="1"/>
          </p:cNvSpPr>
          <p:nvPr/>
        </p:nvSpPr>
        <p:spPr bwMode="auto">
          <a:xfrm rot="156652" flipV="1">
            <a:off x="1851103" y="5764240"/>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95" name="Line 97"/>
          <p:cNvSpPr>
            <a:spLocks noChangeShapeType="1"/>
          </p:cNvSpPr>
          <p:nvPr/>
        </p:nvSpPr>
        <p:spPr bwMode="auto">
          <a:xfrm rot="156652" flipV="1">
            <a:off x="1865390" y="5765827"/>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96" name="Line 98"/>
          <p:cNvSpPr>
            <a:spLocks noChangeShapeType="1"/>
          </p:cNvSpPr>
          <p:nvPr/>
        </p:nvSpPr>
        <p:spPr bwMode="auto">
          <a:xfrm rot="156652" flipV="1">
            <a:off x="1879678" y="5765827"/>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97" name="Line 99"/>
          <p:cNvSpPr>
            <a:spLocks noChangeShapeType="1"/>
          </p:cNvSpPr>
          <p:nvPr/>
        </p:nvSpPr>
        <p:spPr bwMode="auto">
          <a:xfrm rot="156652" flipV="1">
            <a:off x="1893965" y="5765827"/>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98" name="Line 100"/>
          <p:cNvSpPr>
            <a:spLocks noChangeShapeType="1"/>
          </p:cNvSpPr>
          <p:nvPr/>
        </p:nvSpPr>
        <p:spPr bwMode="auto">
          <a:xfrm rot="156652">
            <a:off x="1908253" y="5769002"/>
            <a:ext cx="12700"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99" name="Line 101"/>
          <p:cNvSpPr>
            <a:spLocks noChangeShapeType="1"/>
          </p:cNvSpPr>
          <p:nvPr/>
        </p:nvSpPr>
        <p:spPr bwMode="auto">
          <a:xfrm rot="156652" flipV="1">
            <a:off x="1920953" y="5769002"/>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00" name="Line 102"/>
          <p:cNvSpPr>
            <a:spLocks noChangeShapeType="1"/>
          </p:cNvSpPr>
          <p:nvPr/>
        </p:nvSpPr>
        <p:spPr bwMode="auto">
          <a:xfrm rot="156652" flipV="1">
            <a:off x="1936828" y="5769002"/>
            <a:ext cx="12700"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01" name="Line 103"/>
          <p:cNvSpPr>
            <a:spLocks noChangeShapeType="1"/>
          </p:cNvSpPr>
          <p:nvPr/>
        </p:nvSpPr>
        <p:spPr bwMode="auto">
          <a:xfrm rot="156652" flipV="1">
            <a:off x="1949528" y="5769002"/>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02" name="Line 104"/>
          <p:cNvSpPr>
            <a:spLocks noChangeShapeType="1"/>
          </p:cNvSpPr>
          <p:nvPr/>
        </p:nvSpPr>
        <p:spPr bwMode="auto">
          <a:xfrm rot="156652" flipV="1">
            <a:off x="1963815" y="5769002"/>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03" name="Line 105"/>
          <p:cNvSpPr>
            <a:spLocks noChangeShapeType="1"/>
          </p:cNvSpPr>
          <p:nvPr/>
        </p:nvSpPr>
        <p:spPr bwMode="auto">
          <a:xfrm rot="156652" flipV="1">
            <a:off x="1978103" y="5770590"/>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04" name="Line 106"/>
          <p:cNvSpPr>
            <a:spLocks noChangeShapeType="1"/>
          </p:cNvSpPr>
          <p:nvPr/>
        </p:nvSpPr>
        <p:spPr bwMode="auto">
          <a:xfrm rot="156652">
            <a:off x="1992390" y="5772177"/>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05" name="Line 107"/>
          <p:cNvSpPr>
            <a:spLocks noChangeShapeType="1"/>
          </p:cNvSpPr>
          <p:nvPr/>
        </p:nvSpPr>
        <p:spPr bwMode="auto">
          <a:xfrm rot="156652" flipV="1">
            <a:off x="2006678" y="5773765"/>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06" name="Line 108"/>
          <p:cNvSpPr>
            <a:spLocks noChangeShapeType="1"/>
          </p:cNvSpPr>
          <p:nvPr/>
        </p:nvSpPr>
        <p:spPr bwMode="auto">
          <a:xfrm rot="156652" flipV="1">
            <a:off x="2020965" y="5764240"/>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07" name="Line 109"/>
          <p:cNvSpPr>
            <a:spLocks noChangeShapeType="1"/>
          </p:cNvSpPr>
          <p:nvPr/>
        </p:nvSpPr>
        <p:spPr bwMode="auto">
          <a:xfrm rot="156652" flipV="1">
            <a:off x="2035253" y="5762652"/>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08" name="Line 110"/>
          <p:cNvSpPr>
            <a:spLocks noChangeShapeType="1"/>
          </p:cNvSpPr>
          <p:nvPr/>
        </p:nvSpPr>
        <p:spPr bwMode="auto">
          <a:xfrm rot="156652" flipV="1">
            <a:off x="2049540" y="576424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09" name="Line 111"/>
          <p:cNvSpPr>
            <a:spLocks noChangeShapeType="1"/>
          </p:cNvSpPr>
          <p:nvPr/>
        </p:nvSpPr>
        <p:spPr bwMode="auto">
          <a:xfrm rot="156652" flipV="1">
            <a:off x="2063828" y="5764240"/>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10" name="Line 112"/>
          <p:cNvSpPr>
            <a:spLocks noChangeShapeType="1"/>
          </p:cNvSpPr>
          <p:nvPr/>
        </p:nvSpPr>
        <p:spPr bwMode="auto">
          <a:xfrm rot="156652" flipV="1">
            <a:off x="2078115" y="5757890"/>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11" name="Line 113"/>
          <p:cNvSpPr>
            <a:spLocks noChangeShapeType="1"/>
          </p:cNvSpPr>
          <p:nvPr/>
        </p:nvSpPr>
        <p:spPr bwMode="auto">
          <a:xfrm rot="156652" flipV="1">
            <a:off x="2092403" y="5748365"/>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12" name="Line 114"/>
          <p:cNvSpPr>
            <a:spLocks noChangeShapeType="1"/>
          </p:cNvSpPr>
          <p:nvPr/>
        </p:nvSpPr>
        <p:spPr bwMode="auto">
          <a:xfrm rot="156652" flipV="1">
            <a:off x="2106690" y="5729315"/>
            <a:ext cx="142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13" name="Line 115"/>
          <p:cNvSpPr>
            <a:spLocks noChangeShapeType="1"/>
          </p:cNvSpPr>
          <p:nvPr/>
        </p:nvSpPr>
        <p:spPr bwMode="auto">
          <a:xfrm rot="156652">
            <a:off x="2120978" y="5730902"/>
            <a:ext cx="14287"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14" name="Line 116"/>
          <p:cNvSpPr>
            <a:spLocks noChangeShapeType="1"/>
          </p:cNvSpPr>
          <p:nvPr/>
        </p:nvSpPr>
        <p:spPr bwMode="auto">
          <a:xfrm rot="156652">
            <a:off x="2133678" y="5759477"/>
            <a:ext cx="14287"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15" name="Line 117"/>
          <p:cNvSpPr>
            <a:spLocks noChangeShapeType="1"/>
          </p:cNvSpPr>
          <p:nvPr/>
        </p:nvSpPr>
        <p:spPr bwMode="auto">
          <a:xfrm rot="156652" flipV="1">
            <a:off x="2147965" y="5770590"/>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16" name="Line 118"/>
          <p:cNvSpPr>
            <a:spLocks noChangeShapeType="1"/>
          </p:cNvSpPr>
          <p:nvPr/>
        </p:nvSpPr>
        <p:spPr bwMode="auto">
          <a:xfrm rot="156652" flipV="1">
            <a:off x="2162253" y="5761065"/>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17" name="Line 119"/>
          <p:cNvSpPr>
            <a:spLocks noChangeShapeType="1"/>
          </p:cNvSpPr>
          <p:nvPr/>
        </p:nvSpPr>
        <p:spPr bwMode="auto">
          <a:xfrm rot="156652" flipV="1">
            <a:off x="2176540" y="5761065"/>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18" name="Line 120"/>
          <p:cNvSpPr>
            <a:spLocks noChangeShapeType="1"/>
          </p:cNvSpPr>
          <p:nvPr/>
        </p:nvSpPr>
        <p:spPr bwMode="auto">
          <a:xfrm rot="156652" flipV="1">
            <a:off x="2190828" y="5761065"/>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19" name="Line 121"/>
          <p:cNvSpPr>
            <a:spLocks noChangeShapeType="1"/>
          </p:cNvSpPr>
          <p:nvPr/>
        </p:nvSpPr>
        <p:spPr bwMode="auto">
          <a:xfrm rot="156652" flipV="1">
            <a:off x="2205115" y="5743602"/>
            <a:ext cx="142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20" name="Line 122"/>
          <p:cNvSpPr>
            <a:spLocks noChangeShapeType="1"/>
          </p:cNvSpPr>
          <p:nvPr/>
        </p:nvSpPr>
        <p:spPr bwMode="auto">
          <a:xfrm rot="156652">
            <a:off x="2219403" y="5745190"/>
            <a:ext cx="317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21" name="Line 123"/>
          <p:cNvSpPr>
            <a:spLocks noChangeShapeType="1"/>
          </p:cNvSpPr>
          <p:nvPr/>
        </p:nvSpPr>
        <p:spPr bwMode="auto">
          <a:xfrm rot="156652" flipV="1">
            <a:off x="2219403" y="5754715"/>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22" name="Line 124"/>
          <p:cNvSpPr>
            <a:spLocks noChangeShapeType="1"/>
          </p:cNvSpPr>
          <p:nvPr/>
        </p:nvSpPr>
        <p:spPr bwMode="auto">
          <a:xfrm rot="156652" flipV="1">
            <a:off x="2233690" y="5753127"/>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23" name="Line 125"/>
          <p:cNvSpPr>
            <a:spLocks noChangeShapeType="1"/>
          </p:cNvSpPr>
          <p:nvPr/>
        </p:nvSpPr>
        <p:spPr bwMode="auto">
          <a:xfrm rot="156652" flipV="1">
            <a:off x="2247978" y="5754715"/>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24" name="Line 126"/>
          <p:cNvSpPr>
            <a:spLocks noChangeShapeType="1"/>
          </p:cNvSpPr>
          <p:nvPr/>
        </p:nvSpPr>
        <p:spPr bwMode="auto">
          <a:xfrm rot="156652" flipV="1">
            <a:off x="2262265" y="5754715"/>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25" name="Line 127"/>
          <p:cNvSpPr>
            <a:spLocks noChangeShapeType="1"/>
          </p:cNvSpPr>
          <p:nvPr/>
        </p:nvSpPr>
        <p:spPr bwMode="auto">
          <a:xfrm rot="156652" flipV="1">
            <a:off x="2276553" y="5754715"/>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26" name="Line 128"/>
          <p:cNvSpPr>
            <a:spLocks noChangeShapeType="1"/>
          </p:cNvSpPr>
          <p:nvPr/>
        </p:nvSpPr>
        <p:spPr bwMode="auto">
          <a:xfrm rot="156652" flipV="1">
            <a:off x="2290840" y="5756302"/>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27" name="Line 129"/>
          <p:cNvSpPr>
            <a:spLocks noChangeShapeType="1"/>
          </p:cNvSpPr>
          <p:nvPr/>
        </p:nvSpPr>
        <p:spPr bwMode="auto">
          <a:xfrm rot="156652">
            <a:off x="2305128" y="5757890"/>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28" name="Line 130"/>
          <p:cNvSpPr>
            <a:spLocks noChangeShapeType="1"/>
          </p:cNvSpPr>
          <p:nvPr/>
        </p:nvSpPr>
        <p:spPr bwMode="auto">
          <a:xfrm rot="156652" flipV="1">
            <a:off x="2317828" y="5767415"/>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29" name="Line 131"/>
          <p:cNvSpPr>
            <a:spLocks noChangeShapeType="1"/>
          </p:cNvSpPr>
          <p:nvPr/>
        </p:nvSpPr>
        <p:spPr bwMode="auto">
          <a:xfrm rot="156652" flipV="1">
            <a:off x="2332115" y="5767415"/>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30" name="Line 132"/>
          <p:cNvSpPr>
            <a:spLocks noChangeShapeType="1"/>
          </p:cNvSpPr>
          <p:nvPr/>
        </p:nvSpPr>
        <p:spPr bwMode="auto">
          <a:xfrm rot="156652" flipV="1">
            <a:off x="2346403" y="5749952"/>
            <a:ext cx="14287"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31" name="Line 133"/>
          <p:cNvSpPr>
            <a:spLocks noChangeShapeType="1"/>
          </p:cNvSpPr>
          <p:nvPr/>
        </p:nvSpPr>
        <p:spPr bwMode="auto">
          <a:xfrm rot="156652" flipV="1">
            <a:off x="2362278" y="5749952"/>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32" name="Line 134"/>
          <p:cNvSpPr>
            <a:spLocks noChangeShapeType="1"/>
          </p:cNvSpPr>
          <p:nvPr/>
        </p:nvSpPr>
        <p:spPr bwMode="auto">
          <a:xfrm rot="156652" flipV="1">
            <a:off x="2376565" y="5749952"/>
            <a:ext cx="12700"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33" name="Line 135"/>
          <p:cNvSpPr>
            <a:spLocks noChangeShapeType="1"/>
          </p:cNvSpPr>
          <p:nvPr/>
        </p:nvSpPr>
        <p:spPr bwMode="auto">
          <a:xfrm rot="156652" flipV="1">
            <a:off x="2389265" y="575154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34" name="Line 136"/>
          <p:cNvSpPr>
            <a:spLocks noChangeShapeType="1"/>
          </p:cNvSpPr>
          <p:nvPr/>
        </p:nvSpPr>
        <p:spPr bwMode="auto">
          <a:xfrm rot="156652" flipV="1">
            <a:off x="2403553" y="5751540"/>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35" name="Line 137"/>
          <p:cNvSpPr>
            <a:spLocks noChangeShapeType="1"/>
          </p:cNvSpPr>
          <p:nvPr/>
        </p:nvSpPr>
        <p:spPr bwMode="auto">
          <a:xfrm rot="156652" flipV="1">
            <a:off x="2417840" y="575154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36" name="Line 138"/>
          <p:cNvSpPr>
            <a:spLocks noChangeShapeType="1"/>
          </p:cNvSpPr>
          <p:nvPr/>
        </p:nvSpPr>
        <p:spPr bwMode="auto">
          <a:xfrm rot="156652" flipV="1">
            <a:off x="2432128" y="5753127"/>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37" name="Line 139"/>
          <p:cNvSpPr>
            <a:spLocks noChangeShapeType="1"/>
          </p:cNvSpPr>
          <p:nvPr/>
        </p:nvSpPr>
        <p:spPr bwMode="auto">
          <a:xfrm rot="156652">
            <a:off x="2446415" y="5754715"/>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38" name="Line 140"/>
          <p:cNvSpPr>
            <a:spLocks noChangeShapeType="1"/>
          </p:cNvSpPr>
          <p:nvPr/>
        </p:nvSpPr>
        <p:spPr bwMode="auto">
          <a:xfrm rot="156652" flipV="1">
            <a:off x="2460703" y="5764240"/>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39" name="Line 141"/>
          <p:cNvSpPr>
            <a:spLocks noChangeShapeType="1"/>
          </p:cNvSpPr>
          <p:nvPr/>
        </p:nvSpPr>
        <p:spPr bwMode="auto">
          <a:xfrm rot="156652" flipV="1">
            <a:off x="2474990" y="5764240"/>
            <a:ext cx="12700"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40" name="Line 142"/>
          <p:cNvSpPr>
            <a:spLocks noChangeShapeType="1"/>
          </p:cNvSpPr>
          <p:nvPr/>
        </p:nvSpPr>
        <p:spPr bwMode="auto">
          <a:xfrm rot="156652" flipV="1">
            <a:off x="2487690" y="576424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41" name="Line 143"/>
          <p:cNvSpPr>
            <a:spLocks noChangeShapeType="1"/>
          </p:cNvSpPr>
          <p:nvPr/>
        </p:nvSpPr>
        <p:spPr bwMode="auto">
          <a:xfrm rot="156652" flipV="1">
            <a:off x="2501978" y="5765827"/>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42" name="Line 144"/>
          <p:cNvSpPr>
            <a:spLocks noChangeShapeType="1"/>
          </p:cNvSpPr>
          <p:nvPr/>
        </p:nvSpPr>
        <p:spPr bwMode="auto">
          <a:xfrm rot="156652" flipV="1">
            <a:off x="2516265" y="5765827"/>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43" name="Line 145"/>
          <p:cNvSpPr>
            <a:spLocks noChangeShapeType="1"/>
          </p:cNvSpPr>
          <p:nvPr/>
        </p:nvSpPr>
        <p:spPr bwMode="auto">
          <a:xfrm rot="156652" flipV="1">
            <a:off x="2530553" y="5767415"/>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44" name="Line 146"/>
          <p:cNvSpPr>
            <a:spLocks noChangeShapeType="1"/>
          </p:cNvSpPr>
          <p:nvPr/>
        </p:nvSpPr>
        <p:spPr bwMode="auto">
          <a:xfrm rot="156652">
            <a:off x="2544840" y="5769002"/>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45" name="Line 147"/>
          <p:cNvSpPr>
            <a:spLocks noChangeShapeType="1"/>
          </p:cNvSpPr>
          <p:nvPr/>
        </p:nvSpPr>
        <p:spPr bwMode="auto">
          <a:xfrm rot="156652" flipV="1">
            <a:off x="2559128" y="5776940"/>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46" name="Line 148"/>
          <p:cNvSpPr>
            <a:spLocks noChangeShapeType="1"/>
          </p:cNvSpPr>
          <p:nvPr/>
        </p:nvSpPr>
        <p:spPr bwMode="auto">
          <a:xfrm rot="156652" flipV="1">
            <a:off x="2573415" y="5770590"/>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47" name="Line 149"/>
          <p:cNvSpPr>
            <a:spLocks noChangeShapeType="1"/>
          </p:cNvSpPr>
          <p:nvPr/>
        </p:nvSpPr>
        <p:spPr bwMode="auto">
          <a:xfrm rot="156652" flipV="1">
            <a:off x="2587703" y="5769002"/>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48" name="Line 150"/>
          <p:cNvSpPr>
            <a:spLocks noChangeShapeType="1"/>
          </p:cNvSpPr>
          <p:nvPr/>
        </p:nvSpPr>
        <p:spPr bwMode="auto">
          <a:xfrm rot="156652" flipV="1">
            <a:off x="2601990" y="5762652"/>
            <a:ext cx="15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49" name="Line 151"/>
          <p:cNvSpPr>
            <a:spLocks noChangeShapeType="1"/>
          </p:cNvSpPr>
          <p:nvPr/>
        </p:nvSpPr>
        <p:spPr bwMode="auto">
          <a:xfrm rot="156652" flipV="1">
            <a:off x="2601990" y="5761065"/>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50" name="Line 152"/>
          <p:cNvSpPr>
            <a:spLocks noChangeShapeType="1"/>
          </p:cNvSpPr>
          <p:nvPr/>
        </p:nvSpPr>
        <p:spPr bwMode="auto">
          <a:xfrm rot="156652" flipV="1">
            <a:off x="2616278" y="5761065"/>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51" name="Line 153"/>
          <p:cNvSpPr>
            <a:spLocks noChangeShapeType="1"/>
          </p:cNvSpPr>
          <p:nvPr/>
        </p:nvSpPr>
        <p:spPr bwMode="auto">
          <a:xfrm rot="156652" flipV="1">
            <a:off x="2630565" y="5762652"/>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52" name="Line 154"/>
          <p:cNvSpPr>
            <a:spLocks noChangeShapeType="1"/>
          </p:cNvSpPr>
          <p:nvPr/>
        </p:nvSpPr>
        <p:spPr bwMode="auto">
          <a:xfrm rot="156652" flipV="1">
            <a:off x="2644853" y="5762652"/>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53" name="Line 155"/>
          <p:cNvSpPr>
            <a:spLocks noChangeShapeType="1"/>
          </p:cNvSpPr>
          <p:nvPr/>
        </p:nvSpPr>
        <p:spPr bwMode="auto">
          <a:xfrm rot="156652" flipV="1">
            <a:off x="2659140" y="5762652"/>
            <a:ext cx="12700"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54" name="Line 156"/>
          <p:cNvSpPr>
            <a:spLocks noChangeShapeType="1"/>
          </p:cNvSpPr>
          <p:nvPr/>
        </p:nvSpPr>
        <p:spPr bwMode="auto">
          <a:xfrm rot="156652" flipV="1">
            <a:off x="2673428" y="5756302"/>
            <a:ext cx="12700"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55" name="Line 157"/>
          <p:cNvSpPr>
            <a:spLocks noChangeShapeType="1"/>
          </p:cNvSpPr>
          <p:nvPr/>
        </p:nvSpPr>
        <p:spPr bwMode="auto">
          <a:xfrm rot="156652" flipV="1">
            <a:off x="2687715" y="5754715"/>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56" name="Line 158"/>
          <p:cNvSpPr>
            <a:spLocks noChangeShapeType="1"/>
          </p:cNvSpPr>
          <p:nvPr/>
        </p:nvSpPr>
        <p:spPr bwMode="auto">
          <a:xfrm rot="156652" flipV="1">
            <a:off x="2702003" y="5748365"/>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57" name="Line 159"/>
          <p:cNvSpPr>
            <a:spLocks noChangeShapeType="1"/>
          </p:cNvSpPr>
          <p:nvPr/>
        </p:nvSpPr>
        <p:spPr bwMode="auto">
          <a:xfrm rot="156652" flipV="1">
            <a:off x="2716290" y="5746777"/>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58" name="Line 160"/>
          <p:cNvSpPr>
            <a:spLocks noChangeShapeType="1"/>
          </p:cNvSpPr>
          <p:nvPr/>
        </p:nvSpPr>
        <p:spPr bwMode="auto">
          <a:xfrm rot="156652" flipV="1">
            <a:off x="2730578" y="5738840"/>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59" name="Line 161"/>
          <p:cNvSpPr>
            <a:spLocks noChangeShapeType="1"/>
          </p:cNvSpPr>
          <p:nvPr/>
        </p:nvSpPr>
        <p:spPr bwMode="auto">
          <a:xfrm rot="156652" flipV="1">
            <a:off x="2744865" y="573884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60" name="Line 162"/>
          <p:cNvSpPr>
            <a:spLocks noChangeShapeType="1"/>
          </p:cNvSpPr>
          <p:nvPr/>
        </p:nvSpPr>
        <p:spPr bwMode="auto">
          <a:xfrm rot="156652">
            <a:off x="2757565" y="5740427"/>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61" name="Line 163"/>
          <p:cNvSpPr>
            <a:spLocks noChangeShapeType="1"/>
          </p:cNvSpPr>
          <p:nvPr/>
        </p:nvSpPr>
        <p:spPr bwMode="auto">
          <a:xfrm rot="156652" flipV="1">
            <a:off x="2771853" y="5749952"/>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62" name="Line 164"/>
          <p:cNvSpPr>
            <a:spLocks noChangeShapeType="1"/>
          </p:cNvSpPr>
          <p:nvPr/>
        </p:nvSpPr>
        <p:spPr bwMode="auto">
          <a:xfrm rot="156652">
            <a:off x="2786140" y="5751540"/>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63" name="Line 165"/>
          <p:cNvSpPr>
            <a:spLocks noChangeShapeType="1"/>
          </p:cNvSpPr>
          <p:nvPr/>
        </p:nvSpPr>
        <p:spPr bwMode="auto">
          <a:xfrm rot="156652" flipV="1">
            <a:off x="2800428" y="5759477"/>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64" name="Line 166"/>
          <p:cNvSpPr>
            <a:spLocks noChangeShapeType="1"/>
          </p:cNvSpPr>
          <p:nvPr/>
        </p:nvSpPr>
        <p:spPr bwMode="auto">
          <a:xfrm rot="156652" flipV="1">
            <a:off x="2814715" y="5753127"/>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65" name="Line 167"/>
          <p:cNvSpPr>
            <a:spLocks noChangeShapeType="1"/>
          </p:cNvSpPr>
          <p:nvPr/>
        </p:nvSpPr>
        <p:spPr bwMode="auto">
          <a:xfrm rot="156652" flipV="1">
            <a:off x="2829003" y="5743602"/>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66" name="Line 168"/>
          <p:cNvSpPr>
            <a:spLocks noChangeShapeType="1"/>
          </p:cNvSpPr>
          <p:nvPr/>
        </p:nvSpPr>
        <p:spPr bwMode="auto">
          <a:xfrm rot="156652" flipV="1">
            <a:off x="2843290" y="5743602"/>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67" name="Line 169"/>
          <p:cNvSpPr>
            <a:spLocks noChangeShapeType="1"/>
          </p:cNvSpPr>
          <p:nvPr/>
        </p:nvSpPr>
        <p:spPr bwMode="auto">
          <a:xfrm rot="156652" flipV="1">
            <a:off x="2857578" y="5743602"/>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68" name="Line 170"/>
          <p:cNvSpPr>
            <a:spLocks noChangeShapeType="1"/>
          </p:cNvSpPr>
          <p:nvPr/>
        </p:nvSpPr>
        <p:spPr bwMode="auto">
          <a:xfrm rot="156652" flipV="1">
            <a:off x="2871865" y="5726140"/>
            <a:ext cx="142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69" name="Line 171"/>
          <p:cNvSpPr>
            <a:spLocks noChangeShapeType="1"/>
          </p:cNvSpPr>
          <p:nvPr/>
        </p:nvSpPr>
        <p:spPr bwMode="auto">
          <a:xfrm rot="156652">
            <a:off x="2886153" y="5727727"/>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70" name="Line 172"/>
          <p:cNvSpPr>
            <a:spLocks noChangeShapeType="1"/>
          </p:cNvSpPr>
          <p:nvPr/>
        </p:nvSpPr>
        <p:spPr bwMode="auto">
          <a:xfrm rot="156652" flipV="1">
            <a:off x="2900440" y="5735665"/>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71" name="Line 173"/>
          <p:cNvSpPr>
            <a:spLocks noChangeShapeType="1"/>
          </p:cNvSpPr>
          <p:nvPr/>
        </p:nvSpPr>
        <p:spPr bwMode="auto">
          <a:xfrm rot="156652">
            <a:off x="2914728" y="5738840"/>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72" name="Line 174"/>
          <p:cNvSpPr>
            <a:spLocks noChangeShapeType="1"/>
          </p:cNvSpPr>
          <p:nvPr/>
        </p:nvSpPr>
        <p:spPr bwMode="auto">
          <a:xfrm rot="156652" flipV="1">
            <a:off x="2927428" y="5746777"/>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73" name="Line 175"/>
          <p:cNvSpPr>
            <a:spLocks noChangeShapeType="1"/>
          </p:cNvSpPr>
          <p:nvPr/>
        </p:nvSpPr>
        <p:spPr bwMode="auto">
          <a:xfrm rot="156652" flipV="1">
            <a:off x="2941715" y="5738840"/>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74" name="Line 176"/>
          <p:cNvSpPr>
            <a:spLocks noChangeShapeType="1"/>
          </p:cNvSpPr>
          <p:nvPr/>
        </p:nvSpPr>
        <p:spPr bwMode="auto">
          <a:xfrm rot="156652" flipV="1">
            <a:off x="2957590" y="5738840"/>
            <a:ext cx="12700"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75" name="Line 177"/>
          <p:cNvSpPr>
            <a:spLocks noChangeShapeType="1"/>
          </p:cNvSpPr>
          <p:nvPr/>
        </p:nvSpPr>
        <p:spPr bwMode="auto">
          <a:xfrm rot="156652" flipV="1">
            <a:off x="2970290" y="5738840"/>
            <a:ext cx="3175"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76" name="Line 178"/>
          <p:cNvSpPr>
            <a:spLocks noChangeShapeType="1"/>
          </p:cNvSpPr>
          <p:nvPr/>
        </p:nvSpPr>
        <p:spPr bwMode="auto">
          <a:xfrm rot="156652" flipV="1">
            <a:off x="2970290" y="573884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77" name="Line 179"/>
          <p:cNvSpPr>
            <a:spLocks noChangeShapeType="1"/>
          </p:cNvSpPr>
          <p:nvPr/>
        </p:nvSpPr>
        <p:spPr bwMode="auto">
          <a:xfrm rot="156652" flipV="1">
            <a:off x="2984578" y="5740427"/>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78" name="Line 180"/>
          <p:cNvSpPr>
            <a:spLocks noChangeShapeType="1"/>
          </p:cNvSpPr>
          <p:nvPr/>
        </p:nvSpPr>
        <p:spPr bwMode="auto">
          <a:xfrm rot="156652" flipV="1">
            <a:off x="2998865" y="5732490"/>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79" name="Line 181"/>
          <p:cNvSpPr>
            <a:spLocks noChangeShapeType="1"/>
          </p:cNvSpPr>
          <p:nvPr/>
        </p:nvSpPr>
        <p:spPr bwMode="auto">
          <a:xfrm rot="156652" flipV="1">
            <a:off x="3014740" y="5722965"/>
            <a:ext cx="12700"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80" name="Line 182"/>
          <p:cNvSpPr>
            <a:spLocks noChangeShapeType="1"/>
          </p:cNvSpPr>
          <p:nvPr/>
        </p:nvSpPr>
        <p:spPr bwMode="auto">
          <a:xfrm rot="156652" flipV="1">
            <a:off x="3029028" y="5722965"/>
            <a:ext cx="12700"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81" name="Line 183"/>
          <p:cNvSpPr>
            <a:spLocks noChangeShapeType="1"/>
          </p:cNvSpPr>
          <p:nvPr/>
        </p:nvSpPr>
        <p:spPr bwMode="auto">
          <a:xfrm rot="156652" flipV="1">
            <a:off x="3041728" y="5722965"/>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82" name="Line 184"/>
          <p:cNvSpPr>
            <a:spLocks noChangeShapeType="1"/>
          </p:cNvSpPr>
          <p:nvPr/>
        </p:nvSpPr>
        <p:spPr bwMode="auto">
          <a:xfrm rot="156652" flipV="1">
            <a:off x="3056015" y="5716615"/>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83" name="Line 185"/>
          <p:cNvSpPr>
            <a:spLocks noChangeShapeType="1"/>
          </p:cNvSpPr>
          <p:nvPr/>
        </p:nvSpPr>
        <p:spPr bwMode="auto">
          <a:xfrm rot="156652" flipV="1">
            <a:off x="3071890" y="5715027"/>
            <a:ext cx="12700"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84" name="Line 186"/>
          <p:cNvSpPr>
            <a:spLocks noChangeShapeType="1"/>
          </p:cNvSpPr>
          <p:nvPr/>
        </p:nvSpPr>
        <p:spPr bwMode="auto">
          <a:xfrm rot="156652">
            <a:off x="3084590" y="5718202"/>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85" name="Line 187"/>
          <p:cNvSpPr>
            <a:spLocks noChangeShapeType="1"/>
          </p:cNvSpPr>
          <p:nvPr/>
        </p:nvSpPr>
        <p:spPr bwMode="auto">
          <a:xfrm rot="156652">
            <a:off x="3098878" y="5727727"/>
            <a:ext cx="14287"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86" name="Line 188"/>
          <p:cNvSpPr>
            <a:spLocks noChangeShapeType="1"/>
          </p:cNvSpPr>
          <p:nvPr/>
        </p:nvSpPr>
        <p:spPr bwMode="auto">
          <a:xfrm rot="156652">
            <a:off x="3111578" y="5746777"/>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87" name="Line 189"/>
          <p:cNvSpPr>
            <a:spLocks noChangeShapeType="1"/>
          </p:cNvSpPr>
          <p:nvPr/>
        </p:nvSpPr>
        <p:spPr bwMode="auto">
          <a:xfrm rot="156652" flipV="1">
            <a:off x="3125865" y="5748365"/>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88" name="Line 190"/>
          <p:cNvSpPr>
            <a:spLocks noChangeShapeType="1"/>
          </p:cNvSpPr>
          <p:nvPr/>
        </p:nvSpPr>
        <p:spPr bwMode="auto">
          <a:xfrm rot="156652" flipV="1">
            <a:off x="3140153" y="5738840"/>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89" name="Line 191"/>
          <p:cNvSpPr>
            <a:spLocks noChangeShapeType="1"/>
          </p:cNvSpPr>
          <p:nvPr/>
        </p:nvSpPr>
        <p:spPr bwMode="auto">
          <a:xfrm rot="156652" flipV="1">
            <a:off x="3156028" y="5721377"/>
            <a:ext cx="14287"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90" name="Line 192"/>
          <p:cNvSpPr>
            <a:spLocks noChangeShapeType="1"/>
          </p:cNvSpPr>
          <p:nvPr/>
        </p:nvSpPr>
        <p:spPr bwMode="auto">
          <a:xfrm rot="156652" flipV="1">
            <a:off x="3170315" y="571979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91" name="Line 193"/>
          <p:cNvSpPr>
            <a:spLocks noChangeShapeType="1"/>
          </p:cNvSpPr>
          <p:nvPr/>
        </p:nvSpPr>
        <p:spPr bwMode="auto">
          <a:xfrm rot="156652" flipV="1">
            <a:off x="3184603" y="5711852"/>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92" name="Line 194"/>
          <p:cNvSpPr>
            <a:spLocks noChangeShapeType="1"/>
          </p:cNvSpPr>
          <p:nvPr/>
        </p:nvSpPr>
        <p:spPr bwMode="auto">
          <a:xfrm rot="156652">
            <a:off x="3198890" y="5713440"/>
            <a:ext cx="142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93" name="Line 195"/>
          <p:cNvSpPr>
            <a:spLocks noChangeShapeType="1"/>
          </p:cNvSpPr>
          <p:nvPr/>
        </p:nvSpPr>
        <p:spPr bwMode="auto">
          <a:xfrm rot="156652" flipV="1">
            <a:off x="3211590" y="5730902"/>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94" name="Line 196"/>
          <p:cNvSpPr>
            <a:spLocks noChangeShapeType="1"/>
          </p:cNvSpPr>
          <p:nvPr/>
        </p:nvSpPr>
        <p:spPr bwMode="auto">
          <a:xfrm rot="156652" flipV="1">
            <a:off x="3225878" y="5732490"/>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95" name="Line 197"/>
          <p:cNvSpPr>
            <a:spLocks noChangeShapeType="1"/>
          </p:cNvSpPr>
          <p:nvPr/>
        </p:nvSpPr>
        <p:spPr bwMode="auto">
          <a:xfrm rot="156652" flipV="1">
            <a:off x="3240165" y="573249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96" name="Line 198"/>
          <p:cNvSpPr>
            <a:spLocks noChangeShapeType="1"/>
          </p:cNvSpPr>
          <p:nvPr/>
        </p:nvSpPr>
        <p:spPr bwMode="auto">
          <a:xfrm rot="156652" flipV="1">
            <a:off x="3254453" y="5732490"/>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97" name="Line 199"/>
          <p:cNvSpPr>
            <a:spLocks noChangeShapeType="1"/>
          </p:cNvSpPr>
          <p:nvPr/>
        </p:nvSpPr>
        <p:spPr bwMode="auto">
          <a:xfrm rot="156652" flipV="1">
            <a:off x="3268740" y="5726140"/>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98" name="Line 200"/>
          <p:cNvSpPr>
            <a:spLocks noChangeShapeType="1"/>
          </p:cNvSpPr>
          <p:nvPr/>
        </p:nvSpPr>
        <p:spPr bwMode="auto">
          <a:xfrm rot="156652" flipV="1">
            <a:off x="3283028" y="5716615"/>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99" name="Line 201"/>
          <p:cNvSpPr>
            <a:spLocks noChangeShapeType="1"/>
          </p:cNvSpPr>
          <p:nvPr/>
        </p:nvSpPr>
        <p:spPr bwMode="auto">
          <a:xfrm rot="156652" flipV="1">
            <a:off x="3297315" y="5708677"/>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00" name="Line 202"/>
          <p:cNvSpPr>
            <a:spLocks noChangeShapeType="1"/>
          </p:cNvSpPr>
          <p:nvPr/>
        </p:nvSpPr>
        <p:spPr bwMode="auto">
          <a:xfrm rot="156652" flipV="1">
            <a:off x="3313190" y="5699152"/>
            <a:ext cx="12700"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01" name="Line 203"/>
          <p:cNvSpPr>
            <a:spLocks noChangeShapeType="1"/>
          </p:cNvSpPr>
          <p:nvPr/>
        </p:nvSpPr>
        <p:spPr bwMode="auto">
          <a:xfrm rot="156652" flipV="1">
            <a:off x="3327478" y="5697565"/>
            <a:ext cx="12700"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02" name="Line 204"/>
          <p:cNvSpPr>
            <a:spLocks noChangeShapeType="1"/>
          </p:cNvSpPr>
          <p:nvPr/>
        </p:nvSpPr>
        <p:spPr bwMode="auto">
          <a:xfrm rot="156652">
            <a:off x="3340178" y="5700740"/>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03" name="Line 205"/>
          <p:cNvSpPr>
            <a:spLocks noChangeShapeType="1"/>
          </p:cNvSpPr>
          <p:nvPr/>
        </p:nvSpPr>
        <p:spPr bwMode="auto">
          <a:xfrm rot="156652">
            <a:off x="3354465" y="5710265"/>
            <a:ext cx="15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04" name="Line 206"/>
          <p:cNvSpPr>
            <a:spLocks noChangeShapeType="1"/>
          </p:cNvSpPr>
          <p:nvPr/>
        </p:nvSpPr>
        <p:spPr bwMode="auto">
          <a:xfrm rot="156652" flipV="1">
            <a:off x="3354465" y="5710265"/>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05" name="Line 208"/>
          <p:cNvSpPr>
            <a:spLocks noChangeShapeType="1"/>
          </p:cNvSpPr>
          <p:nvPr/>
        </p:nvSpPr>
        <p:spPr bwMode="auto">
          <a:xfrm rot="156652" flipV="1">
            <a:off x="3368753" y="5692802"/>
            <a:ext cx="14287"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06" name="Line 209"/>
          <p:cNvSpPr>
            <a:spLocks noChangeShapeType="1"/>
          </p:cNvSpPr>
          <p:nvPr/>
        </p:nvSpPr>
        <p:spPr bwMode="auto">
          <a:xfrm rot="156652" flipV="1">
            <a:off x="3384628" y="5664227"/>
            <a:ext cx="14287"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07" name="Line 210"/>
          <p:cNvSpPr>
            <a:spLocks noChangeShapeType="1"/>
          </p:cNvSpPr>
          <p:nvPr/>
        </p:nvSpPr>
        <p:spPr bwMode="auto">
          <a:xfrm rot="156652" flipV="1">
            <a:off x="3400503" y="5637240"/>
            <a:ext cx="12700"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08" name="Line 211"/>
          <p:cNvSpPr>
            <a:spLocks noChangeShapeType="1"/>
          </p:cNvSpPr>
          <p:nvPr/>
        </p:nvSpPr>
        <p:spPr bwMode="auto">
          <a:xfrm rot="156652">
            <a:off x="3413203" y="5637240"/>
            <a:ext cx="14287" cy="571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09" name="Line 212"/>
          <p:cNvSpPr>
            <a:spLocks noChangeShapeType="1"/>
          </p:cNvSpPr>
          <p:nvPr/>
        </p:nvSpPr>
        <p:spPr bwMode="auto">
          <a:xfrm rot="156652">
            <a:off x="3425903" y="5694390"/>
            <a:ext cx="14287"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10" name="Line 213"/>
          <p:cNvSpPr>
            <a:spLocks noChangeShapeType="1"/>
          </p:cNvSpPr>
          <p:nvPr/>
        </p:nvSpPr>
        <p:spPr bwMode="auto">
          <a:xfrm rot="156652" flipV="1">
            <a:off x="3440190" y="5695977"/>
            <a:ext cx="142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11" name="Line 214"/>
          <p:cNvSpPr>
            <a:spLocks noChangeShapeType="1"/>
          </p:cNvSpPr>
          <p:nvPr/>
        </p:nvSpPr>
        <p:spPr bwMode="auto">
          <a:xfrm rot="156652" flipV="1">
            <a:off x="3454478" y="5667402"/>
            <a:ext cx="14287"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12" name="Line 215"/>
          <p:cNvSpPr>
            <a:spLocks noChangeShapeType="1"/>
          </p:cNvSpPr>
          <p:nvPr/>
        </p:nvSpPr>
        <p:spPr bwMode="auto">
          <a:xfrm rot="156652">
            <a:off x="3468765" y="5668990"/>
            <a:ext cx="142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13" name="Line 216"/>
          <p:cNvSpPr>
            <a:spLocks noChangeShapeType="1"/>
          </p:cNvSpPr>
          <p:nvPr/>
        </p:nvSpPr>
        <p:spPr bwMode="auto">
          <a:xfrm rot="156652">
            <a:off x="3483053" y="5688040"/>
            <a:ext cx="14287"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14" name="Line 217"/>
          <p:cNvSpPr>
            <a:spLocks noChangeShapeType="1"/>
          </p:cNvSpPr>
          <p:nvPr/>
        </p:nvSpPr>
        <p:spPr bwMode="auto">
          <a:xfrm rot="156652" flipV="1">
            <a:off x="3497340" y="5649940"/>
            <a:ext cx="14288" cy="666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15" name="Line 218"/>
          <p:cNvSpPr>
            <a:spLocks noChangeShapeType="1"/>
          </p:cNvSpPr>
          <p:nvPr/>
        </p:nvSpPr>
        <p:spPr bwMode="auto">
          <a:xfrm rot="156652" flipV="1">
            <a:off x="3514803" y="5546752"/>
            <a:ext cx="14287" cy="1047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16" name="Line 219"/>
          <p:cNvSpPr>
            <a:spLocks noChangeShapeType="1"/>
          </p:cNvSpPr>
          <p:nvPr/>
        </p:nvSpPr>
        <p:spPr bwMode="auto">
          <a:xfrm rot="156652" flipV="1">
            <a:off x="3535440" y="5403877"/>
            <a:ext cx="14288" cy="1428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17" name="Line 220"/>
          <p:cNvSpPr>
            <a:spLocks noChangeShapeType="1"/>
          </p:cNvSpPr>
          <p:nvPr/>
        </p:nvSpPr>
        <p:spPr bwMode="auto">
          <a:xfrm rot="156652" flipV="1">
            <a:off x="3552903" y="5386415"/>
            <a:ext cx="14287"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18" name="Line 221"/>
          <p:cNvSpPr>
            <a:spLocks noChangeShapeType="1"/>
          </p:cNvSpPr>
          <p:nvPr/>
        </p:nvSpPr>
        <p:spPr bwMode="auto">
          <a:xfrm rot="156652" flipV="1">
            <a:off x="3570365" y="5281640"/>
            <a:ext cx="14288" cy="1047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19" name="Line 222"/>
          <p:cNvSpPr>
            <a:spLocks noChangeShapeType="1"/>
          </p:cNvSpPr>
          <p:nvPr/>
        </p:nvSpPr>
        <p:spPr bwMode="auto">
          <a:xfrm rot="156652">
            <a:off x="3584653" y="5283227"/>
            <a:ext cx="14287"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0" name="Line 223"/>
          <p:cNvSpPr>
            <a:spLocks noChangeShapeType="1"/>
          </p:cNvSpPr>
          <p:nvPr/>
        </p:nvSpPr>
        <p:spPr bwMode="auto">
          <a:xfrm rot="156652" flipV="1">
            <a:off x="3598940" y="5292752"/>
            <a:ext cx="14288"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1" name="Line 224"/>
          <p:cNvSpPr>
            <a:spLocks noChangeShapeType="1"/>
          </p:cNvSpPr>
          <p:nvPr/>
        </p:nvSpPr>
        <p:spPr bwMode="auto">
          <a:xfrm rot="156652" flipV="1">
            <a:off x="3619578" y="5075265"/>
            <a:ext cx="14287" cy="2190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2" name="Line 225"/>
          <p:cNvSpPr>
            <a:spLocks noChangeShapeType="1"/>
          </p:cNvSpPr>
          <p:nvPr/>
        </p:nvSpPr>
        <p:spPr bwMode="auto">
          <a:xfrm rot="156652">
            <a:off x="3638628" y="5075265"/>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3" name="Line 226"/>
          <p:cNvSpPr>
            <a:spLocks noChangeShapeType="1"/>
          </p:cNvSpPr>
          <p:nvPr/>
        </p:nvSpPr>
        <p:spPr bwMode="auto">
          <a:xfrm rot="156652">
            <a:off x="3648153" y="5084790"/>
            <a:ext cx="14287" cy="1619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4" name="Line 227"/>
          <p:cNvSpPr>
            <a:spLocks noChangeShapeType="1"/>
          </p:cNvSpPr>
          <p:nvPr/>
        </p:nvSpPr>
        <p:spPr bwMode="auto">
          <a:xfrm rot="156652">
            <a:off x="3648153" y="5248302"/>
            <a:ext cx="14287" cy="4857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5" name="Line 228"/>
          <p:cNvSpPr>
            <a:spLocks noChangeShapeType="1"/>
          </p:cNvSpPr>
          <p:nvPr/>
        </p:nvSpPr>
        <p:spPr bwMode="auto">
          <a:xfrm rot="156652">
            <a:off x="3646565" y="5734077"/>
            <a:ext cx="14288" cy="1809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6" name="Line 229"/>
          <p:cNvSpPr>
            <a:spLocks noChangeShapeType="1"/>
          </p:cNvSpPr>
          <p:nvPr/>
        </p:nvSpPr>
        <p:spPr bwMode="auto">
          <a:xfrm rot="156652">
            <a:off x="3656090" y="5915052"/>
            <a:ext cx="142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7" name="Line 230"/>
          <p:cNvSpPr>
            <a:spLocks noChangeShapeType="1"/>
          </p:cNvSpPr>
          <p:nvPr/>
        </p:nvSpPr>
        <p:spPr bwMode="auto">
          <a:xfrm rot="156652" flipV="1">
            <a:off x="3670378" y="5905527"/>
            <a:ext cx="14287"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8" name="Line 231"/>
          <p:cNvSpPr>
            <a:spLocks noChangeShapeType="1"/>
          </p:cNvSpPr>
          <p:nvPr/>
        </p:nvSpPr>
        <p:spPr bwMode="auto">
          <a:xfrm rot="156652" flipV="1">
            <a:off x="3686253" y="5905527"/>
            <a:ext cx="12700"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29" name="Line 232"/>
          <p:cNvSpPr>
            <a:spLocks noChangeShapeType="1"/>
          </p:cNvSpPr>
          <p:nvPr/>
        </p:nvSpPr>
        <p:spPr bwMode="auto">
          <a:xfrm rot="156652">
            <a:off x="3698953" y="5907115"/>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30" name="Line 233"/>
          <p:cNvSpPr>
            <a:spLocks noChangeShapeType="1"/>
          </p:cNvSpPr>
          <p:nvPr/>
        </p:nvSpPr>
        <p:spPr bwMode="auto">
          <a:xfrm rot="156652">
            <a:off x="3711653" y="5918227"/>
            <a:ext cx="14287" cy="762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31" name="Line 234"/>
          <p:cNvSpPr>
            <a:spLocks noChangeShapeType="1"/>
          </p:cNvSpPr>
          <p:nvPr/>
        </p:nvSpPr>
        <p:spPr bwMode="auto">
          <a:xfrm rot="156652" flipV="1">
            <a:off x="3724353" y="5965852"/>
            <a:ext cx="317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32" name="Line 235"/>
          <p:cNvSpPr>
            <a:spLocks noChangeShapeType="1"/>
          </p:cNvSpPr>
          <p:nvPr/>
        </p:nvSpPr>
        <p:spPr bwMode="auto">
          <a:xfrm rot="156652">
            <a:off x="3724353" y="5965852"/>
            <a:ext cx="14287"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33" name="Line 236"/>
          <p:cNvSpPr>
            <a:spLocks noChangeShapeType="1"/>
          </p:cNvSpPr>
          <p:nvPr/>
        </p:nvSpPr>
        <p:spPr bwMode="auto">
          <a:xfrm rot="156652" flipV="1">
            <a:off x="3740228" y="5899177"/>
            <a:ext cx="14287" cy="952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34" name="Line 237"/>
          <p:cNvSpPr>
            <a:spLocks noChangeShapeType="1"/>
          </p:cNvSpPr>
          <p:nvPr/>
        </p:nvSpPr>
        <p:spPr bwMode="auto">
          <a:xfrm rot="156652" flipV="1">
            <a:off x="3757690" y="5853140"/>
            <a:ext cx="14288"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35" name="Line 238"/>
          <p:cNvSpPr>
            <a:spLocks noChangeShapeType="1"/>
          </p:cNvSpPr>
          <p:nvPr/>
        </p:nvSpPr>
        <p:spPr bwMode="auto">
          <a:xfrm rot="156652" flipV="1">
            <a:off x="3773565" y="5843615"/>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36" name="Line 239"/>
          <p:cNvSpPr>
            <a:spLocks noChangeShapeType="1"/>
          </p:cNvSpPr>
          <p:nvPr/>
        </p:nvSpPr>
        <p:spPr bwMode="auto">
          <a:xfrm rot="156652" flipV="1">
            <a:off x="3787853" y="5826152"/>
            <a:ext cx="14287"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37" name="Line 240"/>
          <p:cNvSpPr>
            <a:spLocks noChangeShapeType="1"/>
          </p:cNvSpPr>
          <p:nvPr/>
        </p:nvSpPr>
        <p:spPr bwMode="auto">
          <a:xfrm rot="156652" flipV="1">
            <a:off x="3802140" y="5816627"/>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38" name="Line 241"/>
          <p:cNvSpPr>
            <a:spLocks noChangeShapeType="1"/>
          </p:cNvSpPr>
          <p:nvPr/>
        </p:nvSpPr>
        <p:spPr bwMode="auto">
          <a:xfrm rot="156652" flipV="1">
            <a:off x="3818015" y="5799165"/>
            <a:ext cx="142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39" name="Line 242"/>
          <p:cNvSpPr>
            <a:spLocks noChangeShapeType="1"/>
          </p:cNvSpPr>
          <p:nvPr/>
        </p:nvSpPr>
        <p:spPr bwMode="auto">
          <a:xfrm rot="156652" flipV="1">
            <a:off x="3832303" y="5751540"/>
            <a:ext cx="14287"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40" name="Line 243"/>
          <p:cNvSpPr>
            <a:spLocks noChangeShapeType="1"/>
          </p:cNvSpPr>
          <p:nvPr/>
        </p:nvSpPr>
        <p:spPr bwMode="auto">
          <a:xfrm rot="156652" flipV="1">
            <a:off x="3848178" y="5749952"/>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41" name="Line 244"/>
          <p:cNvSpPr>
            <a:spLocks noChangeShapeType="1"/>
          </p:cNvSpPr>
          <p:nvPr/>
        </p:nvSpPr>
        <p:spPr bwMode="auto">
          <a:xfrm rot="156652">
            <a:off x="3862465" y="5753127"/>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42" name="Line 245"/>
          <p:cNvSpPr>
            <a:spLocks noChangeShapeType="1"/>
          </p:cNvSpPr>
          <p:nvPr/>
        </p:nvSpPr>
        <p:spPr bwMode="auto">
          <a:xfrm rot="156652" flipV="1">
            <a:off x="3876753" y="5743602"/>
            <a:ext cx="14287"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43" name="Line 246"/>
          <p:cNvSpPr>
            <a:spLocks noChangeShapeType="1"/>
          </p:cNvSpPr>
          <p:nvPr/>
        </p:nvSpPr>
        <p:spPr bwMode="auto">
          <a:xfrm rot="156652" flipV="1">
            <a:off x="3891040" y="5726140"/>
            <a:ext cx="142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44" name="Line 247"/>
          <p:cNvSpPr>
            <a:spLocks noChangeShapeType="1"/>
          </p:cNvSpPr>
          <p:nvPr/>
        </p:nvSpPr>
        <p:spPr bwMode="auto">
          <a:xfrm rot="156652" flipV="1">
            <a:off x="3906915" y="5707090"/>
            <a:ext cx="142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45" name="Line 248"/>
          <p:cNvSpPr>
            <a:spLocks noChangeShapeType="1"/>
          </p:cNvSpPr>
          <p:nvPr/>
        </p:nvSpPr>
        <p:spPr bwMode="auto">
          <a:xfrm rot="156652" flipV="1">
            <a:off x="3922790" y="5642002"/>
            <a:ext cx="14288" cy="666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46" name="Line 249"/>
          <p:cNvSpPr>
            <a:spLocks noChangeShapeType="1"/>
          </p:cNvSpPr>
          <p:nvPr/>
        </p:nvSpPr>
        <p:spPr bwMode="auto">
          <a:xfrm rot="156652" flipV="1">
            <a:off x="3940253" y="5565802"/>
            <a:ext cx="14287" cy="762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47" name="Line 250"/>
          <p:cNvSpPr>
            <a:spLocks noChangeShapeType="1"/>
          </p:cNvSpPr>
          <p:nvPr/>
        </p:nvSpPr>
        <p:spPr bwMode="auto">
          <a:xfrm rot="156652" flipV="1">
            <a:off x="3956128" y="5546752"/>
            <a:ext cx="14287"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48" name="Line 251"/>
          <p:cNvSpPr>
            <a:spLocks noChangeShapeType="1"/>
          </p:cNvSpPr>
          <p:nvPr/>
        </p:nvSpPr>
        <p:spPr bwMode="auto">
          <a:xfrm rot="156652" flipV="1">
            <a:off x="3978353" y="5195915"/>
            <a:ext cx="14287" cy="3524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49" name="Line 252"/>
          <p:cNvSpPr>
            <a:spLocks noChangeShapeType="1"/>
          </p:cNvSpPr>
          <p:nvPr/>
        </p:nvSpPr>
        <p:spPr bwMode="auto">
          <a:xfrm rot="156652">
            <a:off x="3998990" y="5195915"/>
            <a:ext cx="14288" cy="857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50" name="Line 253"/>
          <p:cNvSpPr>
            <a:spLocks noChangeShapeType="1"/>
          </p:cNvSpPr>
          <p:nvPr/>
        </p:nvSpPr>
        <p:spPr bwMode="auto">
          <a:xfrm rot="156652">
            <a:off x="4005340" y="5283227"/>
            <a:ext cx="14288" cy="2571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51" name="Line 254"/>
          <p:cNvSpPr>
            <a:spLocks noChangeShapeType="1"/>
          </p:cNvSpPr>
          <p:nvPr/>
        </p:nvSpPr>
        <p:spPr bwMode="auto">
          <a:xfrm rot="156652">
            <a:off x="4005340" y="5540402"/>
            <a:ext cx="14288" cy="3333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52" name="Line 255"/>
          <p:cNvSpPr>
            <a:spLocks noChangeShapeType="1"/>
          </p:cNvSpPr>
          <p:nvPr/>
        </p:nvSpPr>
        <p:spPr bwMode="auto">
          <a:xfrm rot="156652">
            <a:off x="4011690" y="5873777"/>
            <a:ext cx="142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53" name="Line 256"/>
          <p:cNvSpPr>
            <a:spLocks noChangeShapeType="1"/>
          </p:cNvSpPr>
          <p:nvPr/>
        </p:nvSpPr>
        <p:spPr bwMode="auto">
          <a:xfrm rot="156652" flipV="1">
            <a:off x="4027565" y="5808690"/>
            <a:ext cx="14288" cy="857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54" name="Line 257"/>
          <p:cNvSpPr>
            <a:spLocks noChangeShapeType="1"/>
          </p:cNvSpPr>
          <p:nvPr/>
        </p:nvSpPr>
        <p:spPr bwMode="auto">
          <a:xfrm rot="156652">
            <a:off x="4041853" y="5808690"/>
            <a:ext cx="14287" cy="952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55" name="Line 258"/>
          <p:cNvSpPr>
            <a:spLocks noChangeShapeType="1"/>
          </p:cNvSpPr>
          <p:nvPr/>
        </p:nvSpPr>
        <p:spPr bwMode="auto">
          <a:xfrm rot="156652" flipV="1">
            <a:off x="4052965" y="5902352"/>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56" name="Line 259"/>
          <p:cNvSpPr>
            <a:spLocks noChangeShapeType="1"/>
          </p:cNvSpPr>
          <p:nvPr/>
        </p:nvSpPr>
        <p:spPr bwMode="auto">
          <a:xfrm rot="156652">
            <a:off x="4067253" y="5905527"/>
            <a:ext cx="14287"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57" name="Line 260"/>
          <p:cNvSpPr>
            <a:spLocks noChangeShapeType="1"/>
          </p:cNvSpPr>
          <p:nvPr/>
        </p:nvSpPr>
        <p:spPr bwMode="auto">
          <a:xfrm rot="156652" flipV="1">
            <a:off x="4083128" y="5829327"/>
            <a:ext cx="14287" cy="1143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58" name="Line 261"/>
          <p:cNvSpPr>
            <a:spLocks noChangeShapeType="1"/>
          </p:cNvSpPr>
          <p:nvPr/>
        </p:nvSpPr>
        <p:spPr bwMode="auto">
          <a:xfrm rot="156652" flipV="1">
            <a:off x="4100590" y="5764240"/>
            <a:ext cx="14288" cy="666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59" name="Line 262"/>
          <p:cNvSpPr>
            <a:spLocks noChangeShapeType="1"/>
          </p:cNvSpPr>
          <p:nvPr/>
        </p:nvSpPr>
        <p:spPr bwMode="auto">
          <a:xfrm rot="156652" flipV="1">
            <a:off x="4116465" y="5745190"/>
            <a:ext cx="317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60" name="Line 263"/>
          <p:cNvSpPr>
            <a:spLocks noChangeShapeType="1"/>
          </p:cNvSpPr>
          <p:nvPr/>
        </p:nvSpPr>
        <p:spPr bwMode="auto">
          <a:xfrm rot="156652" flipV="1">
            <a:off x="4118053" y="5726140"/>
            <a:ext cx="14287"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61" name="Line 264"/>
          <p:cNvSpPr>
            <a:spLocks noChangeShapeType="1"/>
          </p:cNvSpPr>
          <p:nvPr/>
        </p:nvSpPr>
        <p:spPr bwMode="auto">
          <a:xfrm rot="156652" flipV="1">
            <a:off x="4132340" y="5718202"/>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62" name="Line 265"/>
          <p:cNvSpPr>
            <a:spLocks noChangeShapeType="1"/>
          </p:cNvSpPr>
          <p:nvPr/>
        </p:nvSpPr>
        <p:spPr bwMode="auto">
          <a:xfrm rot="156652" flipV="1">
            <a:off x="4146628" y="5716615"/>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63" name="Line 266"/>
          <p:cNvSpPr>
            <a:spLocks noChangeShapeType="1"/>
          </p:cNvSpPr>
          <p:nvPr/>
        </p:nvSpPr>
        <p:spPr bwMode="auto">
          <a:xfrm rot="156652" flipV="1">
            <a:off x="4160915" y="5699152"/>
            <a:ext cx="142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64" name="Line 267"/>
          <p:cNvSpPr>
            <a:spLocks noChangeShapeType="1"/>
          </p:cNvSpPr>
          <p:nvPr/>
        </p:nvSpPr>
        <p:spPr bwMode="auto">
          <a:xfrm rot="156652" flipV="1">
            <a:off x="4176790" y="5691215"/>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65" name="Line 268"/>
          <p:cNvSpPr>
            <a:spLocks noChangeShapeType="1"/>
          </p:cNvSpPr>
          <p:nvPr/>
        </p:nvSpPr>
        <p:spPr bwMode="auto">
          <a:xfrm rot="156652" flipV="1">
            <a:off x="4191078" y="5689627"/>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66" name="Line 269"/>
          <p:cNvSpPr>
            <a:spLocks noChangeShapeType="1"/>
          </p:cNvSpPr>
          <p:nvPr/>
        </p:nvSpPr>
        <p:spPr bwMode="auto">
          <a:xfrm rot="156652">
            <a:off x="4205365" y="5692802"/>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67" name="Line 270"/>
          <p:cNvSpPr>
            <a:spLocks noChangeShapeType="1"/>
          </p:cNvSpPr>
          <p:nvPr/>
        </p:nvSpPr>
        <p:spPr bwMode="auto">
          <a:xfrm rot="156652" flipV="1">
            <a:off x="4218065" y="570074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68" name="Line 271"/>
          <p:cNvSpPr>
            <a:spLocks noChangeShapeType="1"/>
          </p:cNvSpPr>
          <p:nvPr/>
        </p:nvSpPr>
        <p:spPr bwMode="auto">
          <a:xfrm rot="156652" flipV="1">
            <a:off x="4232353" y="5700740"/>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69" name="Line 272"/>
          <p:cNvSpPr>
            <a:spLocks noChangeShapeType="1"/>
          </p:cNvSpPr>
          <p:nvPr/>
        </p:nvSpPr>
        <p:spPr bwMode="auto">
          <a:xfrm rot="156652" flipV="1">
            <a:off x="4246640" y="5702327"/>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70" name="Line 273"/>
          <p:cNvSpPr>
            <a:spLocks noChangeShapeType="1"/>
          </p:cNvSpPr>
          <p:nvPr/>
        </p:nvSpPr>
        <p:spPr bwMode="auto">
          <a:xfrm rot="156652" flipV="1">
            <a:off x="4260928" y="5694390"/>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71" name="Line 274"/>
          <p:cNvSpPr>
            <a:spLocks noChangeShapeType="1"/>
          </p:cNvSpPr>
          <p:nvPr/>
        </p:nvSpPr>
        <p:spPr bwMode="auto">
          <a:xfrm rot="156652" flipV="1">
            <a:off x="4275215" y="569439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72" name="Line 275"/>
          <p:cNvSpPr>
            <a:spLocks noChangeShapeType="1"/>
          </p:cNvSpPr>
          <p:nvPr/>
        </p:nvSpPr>
        <p:spPr bwMode="auto">
          <a:xfrm rot="156652">
            <a:off x="4289503" y="5695977"/>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73" name="Line 276"/>
          <p:cNvSpPr>
            <a:spLocks noChangeShapeType="1"/>
          </p:cNvSpPr>
          <p:nvPr/>
        </p:nvSpPr>
        <p:spPr bwMode="auto">
          <a:xfrm rot="156652">
            <a:off x="4303790" y="5705502"/>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74" name="Line 277"/>
          <p:cNvSpPr>
            <a:spLocks noChangeShapeType="1"/>
          </p:cNvSpPr>
          <p:nvPr/>
        </p:nvSpPr>
        <p:spPr bwMode="auto">
          <a:xfrm rot="156652" flipV="1">
            <a:off x="4316490" y="5715027"/>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75" name="Line 278"/>
          <p:cNvSpPr>
            <a:spLocks noChangeShapeType="1"/>
          </p:cNvSpPr>
          <p:nvPr/>
        </p:nvSpPr>
        <p:spPr bwMode="auto">
          <a:xfrm rot="156652" flipV="1">
            <a:off x="4330778" y="5707090"/>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76" name="Line 279"/>
          <p:cNvSpPr>
            <a:spLocks noChangeShapeType="1"/>
          </p:cNvSpPr>
          <p:nvPr/>
        </p:nvSpPr>
        <p:spPr bwMode="auto">
          <a:xfrm rot="156652" flipV="1">
            <a:off x="4346653" y="5689627"/>
            <a:ext cx="14287"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77" name="Line 280"/>
          <p:cNvSpPr>
            <a:spLocks noChangeShapeType="1"/>
          </p:cNvSpPr>
          <p:nvPr/>
        </p:nvSpPr>
        <p:spPr bwMode="auto">
          <a:xfrm rot="156652" flipV="1">
            <a:off x="4360940" y="5680102"/>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78" name="Line 281"/>
          <p:cNvSpPr>
            <a:spLocks noChangeShapeType="1"/>
          </p:cNvSpPr>
          <p:nvPr/>
        </p:nvSpPr>
        <p:spPr bwMode="auto">
          <a:xfrm rot="156652" flipV="1">
            <a:off x="4375228" y="5680102"/>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79" name="Line 282"/>
          <p:cNvSpPr>
            <a:spLocks noChangeShapeType="1"/>
          </p:cNvSpPr>
          <p:nvPr/>
        </p:nvSpPr>
        <p:spPr bwMode="auto">
          <a:xfrm rot="156652" flipV="1">
            <a:off x="4389515" y="5680102"/>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80" name="Line 283"/>
          <p:cNvSpPr>
            <a:spLocks noChangeShapeType="1"/>
          </p:cNvSpPr>
          <p:nvPr/>
        </p:nvSpPr>
        <p:spPr bwMode="auto">
          <a:xfrm rot="156652">
            <a:off x="4403803" y="5681690"/>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81" name="Line 284"/>
          <p:cNvSpPr>
            <a:spLocks noChangeShapeType="1"/>
          </p:cNvSpPr>
          <p:nvPr/>
        </p:nvSpPr>
        <p:spPr bwMode="auto">
          <a:xfrm rot="156652">
            <a:off x="4416503" y="5692802"/>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82" name="Line 285"/>
          <p:cNvSpPr>
            <a:spLocks noChangeShapeType="1"/>
          </p:cNvSpPr>
          <p:nvPr/>
        </p:nvSpPr>
        <p:spPr bwMode="auto">
          <a:xfrm rot="156652" flipV="1">
            <a:off x="4430790" y="570074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83" name="Line 286"/>
          <p:cNvSpPr>
            <a:spLocks noChangeShapeType="1"/>
          </p:cNvSpPr>
          <p:nvPr/>
        </p:nvSpPr>
        <p:spPr bwMode="auto">
          <a:xfrm rot="156652" flipV="1">
            <a:off x="4445078" y="5702327"/>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84" name="Line 287"/>
          <p:cNvSpPr>
            <a:spLocks noChangeShapeType="1"/>
          </p:cNvSpPr>
          <p:nvPr/>
        </p:nvSpPr>
        <p:spPr bwMode="auto">
          <a:xfrm rot="156652" flipV="1">
            <a:off x="4459365" y="5694390"/>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85" name="Line 288"/>
          <p:cNvSpPr>
            <a:spLocks noChangeShapeType="1"/>
          </p:cNvSpPr>
          <p:nvPr/>
        </p:nvSpPr>
        <p:spPr bwMode="auto">
          <a:xfrm rot="156652" flipV="1">
            <a:off x="4473653" y="5684865"/>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86" name="Line 289"/>
          <p:cNvSpPr>
            <a:spLocks noChangeShapeType="1"/>
          </p:cNvSpPr>
          <p:nvPr/>
        </p:nvSpPr>
        <p:spPr bwMode="auto">
          <a:xfrm rot="156652" flipV="1">
            <a:off x="4487940" y="5676927"/>
            <a:ext cx="317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87" name="Line 290"/>
          <p:cNvSpPr>
            <a:spLocks noChangeShapeType="1"/>
          </p:cNvSpPr>
          <p:nvPr/>
        </p:nvSpPr>
        <p:spPr bwMode="auto">
          <a:xfrm rot="156652" flipV="1">
            <a:off x="4489528" y="5667402"/>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88" name="Line 291"/>
          <p:cNvSpPr>
            <a:spLocks noChangeShapeType="1"/>
          </p:cNvSpPr>
          <p:nvPr/>
        </p:nvSpPr>
        <p:spPr bwMode="auto">
          <a:xfrm rot="156652" flipV="1">
            <a:off x="4503815" y="5657877"/>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89" name="Line 292"/>
          <p:cNvSpPr>
            <a:spLocks noChangeShapeType="1"/>
          </p:cNvSpPr>
          <p:nvPr/>
        </p:nvSpPr>
        <p:spPr bwMode="auto">
          <a:xfrm rot="156652">
            <a:off x="4518103" y="5659465"/>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90" name="Line 293"/>
          <p:cNvSpPr>
            <a:spLocks noChangeShapeType="1"/>
          </p:cNvSpPr>
          <p:nvPr/>
        </p:nvSpPr>
        <p:spPr bwMode="auto">
          <a:xfrm rot="156652">
            <a:off x="4530803" y="5668990"/>
            <a:ext cx="14287"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91" name="Line 294"/>
          <p:cNvSpPr>
            <a:spLocks noChangeShapeType="1"/>
          </p:cNvSpPr>
          <p:nvPr/>
        </p:nvSpPr>
        <p:spPr bwMode="auto">
          <a:xfrm rot="156652">
            <a:off x="4545090" y="5688040"/>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92" name="Line 295"/>
          <p:cNvSpPr>
            <a:spLocks noChangeShapeType="1"/>
          </p:cNvSpPr>
          <p:nvPr/>
        </p:nvSpPr>
        <p:spPr bwMode="auto">
          <a:xfrm rot="156652">
            <a:off x="4557790" y="5699152"/>
            <a:ext cx="142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93" name="Line 296"/>
          <p:cNvSpPr>
            <a:spLocks noChangeShapeType="1"/>
          </p:cNvSpPr>
          <p:nvPr/>
        </p:nvSpPr>
        <p:spPr bwMode="auto">
          <a:xfrm rot="156652" flipV="1">
            <a:off x="4572078" y="5716615"/>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94" name="Line 297"/>
          <p:cNvSpPr>
            <a:spLocks noChangeShapeType="1"/>
          </p:cNvSpPr>
          <p:nvPr/>
        </p:nvSpPr>
        <p:spPr bwMode="auto">
          <a:xfrm rot="156652">
            <a:off x="4586365" y="5719790"/>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95" name="Line 298"/>
          <p:cNvSpPr>
            <a:spLocks noChangeShapeType="1"/>
          </p:cNvSpPr>
          <p:nvPr/>
        </p:nvSpPr>
        <p:spPr bwMode="auto">
          <a:xfrm rot="156652" flipV="1">
            <a:off x="4600653" y="5719790"/>
            <a:ext cx="12700"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96" name="Line 299"/>
          <p:cNvSpPr>
            <a:spLocks noChangeShapeType="1"/>
          </p:cNvSpPr>
          <p:nvPr/>
        </p:nvSpPr>
        <p:spPr bwMode="auto">
          <a:xfrm rot="156652" flipV="1">
            <a:off x="4614940" y="5718202"/>
            <a:ext cx="12700"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97" name="Line 300"/>
          <p:cNvSpPr>
            <a:spLocks noChangeShapeType="1"/>
          </p:cNvSpPr>
          <p:nvPr/>
        </p:nvSpPr>
        <p:spPr bwMode="auto">
          <a:xfrm rot="156652" flipV="1">
            <a:off x="4629228" y="5711852"/>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98" name="Line 301"/>
          <p:cNvSpPr>
            <a:spLocks noChangeShapeType="1"/>
          </p:cNvSpPr>
          <p:nvPr/>
        </p:nvSpPr>
        <p:spPr bwMode="auto">
          <a:xfrm rot="156652" flipV="1">
            <a:off x="4643515" y="5702327"/>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199" name="Line 302"/>
          <p:cNvSpPr>
            <a:spLocks noChangeShapeType="1"/>
          </p:cNvSpPr>
          <p:nvPr/>
        </p:nvSpPr>
        <p:spPr bwMode="auto">
          <a:xfrm rot="156652" flipV="1">
            <a:off x="4657803" y="5702327"/>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00" name="Line 303"/>
          <p:cNvSpPr>
            <a:spLocks noChangeShapeType="1"/>
          </p:cNvSpPr>
          <p:nvPr/>
        </p:nvSpPr>
        <p:spPr bwMode="auto">
          <a:xfrm rot="156652" flipV="1">
            <a:off x="4672090" y="5702327"/>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01" name="Line 304"/>
          <p:cNvSpPr>
            <a:spLocks noChangeShapeType="1"/>
          </p:cNvSpPr>
          <p:nvPr/>
        </p:nvSpPr>
        <p:spPr bwMode="auto">
          <a:xfrm rot="156652" flipV="1">
            <a:off x="4686378" y="5702327"/>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02" name="Line 305"/>
          <p:cNvSpPr>
            <a:spLocks noChangeShapeType="1"/>
          </p:cNvSpPr>
          <p:nvPr/>
        </p:nvSpPr>
        <p:spPr bwMode="auto">
          <a:xfrm rot="156652" flipV="1">
            <a:off x="4700665" y="5703915"/>
            <a:ext cx="12700"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03" name="Line 306"/>
          <p:cNvSpPr>
            <a:spLocks noChangeShapeType="1"/>
          </p:cNvSpPr>
          <p:nvPr/>
        </p:nvSpPr>
        <p:spPr bwMode="auto">
          <a:xfrm rot="156652" flipV="1">
            <a:off x="4714953" y="5686452"/>
            <a:ext cx="14287"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04" name="Line 307"/>
          <p:cNvSpPr>
            <a:spLocks noChangeShapeType="1"/>
          </p:cNvSpPr>
          <p:nvPr/>
        </p:nvSpPr>
        <p:spPr bwMode="auto">
          <a:xfrm rot="156652">
            <a:off x="4729240" y="5688040"/>
            <a:ext cx="12700"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05" name="Line 308"/>
          <p:cNvSpPr>
            <a:spLocks noChangeShapeType="1"/>
          </p:cNvSpPr>
          <p:nvPr/>
        </p:nvSpPr>
        <p:spPr bwMode="auto">
          <a:xfrm rot="156652" flipV="1">
            <a:off x="4741940" y="5705502"/>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06" name="Line 309"/>
          <p:cNvSpPr>
            <a:spLocks noChangeShapeType="1"/>
          </p:cNvSpPr>
          <p:nvPr/>
        </p:nvSpPr>
        <p:spPr bwMode="auto">
          <a:xfrm rot="156652" flipV="1">
            <a:off x="4756228" y="5705502"/>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07" name="Line 310"/>
          <p:cNvSpPr>
            <a:spLocks noChangeShapeType="1"/>
          </p:cNvSpPr>
          <p:nvPr/>
        </p:nvSpPr>
        <p:spPr bwMode="auto">
          <a:xfrm rot="156652" flipV="1">
            <a:off x="4770515" y="570709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08" name="Line 311"/>
          <p:cNvSpPr>
            <a:spLocks noChangeShapeType="1"/>
          </p:cNvSpPr>
          <p:nvPr/>
        </p:nvSpPr>
        <p:spPr bwMode="auto">
          <a:xfrm rot="156652" flipV="1">
            <a:off x="4784803" y="5707090"/>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09" name="Line 312"/>
          <p:cNvSpPr>
            <a:spLocks noChangeShapeType="1"/>
          </p:cNvSpPr>
          <p:nvPr/>
        </p:nvSpPr>
        <p:spPr bwMode="auto">
          <a:xfrm rot="156652" flipV="1">
            <a:off x="4799090" y="5708677"/>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10" name="Line 313"/>
          <p:cNvSpPr>
            <a:spLocks noChangeShapeType="1"/>
          </p:cNvSpPr>
          <p:nvPr/>
        </p:nvSpPr>
        <p:spPr bwMode="auto">
          <a:xfrm rot="156652" flipV="1">
            <a:off x="4813378" y="5708677"/>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11" name="Line 314"/>
          <p:cNvSpPr>
            <a:spLocks noChangeShapeType="1"/>
          </p:cNvSpPr>
          <p:nvPr/>
        </p:nvSpPr>
        <p:spPr bwMode="auto">
          <a:xfrm rot="156652" flipV="1">
            <a:off x="4827665" y="5702327"/>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12" name="Line 315"/>
          <p:cNvSpPr>
            <a:spLocks noChangeShapeType="1"/>
          </p:cNvSpPr>
          <p:nvPr/>
        </p:nvSpPr>
        <p:spPr bwMode="auto">
          <a:xfrm rot="156652">
            <a:off x="4841953" y="5702327"/>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13" name="Line 316"/>
          <p:cNvSpPr>
            <a:spLocks noChangeShapeType="1"/>
          </p:cNvSpPr>
          <p:nvPr/>
        </p:nvSpPr>
        <p:spPr bwMode="auto">
          <a:xfrm rot="156652" flipV="1">
            <a:off x="4854653" y="5710265"/>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14" name="Line 317"/>
          <p:cNvSpPr>
            <a:spLocks noChangeShapeType="1"/>
          </p:cNvSpPr>
          <p:nvPr/>
        </p:nvSpPr>
        <p:spPr bwMode="auto">
          <a:xfrm rot="156652" flipV="1">
            <a:off x="4868940" y="5711852"/>
            <a:ext cx="317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15" name="Line 318"/>
          <p:cNvSpPr>
            <a:spLocks noChangeShapeType="1"/>
          </p:cNvSpPr>
          <p:nvPr/>
        </p:nvSpPr>
        <p:spPr bwMode="auto">
          <a:xfrm rot="156652">
            <a:off x="4868940" y="5713440"/>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16" name="Line 319"/>
          <p:cNvSpPr>
            <a:spLocks noChangeShapeType="1"/>
          </p:cNvSpPr>
          <p:nvPr/>
        </p:nvSpPr>
        <p:spPr bwMode="auto">
          <a:xfrm rot="156652" flipV="1">
            <a:off x="4883228" y="5713440"/>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12" name="正方形/長方形 1311"/>
          <p:cNvSpPr/>
          <p:nvPr/>
        </p:nvSpPr>
        <p:spPr>
          <a:xfrm>
            <a:off x="914478" y="4941915"/>
            <a:ext cx="5857875" cy="1357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cs typeface="HGｺﾞｼｯｸE" charset="0"/>
            </a:endParaRPr>
          </a:p>
        </p:txBody>
      </p:sp>
      <p:sp>
        <p:nvSpPr>
          <p:cNvPr id="39218" name="Line 307"/>
          <p:cNvSpPr>
            <a:spLocks noChangeShapeType="1"/>
          </p:cNvSpPr>
          <p:nvPr/>
        </p:nvSpPr>
        <p:spPr bwMode="auto">
          <a:xfrm rot="585000">
            <a:off x="4851478" y="5681690"/>
            <a:ext cx="12700"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19" name="Line 308"/>
          <p:cNvSpPr>
            <a:spLocks noChangeShapeType="1"/>
          </p:cNvSpPr>
          <p:nvPr/>
        </p:nvSpPr>
        <p:spPr bwMode="auto">
          <a:xfrm rot="585000" flipV="1">
            <a:off x="4862590" y="570074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20" name="Line 309"/>
          <p:cNvSpPr>
            <a:spLocks noChangeShapeType="1"/>
          </p:cNvSpPr>
          <p:nvPr/>
        </p:nvSpPr>
        <p:spPr bwMode="auto">
          <a:xfrm rot="585000" flipV="1">
            <a:off x="4876878" y="5703915"/>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21" name="Line 310"/>
          <p:cNvSpPr>
            <a:spLocks noChangeShapeType="1"/>
          </p:cNvSpPr>
          <p:nvPr/>
        </p:nvSpPr>
        <p:spPr bwMode="auto">
          <a:xfrm rot="585000" flipV="1">
            <a:off x="4891165" y="5705502"/>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22" name="Line 311"/>
          <p:cNvSpPr>
            <a:spLocks noChangeShapeType="1"/>
          </p:cNvSpPr>
          <p:nvPr/>
        </p:nvSpPr>
        <p:spPr bwMode="auto">
          <a:xfrm rot="585000" flipV="1">
            <a:off x="4905453" y="5708677"/>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23" name="Line 312"/>
          <p:cNvSpPr>
            <a:spLocks noChangeShapeType="1"/>
          </p:cNvSpPr>
          <p:nvPr/>
        </p:nvSpPr>
        <p:spPr bwMode="auto">
          <a:xfrm rot="585000" flipV="1">
            <a:off x="4919740" y="5710265"/>
            <a:ext cx="12700"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24" name="Line 313"/>
          <p:cNvSpPr>
            <a:spLocks noChangeShapeType="1"/>
          </p:cNvSpPr>
          <p:nvPr/>
        </p:nvSpPr>
        <p:spPr bwMode="auto">
          <a:xfrm rot="585000" flipV="1">
            <a:off x="4932440" y="571344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25" name="Line 314"/>
          <p:cNvSpPr>
            <a:spLocks noChangeShapeType="1"/>
          </p:cNvSpPr>
          <p:nvPr/>
        </p:nvSpPr>
        <p:spPr bwMode="auto">
          <a:xfrm rot="585000" flipV="1">
            <a:off x="4946728" y="5707090"/>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26" name="Line 315"/>
          <p:cNvSpPr>
            <a:spLocks noChangeShapeType="1"/>
          </p:cNvSpPr>
          <p:nvPr/>
        </p:nvSpPr>
        <p:spPr bwMode="auto">
          <a:xfrm rot="585000">
            <a:off x="4961015" y="5710265"/>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27" name="Line 316"/>
          <p:cNvSpPr>
            <a:spLocks noChangeShapeType="1"/>
          </p:cNvSpPr>
          <p:nvPr/>
        </p:nvSpPr>
        <p:spPr bwMode="auto">
          <a:xfrm rot="585000" flipV="1">
            <a:off x="4975303" y="5719790"/>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28" name="Line 317"/>
          <p:cNvSpPr>
            <a:spLocks noChangeShapeType="1"/>
          </p:cNvSpPr>
          <p:nvPr/>
        </p:nvSpPr>
        <p:spPr bwMode="auto">
          <a:xfrm rot="585000" flipV="1">
            <a:off x="4988003" y="5721377"/>
            <a:ext cx="317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29" name="Line 318"/>
          <p:cNvSpPr>
            <a:spLocks noChangeShapeType="1"/>
          </p:cNvSpPr>
          <p:nvPr/>
        </p:nvSpPr>
        <p:spPr bwMode="auto">
          <a:xfrm rot="585000">
            <a:off x="4988003" y="5724552"/>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30" name="Line 319"/>
          <p:cNvSpPr>
            <a:spLocks noChangeShapeType="1"/>
          </p:cNvSpPr>
          <p:nvPr/>
        </p:nvSpPr>
        <p:spPr bwMode="auto">
          <a:xfrm rot="585000" flipV="1">
            <a:off x="5002290" y="5726140"/>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31" name="Line 320"/>
          <p:cNvSpPr>
            <a:spLocks noChangeShapeType="1"/>
          </p:cNvSpPr>
          <p:nvPr/>
        </p:nvSpPr>
        <p:spPr bwMode="auto">
          <a:xfrm rot="585000" flipV="1">
            <a:off x="5016578" y="5719790"/>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32" name="Line 321"/>
          <p:cNvSpPr>
            <a:spLocks noChangeShapeType="1"/>
          </p:cNvSpPr>
          <p:nvPr/>
        </p:nvSpPr>
        <p:spPr bwMode="auto">
          <a:xfrm rot="585000" flipV="1">
            <a:off x="5032453" y="5711852"/>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33" name="Line 322"/>
          <p:cNvSpPr>
            <a:spLocks noChangeShapeType="1"/>
          </p:cNvSpPr>
          <p:nvPr/>
        </p:nvSpPr>
        <p:spPr bwMode="auto">
          <a:xfrm rot="585000" flipV="1">
            <a:off x="5048328" y="5705502"/>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34" name="Line 323"/>
          <p:cNvSpPr>
            <a:spLocks noChangeShapeType="1"/>
          </p:cNvSpPr>
          <p:nvPr/>
        </p:nvSpPr>
        <p:spPr bwMode="auto">
          <a:xfrm rot="585000">
            <a:off x="5062615" y="5708677"/>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35" name="Line 324"/>
          <p:cNvSpPr>
            <a:spLocks noChangeShapeType="1"/>
          </p:cNvSpPr>
          <p:nvPr/>
        </p:nvSpPr>
        <p:spPr bwMode="auto">
          <a:xfrm rot="585000" flipV="1">
            <a:off x="5076903" y="5710265"/>
            <a:ext cx="12700"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36" name="Line 325"/>
          <p:cNvSpPr>
            <a:spLocks noChangeShapeType="1"/>
          </p:cNvSpPr>
          <p:nvPr/>
        </p:nvSpPr>
        <p:spPr bwMode="auto">
          <a:xfrm rot="585000" flipV="1">
            <a:off x="5091190" y="5711852"/>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37" name="Line 326"/>
          <p:cNvSpPr>
            <a:spLocks noChangeShapeType="1"/>
          </p:cNvSpPr>
          <p:nvPr/>
        </p:nvSpPr>
        <p:spPr bwMode="auto">
          <a:xfrm rot="585000" flipV="1">
            <a:off x="5105478" y="5705502"/>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38" name="Line 327"/>
          <p:cNvSpPr>
            <a:spLocks noChangeShapeType="1"/>
          </p:cNvSpPr>
          <p:nvPr/>
        </p:nvSpPr>
        <p:spPr bwMode="auto">
          <a:xfrm rot="585000" flipV="1">
            <a:off x="5121353" y="5699152"/>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39" name="Line 328"/>
          <p:cNvSpPr>
            <a:spLocks noChangeShapeType="1"/>
          </p:cNvSpPr>
          <p:nvPr/>
        </p:nvSpPr>
        <p:spPr bwMode="auto">
          <a:xfrm rot="585000" flipV="1">
            <a:off x="5137228" y="5691215"/>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40" name="Line 329"/>
          <p:cNvSpPr>
            <a:spLocks noChangeShapeType="1"/>
          </p:cNvSpPr>
          <p:nvPr/>
        </p:nvSpPr>
        <p:spPr bwMode="auto">
          <a:xfrm rot="585000" flipV="1">
            <a:off x="5151515" y="5692802"/>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41" name="Line 330"/>
          <p:cNvSpPr>
            <a:spLocks noChangeShapeType="1"/>
          </p:cNvSpPr>
          <p:nvPr/>
        </p:nvSpPr>
        <p:spPr bwMode="auto">
          <a:xfrm rot="585000" flipV="1">
            <a:off x="5165803" y="5688040"/>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42" name="Line 331"/>
          <p:cNvSpPr>
            <a:spLocks noChangeShapeType="1"/>
          </p:cNvSpPr>
          <p:nvPr/>
        </p:nvSpPr>
        <p:spPr bwMode="auto">
          <a:xfrm rot="585000" flipV="1">
            <a:off x="5181678" y="5688040"/>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43" name="Line 332"/>
          <p:cNvSpPr>
            <a:spLocks noChangeShapeType="1"/>
          </p:cNvSpPr>
          <p:nvPr/>
        </p:nvSpPr>
        <p:spPr bwMode="auto">
          <a:xfrm rot="585000">
            <a:off x="5194378" y="5692802"/>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44" name="Line 333"/>
          <p:cNvSpPr>
            <a:spLocks noChangeShapeType="1"/>
          </p:cNvSpPr>
          <p:nvPr/>
        </p:nvSpPr>
        <p:spPr bwMode="auto">
          <a:xfrm rot="585000" flipV="1">
            <a:off x="5207078" y="5702327"/>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45" name="Line 334"/>
          <p:cNvSpPr>
            <a:spLocks noChangeShapeType="1"/>
          </p:cNvSpPr>
          <p:nvPr/>
        </p:nvSpPr>
        <p:spPr bwMode="auto">
          <a:xfrm rot="585000" flipV="1">
            <a:off x="5222953" y="5688040"/>
            <a:ext cx="14287"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46" name="Line 335"/>
          <p:cNvSpPr>
            <a:spLocks noChangeShapeType="1"/>
          </p:cNvSpPr>
          <p:nvPr/>
        </p:nvSpPr>
        <p:spPr bwMode="auto">
          <a:xfrm rot="585000" flipV="1">
            <a:off x="5240415" y="5661052"/>
            <a:ext cx="14288"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47" name="Line 336"/>
          <p:cNvSpPr>
            <a:spLocks noChangeShapeType="1"/>
          </p:cNvSpPr>
          <p:nvPr/>
        </p:nvSpPr>
        <p:spPr bwMode="auto">
          <a:xfrm rot="585000" flipV="1">
            <a:off x="5257878" y="5654702"/>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48" name="Line 337"/>
          <p:cNvSpPr>
            <a:spLocks noChangeShapeType="1"/>
          </p:cNvSpPr>
          <p:nvPr/>
        </p:nvSpPr>
        <p:spPr bwMode="auto">
          <a:xfrm rot="585000" flipV="1">
            <a:off x="5272165" y="565629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49" name="Line 338"/>
          <p:cNvSpPr>
            <a:spLocks noChangeShapeType="1"/>
          </p:cNvSpPr>
          <p:nvPr/>
        </p:nvSpPr>
        <p:spPr bwMode="auto">
          <a:xfrm rot="585000">
            <a:off x="5286453" y="5659465"/>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50" name="Line 339"/>
          <p:cNvSpPr>
            <a:spLocks noChangeShapeType="1"/>
          </p:cNvSpPr>
          <p:nvPr/>
        </p:nvSpPr>
        <p:spPr bwMode="auto">
          <a:xfrm rot="585000">
            <a:off x="5295978" y="5670577"/>
            <a:ext cx="14287"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51" name="Line 340"/>
          <p:cNvSpPr>
            <a:spLocks noChangeShapeType="1"/>
          </p:cNvSpPr>
          <p:nvPr/>
        </p:nvSpPr>
        <p:spPr bwMode="auto">
          <a:xfrm rot="585000" flipV="1">
            <a:off x="5308678" y="5700740"/>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52" name="Line 341"/>
          <p:cNvSpPr>
            <a:spLocks noChangeShapeType="1"/>
          </p:cNvSpPr>
          <p:nvPr/>
        </p:nvSpPr>
        <p:spPr bwMode="auto">
          <a:xfrm rot="585000">
            <a:off x="5321378" y="5703915"/>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53" name="Line 342"/>
          <p:cNvSpPr>
            <a:spLocks noChangeShapeType="1"/>
          </p:cNvSpPr>
          <p:nvPr/>
        </p:nvSpPr>
        <p:spPr bwMode="auto">
          <a:xfrm rot="585000" flipV="1">
            <a:off x="5335665" y="5707090"/>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54" name="Line 343"/>
          <p:cNvSpPr>
            <a:spLocks noChangeShapeType="1"/>
          </p:cNvSpPr>
          <p:nvPr/>
        </p:nvSpPr>
        <p:spPr bwMode="auto">
          <a:xfrm rot="585000" flipV="1">
            <a:off x="5349953" y="5699152"/>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55" name="Line 344"/>
          <p:cNvSpPr>
            <a:spLocks noChangeShapeType="1"/>
          </p:cNvSpPr>
          <p:nvPr/>
        </p:nvSpPr>
        <p:spPr bwMode="auto">
          <a:xfrm rot="585000" flipV="1">
            <a:off x="5365828" y="5700740"/>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56" name="Line 345"/>
          <p:cNvSpPr>
            <a:spLocks noChangeShapeType="1"/>
          </p:cNvSpPr>
          <p:nvPr/>
        </p:nvSpPr>
        <p:spPr bwMode="auto">
          <a:xfrm rot="585000">
            <a:off x="5378528" y="5703915"/>
            <a:ext cx="317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57" name="Line 346"/>
          <p:cNvSpPr>
            <a:spLocks noChangeShapeType="1"/>
          </p:cNvSpPr>
          <p:nvPr/>
        </p:nvSpPr>
        <p:spPr bwMode="auto">
          <a:xfrm rot="585000">
            <a:off x="5376940" y="5713440"/>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58" name="Line 347"/>
          <p:cNvSpPr>
            <a:spLocks noChangeShapeType="1"/>
          </p:cNvSpPr>
          <p:nvPr/>
        </p:nvSpPr>
        <p:spPr bwMode="auto">
          <a:xfrm rot="585000" flipV="1">
            <a:off x="5391228" y="5716615"/>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59" name="Line 348"/>
          <p:cNvSpPr>
            <a:spLocks noChangeShapeType="1"/>
          </p:cNvSpPr>
          <p:nvPr/>
        </p:nvSpPr>
        <p:spPr bwMode="auto">
          <a:xfrm rot="585000" flipV="1">
            <a:off x="5407103" y="5708677"/>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60" name="Line 349"/>
          <p:cNvSpPr>
            <a:spLocks noChangeShapeType="1"/>
          </p:cNvSpPr>
          <p:nvPr/>
        </p:nvSpPr>
        <p:spPr bwMode="auto">
          <a:xfrm rot="585000" flipV="1">
            <a:off x="5421390" y="5702327"/>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61" name="Line 350"/>
          <p:cNvSpPr>
            <a:spLocks noChangeShapeType="1"/>
          </p:cNvSpPr>
          <p:nvPr/>
        </p:nvSpPr>
        <p:spPr bwMode="auto">
          <a:xfrm rot="585000">
            <a:off x="5435678" y="5703915"/>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62" name="Line 351"/>
          <p:cNvSpPr>
            <a:spLocks noChangeShapeType="1"/>
          </p:cNvSpPr>
          <p:nvPr/>
        </p:nvSpPr>
        <p:spPr bwMode="auto">
          <a:xfrm rot="585000" flipV="1">
            <a:off x="5449965" y="5715027"/>
            <a:ext cx="12700"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63" name="Line 352"/>
          <p:cNvSpPr>
            <a:spLocks noChangeShapeType="1"/>
          </p:cNvSpPr>
          <p:nvPr/>
        </p:nvSpPr>
        <p:spPr bwMode="auto">
          <a:xfrm rot="585000" flipV="1">
            <a:off x="5462665" y="5716615"/>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64" name="Line 353"/>
          <p:cNvSpPr>
            <a:spLocks noChangeShapeType="1"/>
          </p:cNvSpPr>
          <p:nvPr/>
        </p:nvSpPr>
        <p:spPr bwMode="auto">
          <a:xfrm rot="585000" flipV="1">
            <a:off x="5478540" y="5702327"/>
            <a:ext cx="142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65" name="Line 354"/>
          <p:cNvSpPr>
            <a:spLocks noChangeShapeType="1"/>
          </p:cNvSpPr>
          <p:nvPr/>
        </p:nvSpPr>
        <p:spPr bwMode="auto">
          <a:xfrm rot="585000" flipV="1">
            <a:off x="5496003" y="5686452"/>
            <a:ext cx="14287"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66" name="Line 355"/>
          <p:cNvSpPr>
            <a:spLocks noChangeShapeType="1"/>
          </p:cNvSpPr>
          <p:nvPr/>
        </p:nvSpPr>
        <p:spPr bwMode="auto">
          <a:xfrm rot="585000" flipV="1">
            <a:off x="5511878" y="5686452"/>
            <a:ext cx="14287"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67" name="Line 356"/>
          <p:cNvSpPr>
            <a:spLocks noChangeShapeType="1"/>
          </p:cNvSpPr>
          <p:nvPr/>
        </p:nvSpPr>
        <p:spPr bwMode="auto">
          <a:xfrm rot="585000" flipV="1">
            <a:off x="5526165" y="5681690"/>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68" name="Line 357"/>
          <p:cNvSpPr>
            <a:spLocks noChangeShapeType="1"/>
          </p:cNvSpPr>
          <p:nvPr/>
        </p:nvSpPr>
        <p:spPr bwMode="auto">
          <a:xfrm rot="585000">
            <a:off x="5540453" y="5683277"/>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69" name="Line 358"/>
          <p:cNvSpPr>
            <a:spLocks noChangeShapeType="1"/>
          </p:cNvSpPr>
          <p:nvPr/>
        </p:nvSpPr>
        <p:spPr bwMode="auto">
          <a:xfrm rot="585000" flipV="1">
            <a:off x="5554740" y="5676927"/>
            <a:ext cx="142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70" name="Line 359"/>
          <p:cNvSpPr>
            <a:spLocks noChangeShapeType="1"/>
          </p:cNvSpPr>
          <p:nvPr/>
        </p:nvSpPr>
        <p:spPr bwMode="auto">
          <a:xfrm rot="585000" flipV="1">
            <a:off x="5572203" y="5651527"/>
            <a:ext cx="14287"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71" name="Line 360"/>
          <p:cNvSpPr>
            <a:spLocks noChangeShapeType="1"/>
          </p:cNvSpPr>
          <p:nvPr/>
        </p:nvSpPr>
        <p:spPr bwMode="auto">
          <a:xfrm rot="585000" flipV="1">
            <a:off x="5591253" y="5624540"/>
            <a:ext cx="14287"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72" name="Line 361"/>
          <p:cNvSpPr>
            <a:spLocks noChangeShapeType="1"/>
          </p:cNvSpPr>
          <p:nvPr/>
        </p:nvSpPr>
        <p:spPr bwMode="auto">
          <a:xfrm rot="585000" flipV="1">
            <a:off x="5615065" y="5551515"/>
            <a:ext cx="12700" cy="762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73" name="Line 362"/>
          <p:cNvSpPr>
            <a:spLocks noChangeShapeType="1"/>
          </p:cNvSpPr>
          <p:nvPr/>
        </p:nvSpPr>
        <p:spPr bwMode="auto">
          <a:xfrm rot="585000" flipV="1">
            <a:off x="5642053" y="5461027"/>
            <a:ext cx="14287" cy="952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74" name="Line 363"/>
          <p:cNvSpPr>
            <a:spLocks noChangeShapeType="1"/>
          </p:cNvSpPr>
          <p:nvPr/>
        </p:nvSpPr>
        <p:spPr bwMode="auto">
          <a:xfrm rot="585000" flipV="1">
            <a:off x="5664278" y="5462615"/>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75" name="Line 364"/>
          <p:cNvSpPr>
            <a:spLocks noChangeShapeType="1"/>
          </p:cNvSpPr>
          <p:nvPr/>
        </p:nvSpPr>
        <p:spPr bwMode="auto">
          <a:xfrm rot="585000">
            <a:off x="5665865" y="5464202"/>
            <a:ext cx="14288" cy="1428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76" name="Line 365"/>
          <p:cNvSpPr>
            <a:spLocks noChangeShapeType="1"/>
          </p:cNvSpPr>
          <p:nvPr/>
        </p:nvSpPr>
        <p:spPr bwMode="auto">
          <a:xfrm rot="585000">
            <a:off x="5654753" y="5608665"/>
            <a:ext cx="14287" cy="1619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77" name="Line 366"/>
          <p:cNvSpPr>
            <a:spLocks noChangeShapeType="1"/>
          </p:cNvSpPr>
          <p:nvPr/>
        </p:nvSpPr>
        <p:spPr bwMode="auto">
          <a:xfrm rot="585000">
            <a:off x="5648403" y="5770590"/>
            <a:ext cx="12700" cy="857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78" name="Line 367"/>
          <p:cNvSpPr>
            <a:spLocks noChangeShapeType="1"/>
          </p:cNvSpPr>
          <p:nvPr/>
        </p:nvSpPr>
        <p:spPr bwMode="auto">
          <a:xfrm rot="585000">
            <a:off x="5653165" y="5857902"/>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79" name="Line 368"/>
          <p:cNvSpPr>
            <a:spLocks noChangeShapeType="1"/>
          </p:cNvSpPr>
          <p:nvPr/>
        </p:nvSpPr>
        <p:spPr bwMode="auto">
          <a:xfrm rot="585000" flipV="1">
            <a:off x="5669040" y="5851552"/>
            <a:ext cx="12700"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80" name="Line 369"/>
          <p:cNvSpPr>
            <a:spLocks noChangeShapeType="1"/>
          </p:cNvSpPr>
          <p:nvPr/>
        </p:nvSpPr>
        <p:spPr bwMode="auto">
          <a:xfrm rot="585000" flipV="1">
            <a:off x="5689678" y="5778527"/>
            <a:ext cx="14287" cy="762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81" name="Line 370"/>
          <p:cNvSpPr>
            <a:spLocks noChangeShapeType="1"/>
          </p:cNvSpPr>
          <p:nvPr/>
        </p:nvSpPr>
        <p:spPr bwMode="auto">
          <a:xfrm rot="585000" flipV="1">
            <a:off x="5716665" y="5705502"/>
            <a:ext cx="14288" cy="762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82" name="Line 371"/>
          <p:cNvSpPr>
            <a:spLocks noChangeShapeType="1"/>
          </p:cNvSpPr>
          <p:nvPr/>
        </p:nvSpPr>
        <p:spPr bwMode="auto">
          <a:xfrm rot="585000">
            <a:off x="5735715" y="5707090"/>
            <a:ext cx="14288"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83" name="Line 372"/>
          <p:cNvSpPr>
            <a:spLocks noChangeShapeType="1"/>
          </p:cNvSpPr>
          <p:nvPr/>
        </p:nvSpPr>
        <p:spPr bwMode="auto">
          <a:xfrm rot="585000">
            <a:off x="5745240" y="5738840"/>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84" name="Line 373"/>
          <p:cNvSpPr>
            <a:spLocks noChangeShapeType="1"/>
          </p:cNvSpPr>
          <p:nvPr/>
        </p:nvSpPr>
        <p:spPr bwMode="auto">
          <a:xfrm rot="585000" flipV="1">
            <a:off x="5759528" y="5740427"/>
            <a:ext cx="317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85" name="Line 374"/>
          <p:cNvSpPr>
            <a:spLocks noChangeShapeType="1"/>
          </p:cNvSpPr>
          <p:nvPr/>
        </p:nvSpPr>
        <p:spPr bwMode="auto">
          <a:xfrm rot="585000" flipV="1">
            <a:off x="5762703" y="5721377"/>
            <a:ext cx="14287"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86" name="Line 375"/>
          <p:cNvSpPr>
            <a:spLocks noChangeShapeType="1"/>
          </p:cNvSpPr>
          <p:nvPr/>
        </p:nvSpPr>
        <p:spPr bwMode="auto">
          <a:xfrm rot="585000" flipV="1">
            <a:off x="5780165" y="5705502"/>
            <a:ext cx="12700"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87" name="Line 376"/>
          <p:cNvSpPr>
            <a:spLocks noChangeShapeType="1"/>
          </p:cNvSpPr>
          <p:nvPr/>
        </p:nvSpPr>
        <p:spPr bwMode="auto">
          <a:xfrm rot="585000" flipV="1">
            <a:off x="5794453" y="5707090"/>
            <a:ext cx="14287"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88" name="Line 377"/>
          <p:cNvSpPr>
            <a:spLocks noChangeShapeType="1"/>
          </p:cNvSpPr>
          <p:nvPr/>
        </p:nvSpPr>
        <p:spPr bwMode="auto">
          <a:xfrm rot="585000">
            <a:off x="5807153" y="5710265"/>
            <a:ext cx="14287"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89" name="Line 378"/>
          <p:cNvSpPr>
            <a:spLocks noChangeShapeType="1"/>
          </p:cNvSpPr>
          <p:nvPr/>
        </p:nvSpPr>
        <p:spPr bwMode="auto">
          <a:xfrm rot="585000">
            <a:off x="5818265" y="5730902"/>
            <a:ext cx="142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90" name="Line 379"/>
          <p:cNvSpPr>
            <a:spLocks noChangeShapeType="1"/>
          </p:cNvSpPr>
          <p:nvPr/>
        </p:nvSpPr>
        <p:spPr bwMode="auto">
          <a:xfrm rot="585000">
            <a:off x="5829378" y="5753127"/>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91" name="Line 380"/>
          <p:cNvSpPr>
            <a:spLocks noChangeShapeType="1"/>
          </p:cNvSpPr>
          <p:nvPr/>
        </p:nvSpPr>
        <p:spPr bwMode="auto">
          <a:xfrm rot="585000" flipV="1">
            <a:off x="5843665" y="5745190"/>
            <a:ext cx="142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92" name="Line 381"/>
          <p:cNvSpPr>
            <a:spLocks noChangeShapeType="1"/>
          </p:cNvSpPr>
          <p:nvPr/>
        </p:nvSpPr>
        <p:spPr bwMode="auto">
          <a:xfrm rot="585000" flipV="1">
            <a:off x="5861128" y="5738840"/>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93" name="Line 382"/>
          <p:cNvSpPr>
            <a:spLocks noChangeShapeType="1"/>
          </p:cNvSpPr>
          <p:nvPr/>
        </p:nvSpPr>
        <p:spPr bwMode="auto">
          <a:xfrm rot="585000" flipV="1">
            <a:off x="5875415" y="5732490"/>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94" name="Line 383"/>
          <p:cNvSpPr>
            <a:spLocks noChangeShapeType="1"/>
          </p:cNvSpPr>
          <p:nvPr/>
        </p:nvSpPr>
        <p:spPr bwMode="auto">
          <a:xfrm rot="585000" flipV="1">
            <a:off x="5891290" y="5724552"/>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95" name="Line 384"/>
          <p:cNvSpPr>
            <a:spLocks noChangeShapeType="1"/>
          </p:cNvSpPr>
          <p:nvPr/>
        </p:nvSpPr>
        <p:spPr bwMode="auto">
          <a:xfrm rot="585000" flipV="1">
            <a:off x="5907165" y="572614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96" name="Line 385"/>
          <p:cNvSpPr>
            <a:spLocks noChangeShapeType="1"/>
          </p:cNvSpPr>
          <p:nvPr/>
        </p:nvSpPr>
        <p:spPr bwMode="auto">
          <a:xfrm rot="585000">
            <a:off x="5919865" y="5729315"/>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97" name="Line 386"/>
          <p:cNvSpPr>
            <a:spLocks noChangeShapeType="1"/>
          </p:cNvSpPr>
          <p:nvPr/>
        </p:nvSpPr>
        <p:spPr bwMode="auto">
          <a:xfrm rot="585000" flipV="1">
            <a:off x="5932565" y="5740427"/>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98" name="Line 387"/>
          <p:cNvSpPr>
            <a:spLocks noChangeShapeType="1"/>
          </p:cNvSpPr>
          <p:nvPr/>
        </p:nvSpPr>
        <p:spPr bwMode="auto">
          <a:xfrm rot="585000" flipV="1">
            <a:off x="5948440" y="5724552"/>
            <a:ext cx="142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299" name="Line 388"/>
          <p:cNvSpPr>
            <a:spLocks noChangeShapeType="1"/>
          </p:cNvSpPr>
          <p:nvPr/>
        </p:nvSpPr>
        <p:spPr bwMode="auto">
          <a:xfrm rot="585000" flipV="1">
            <a:off x="5965903" y="5699152"/>
            <a:ext cx="14287"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00" name="Line 389"/>
          <p:cNvSpPr>
            <a:spLocks noChangeShapeType="1"/>
          </p:cNvSpPr>
          <p:nvPr/>
        </p:nvSpPr>
        <p:spPr bwMode="auto">
          <a:xfrm rot="585000">
            <a:off x="5981778" y="5702327"/>
            <a:ext cx="14287"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01" name="Line 390"/>
          <p:cNvSpPr>
            <a:spLocks noChangeShapeType="1"/>
          </p:cNvSpPr>
          <p:nvPr/>
        </p:nvSpPr>
        <p:spPr bwMode="auto">
          <a:xfrm rot="585000">
            <a:off x="5992890" y="5713440"/>
            <a:ext cx="142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02" name="Line 391"/>
          <p:cNvSpPr>
            <a:spLocks noChangeShapeType="1"/>
          </p:cNvSpPr>
          <p:nvPr/>
        </p:nvSpPr>
        <p:spPr bwMode="auto">
          <a:xfrm rot="585000" flipV="1">
            <a:off x="6005590" y="5732490"/>
            <a:ext cx="14288" cy="1587"/>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03" name="Line 392"/>
          <p:cNvSpPr>
            <a:spLocks noChangeShapeType="1"/>
          </p:cNvSpPr>
          <p:nvPr/>
        </p:nvSpPr>
        <p:spPr bwMode="auto">
          <a:xfrm rot="585000">
            <a:off x="6016703" y="5737252"/>
            <a:ext cx="14287"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04" name="Line 393"/>
          <p:cNvSpPr>
            <a:spLocks noChangeShapeType="1"/>
          </p:cNvSpPr>
          <p:nvPr/>
        </p:nvSpPr>
        <p:spPr bwMode="auto">
          <a:xfrm rot="585000">
            <a:off x="6027815" y="5767415"/>
            <a:ext cx="142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05" name="Line 394"/>
          <p:cNvSpPr>
            <a:spLocks noChangeShapeType="1"/>
          </p:cNvSpPr>
          <p:nvPr/>
        </p:nvSpPr>
        <p:spPr bwMode="auto">
          <a:xfrm rot="585000" flipV="1">
            <a:off x="6043690" y="5751540"/>
            <a:ext cx="14288"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06" name="Line 395"/>
          <p:cNvSpPr>
            <a:spLocks noChangeShapeType="1"/>
          </p:cNvSpPr>
          <p:nvPr/>
        </p:nvSpPr>
        <p:spPr bwMode="auto">
          <a:xfrm rot="585000" flipV="1">
            <a:off x="6065915" y="5688040"/>
            <a:ext cx="14288" cy="666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07" name="Line 396"/>
          <p:cNvSpPr>
            <a:spLocks noChangeShapeType="1"/>
          </p:cNvSpPr>
          <p:nvPr/>
        </p:nvSpPr>
        <p:spPr bwMode="auto">
          <a:xfrm rot="585000" flipV="1">
            <a:off x="6084965" y="5689627"/>
            <a:ext cx="142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08" name="Line 397"/>
          <p:cNvSpPr>
            <a:spLocks noChangeShapeType="1"/>
          </p:cNvSpPr>
          <p:nvPr/>
        </p:nvSpPr>
        <p:spPr bwMode="auto">
          <a:xfrm rot="585000">
            <a:off x="6096078" y="5692802"/>
            <a:ext cx="14287"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09" name="Line 398"/>
          <p:cNvSpPr>
            <a:spLocks noChangeShapeType="1"/>
          </p:cNvSpPr>
          <p:nvPr/>
        </p:nvSpPr>
        <p:spPr bwMode="auto">
          <a:xfrm rot="585000" flipV="1">
            <a:off x="6110365" y="5684865"/>
            <a:ext cx="14288"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39310" name="グループ化 1744"/>
          <p:cNvGrpSpPr>
            <a:grpSpLocks/>
          </p:cNvGrpSpPr>
          <p:nvPr/>
        </p:nvGrpSpPr>
        <p:grpSpPr bwMode="auto">
          <a:xfrm>
            <a:off x="6148465" y="5499127"/>
            <a:ext cx="614363" cy="503238"/>
            <a:chOff x="7119855" y="5199775"/>
            <a:chExt cx="615094" cy="504048"/>
          </a:xfrm>
        </p:grpSpPr>
        <p:sp>
          <p:nvSpPr>
            <p:cNvPr id="39313" name="Line 415"/>
            <p:cNvSpPr>
              <a:spLocks noChangeShapeType="1"/>
            </p:cNvSpPr>
            <p:nvPr/>
          </p:nvSpPr>
          <p:spPr bwMode="auto">
            <a:xfrm rot="585000" flipV="1">
              <a:off x="7119855" y="5394335"/>
              <a:ext cx="14144"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14" name="Line 416"/>
            <p:cNvSpPr>
              <a:spLocks noChangeShapeType="1"/>
            </p:cNvSpPr>
            <p:nvPr/>
          </p:nvSpPr>
          <p:spPr bwMode="auto">
            <a:xfrm rot="585000" flipV="1">
              <a:off x="7134735" y="5395222"/>
              <a:ext cx="14144"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15" name="Line 417"/>
            <p:cNvSpPr>
              <a:spLocks noChangeShapeType="1"/>
            </p:cNvSpPr>
            <p:nvPr/>
          </p:nvSpPr>
          <p:spPr bwMode="auto">
            <a:xfrm rot="585000" flipV="1">
              <a:off x="7149347" y="5389738"/>
              <a:ext cx="14144"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16" name="Line 418"/>
            <p:cNvSpPr>
              <a:spLocks noChangeShapeType="1"/>
            </p:cNvSpPr>
            <p:nvPr/>
          </p:nvSpPr>
          <p:spPr bwMode="auto">
            <a:xfrm rot="585000" flipV="1">
              <a:off x="7164900" y="5382745"/>
              <a:ext cx="14144"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17" name="Line 419"/>
            <p:cNvSpPr>
              <a:spLocks noChangeShapeType="1"/>
            </p:cNvSpPr>
            <p:nvPr/>
          </p:nvSpPr>
          <p:spPr bwMode="auto">
            <a:xfrm rot="585000" flipV="1">
              <a:off x="7179780" y="5383633"/>
              <a:ext cx="14144"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18" name="Line 420"/>
            <p:cNvSpPr>
              <a:spLocks noChangeShapeType="1"/>
            </p:cNvSpPr>
            <p:nvPr/>
          </p:nvSpPr>
          <p:spPr bwMode="auto">
            <a:xfrm rot="585000" flipV="1">
              <a:off x="7196005" y="5359237"/>
              <a:ext cx="14144"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19" name="Line 421"/>
            <p:cNvSpPr>
              <a:spLocks noChangeShapeType="1"/>
            </p:cNvSpPr>
            <p:nvPr/>
          </p:nvSpPr>
          <p:spPr bwMode="auto">
            <a:xfrm rot="585000">
              <a:off x="7209944" y="5361631"/>
              <a:ext cx="14144"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0" name="Line 422"/>
            <p:cNvSpPr>
              <a:spLocks noChangeShapeType="1"/>
            </p:cNvSpPr>
            <p:nvPr/>
          </p:nvSpPr>
          <p:spPr bwMode="auto">
            <a:xfrm rot="585000" flipV="1">
              <a:off x="7222270" y="5382939"/>
              <a:ext cx="14144"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1" name="Line 423"/>
            <p:cNvSpPr>
              <a:spLocks noChangeShapeType="1"/>
            </p:cNvSpPr>
            <p:nvPr/>
          </p:nvSpPr>
          <p:spPr bwMode="auto">
            <a:xfrm rot="585000" flipV="1">
              <a:off x="7239436" y="5357034"/>
              <a:ext cx="14144"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2" name="Line 424"/>
            <p:cNvSpPr>
              <a:spLocks noChangeShapeType="1"/>
            </p:cNvSpPr>
            <p:nvPr/>
          </p:nvSpPr>
          <p:spPr bwMode="auto">
            <a:xfrm rot="585000" flipV="1">
              <a:off x="7257408" y="5340723"/>
              <a:ext cx="14144"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3" name="Line 425"/>
            <p:cNvSpPr>
              <a:spLocks noChangeShapeType="1"/>
            </p:cNvSpPr>
            <p:nvPr/>
          </p:nvSpPr>
          <p:spPr bwMode="auto">
            <a:xfrm rot="585000" flipV="1">
              <a:off x="7273095" y="5341680"/>
              <a:ext cx="14144"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4" name="Line 426"/>
            <p:cNvSpPr>
              <a:spLocks noChangeShapeType="1"/>
            </p:cNvSpPr>
            <p:nvPr/>
          </p:nvSpPr>
          <p:spPr bwMode="auto">
            <a:xfrm rot="585000">
              <a:off x="7285287" y="5345514"/>
              <a:ext cx="14144"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5" name="Line 427"/>
            <p:cNvSpPr>
              <a:spLocks noChangeShapeType="1"/>
            </p:cNvSpPr>
            <p:nvPr/>
          </p:nvSpPr>
          <p:spPr bwMode="auto">
            <a:xfrm rot="585000">
              <a:off x="7296807" y="5366753"/>
              <a:ext cx="14144"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6" name="Line 428"/>
            <p:cNvSpPr>
              <a:spLocks noChangeShapeType="1"/>
            </p:cNvSpPr>
            <p:nvPr/>
          </p:nvSpPr>
          <p:spPr bwMode="auto">
            <a:xfrm rot="585000" flipV="1">
              <a:off x="7310746" y="5369149"/>
              <a:ext cx="14144"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7" name="Line 429"/>
            <p:cNvSpPr>
              <a:spLocks noChangeShapeType="1"/>
            </p:cNvSpPr>
            <p:nvPr/>
          </p:nvSpPr>
          <p:spPr bwMode="auto">
            <a:xfrm rot="585000" flipV="1">
              <a:off x="7325712" y="5369037"/>
              <a:ext cx="235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8" name="Line 430"/>
            <p:cNvSpPr>
              <a:spLocks noChangeShapeType="1"/>
            </p:cNvSpPr>
            <p:nvPr/>
          </p:nvSpPr>
          <p:spPr bwMode="auto">
            <a:xfrm rot="585000" flipV="1">
              <a:off x="7327105" y="5352700"/>
              <a:ext cx="14144"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29" name="Line 431"/>
            <p:cNvSpPr>
              <a:spLocks noChangeShapeType="1"/>
            </p:cNvSpPr>
            <p:nvPr/>
          </p:nvSpPr>
          <p:spPr bwMode="auto">
            <a:xfrm rot="585000" flipV="1">
              <a:off x="7345884" y="5317408"/>
              <a:ext cx="14144"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30" name="Line 432"/>
            <p:cNvSpPr>
              <a:spLocks noChangeShapeType="1"/>
            </p:cNvSpPr>
            <p:nvPr/>
          </p:nvSpPr>
          <p:spPr bwMode="auto">
            <a:xfrm rot="585000" flipV="1">
              <a:off x="7364662" y="5301166"/>
              <a:ext cx="14144"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31" name="Line 433"/>
            <p:cNvSpPr>
              <a:spLocks noChangeShapeType="1"/>
            </p:cNvSpPr>
            <p:nvPr/>
          </p:nvSpPr>
          <p:spPr bwMode="auto">
            <a:xfrm rot="585000">
              <a:off x="7379409" y="5303630"/>
              <a:ext cx="14144"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32" name="Line 434"/>
            <p:cNvSpPr>
              <a:spLocks noChangeShapeType="1"/>
            </p:cNvSpPr>
            <p:nvPr/>
          </p:nvSpPr>
          <p:spPr bwMode="auto">
            <a:xfrm rot="585000">
              <a:off x="7391735" y="5315412"/>
              <a:ext cx="14144"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33" name="Line 435"/>
            <p:cNvSpPr>
              <a:spLocks noChangeShapeType="1"/>
            </p:cNvSpPr>
            <p:nvPr/>
          </p:nvSpPr>
          <p:spPr bwMode="auto">
            <a:xfrm rot="585000">
              <a:off x="7404062" y="5327195"/>
              <a:ext cx="14144"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34" name="Line 436"/>
            <p:cNvSpPr>
              <a:spLocks noChangeShapeType="1"/>
            </p:cNvSpPr>
            <p:nvPr/>
          </p:nvSpPr>
          <p:spPr bwMode="auto">
            <a:xfrm rot="585000">
              <a:off x="7416388" y="5338978"/>
              <a:ext cx="14144"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35" name="Line 437"/>
            <p:cNvSpPr>
              <a:spLocks noChangeShapeType="1"/>
            </p:cNvSpPr>
            <p:nvPr/>
          </p:nvSpPr>
          <p:spPr bwMode="auto">
            <a:xfrm rot="585000">
              <a:off x="7427101" y="5350623"/>
              <a:ext cx="14144"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36" name="Line 438"/>
            <p:cNvSpPr>
              <a:spLocks noChangeShapeType="1"/>
            </p:cNvSpPr>
            <p:nvPr/>
          </p:nvSpPr>
          <p:spPr bwMode="auto">
            <a:xfrm rot="585000" flipV="1">
              <a:off x="7439428" y="5371931"/>
              <a:ext cx="14144"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37" name="Line 439"/>
            <p:cNvSpPr>
              <a:spLocks noChangeShapeType="1"/>
            </p:cNvSpPr>
            <p:nvPr/>
          </p:nvSpPr>
          <p:spPr bwMode="auto">
            <a:xfrm rot="585000" flipV="1">
              <a:off x="7454981" y="5364938"/>
              <a:ext cx="14144"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38" name="Line 440"/>
            <p:cNvSpPr>
              <a:spLocks noChangeShapeType="1"/>
            </p:cNvSpPr>
            <p:nvPr/>
          </p:nvSpPr>
          <p:spPr bwMode="auto">
            <a:xfrm rot="585000">
              <a:off x="7467307" y="5367196"/>
              <a:ext cx="14144"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39" name="Line 441"/>
            <p:cNvSpPr>
              <a:spLocks noChangeShapeType="1"/>
            </p:cNvSpPr>
            <p:nvPr/>
          </p:nvSpPr>
          <p:spPr bwMode="auto">
            <a:xfrm rot="585000" flipV="1">
              <a:off x="7478961" y="5396383"/>
              <a:ext cx="14144"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40" name="Line 442"/>
            <p:cNvSpPr>
              <a:spLocks noChangeShapeType="1"/>
            </p:cNvSpPr>
            <p:nvPr/>
          </p:nvSpPr>
          <p:spPr bwMode="auto">
            <a:xfrm rot="585000" flipV="1">
              <a:off x="7495186" y="5371986"/>
              <a:ext cx="14144"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41" name="Line 443"/>
            <p:cNvSpPr>
              <a:spLocks noChangeShapeType="1"/>
            </p:cNvSpPr>
            <p:nvPr/>
          </p:nvSpPr>
          <p:spPr bwMode="auto">
            <a:xfrm rot="585000" flipV="1">
              <a:off x="7511679" y="5373011"/>
              <a:ext cx="14144"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42" name="Line 444"/>
            <p:cNvSpPr>
              <a:spLocks noChangeShapeType="1"/>
            </p:cNvSpPr>
            <p:nvPr/>
          </p:nvSpPr>
          <p:spPr bwMode="auto">
            <a:xfrm rot="585000">
              <a:off x="7506127" y="5375332"/>
              <a:ext cx="14144" cy="2286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43" name="Line 445"/>
            <p:cNvSpPr>
              <a:spLocks noChangeShapeType="1"/>
            </p:cNvSpPr>
            <p:nvPr/>
          </p:nvSpPr>
          <p:spPr bwMode="auto">
            <a:xfrm rot="585000">
              <a:off x="7495871" y="5604264"/>
              <a:ext cx="14144" cy="571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44" name="Line 446"/>
            <p:cNvSpPr>
              <a:spLocks noChangeShapeType="1"/>
            </p:cNvSpPr>
            <p:nvPr/>
          </p:nvSpPr>
          <p:spPr bwMode="auto">
            <a:xfrm rot="585000">
              <a:off x="7501746" y="5663122"/>
              <a:ext cx="14144"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45" name="Line 447"/>
            <p:cNvSpPr>
              <a:spLocks noChangeShapeType="1"/>
            </p:cNvSpPr>
            <p:nvPr/>
          </p:nvSpPr>
          <p:spPr bwMode="auto">
            <a:xfrm rot="585000" flipV="1">
              <a:off x="7518105" y="5637148"/>
              <a:ext cx="14144" cy="666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46" name="Line 448"/>
            <p:cNvSpPr>
              <a:spLocks noChangeShapeType="1"/>
            </p:cNvSpPr>
            <p:nvPr/>
          </p:nvSpPr>
          <p:spPr bwMode="auto">
            <a:xfrm rot="585000" flipV="1">
              <a:off x="7543335" y="5573831"/>
              <a:ext cx="14144" cy="666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47" name="Line 449"/>
            <p:cNvSpPr>
              <a:spLocks noChangeShapeType="1"/>
            </p:cNvSpPr>
            <p:nvPr/>
          </p:nvSpPr>
          <p:spPr bwMode="auto">
            <a:xfrm rot="585000">
              <a:off x="7562114" y="5576639"/>
              <a:ext cx="14144"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48" name="Line 450"/>
            <p:cNvSpPr>
              <a:spLocks noChangeShapeType="1"/>
            </p:cNvSpPr>
            <p:nvPr/>
          </p:nvSpPr>
          <p:spPr bwMode="auto">
            <a:xfrm rot="585000">
              <a:off x="7573634" y="5588353"/>
              <a:ext cx="14144"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49" name="Line 451"/>
            <p:cNvSpPr>
              <a:spLocks noChangeShapeType="1"/>
            </p:cNvSpPr>
            <p:nvPr/>
          </p:nvSpPr>
          <p:spPr bwMode="auto">
            <a:xfrm rot="585000" flipV="1">
              <a:off x="7589186" y="5571836"/>
              <a:ext cx="14144"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50" name="Line 452"/>
            <p:cNvSpPr>
              <a:spLocks noChangeShapeType="1"/>
            </p:cNvSpPr>
            <p:nvPr/>
          </p:nvSpPr>
          <p:spPr bwMode="auto">
            <a:xfrm rot="585000" flipV="1">
              <a:off x="7606486" y="5572930"/>
              <a:ext cx="14144"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51" name="Line 453"/>
            <p:cNvSpPr>
              <a:spLocks noChangeShapeType="1"/>
            </p:cNvSpPr>
            <p:nvPr/>
          </p:nvSpPr>
          <p:spPr bwMode="auto">
            <a:xfrm rot="585000" flipV="1">
              <a:off x="7628356" y="5482340"/>
              <a:ext cx="14144" cy="952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52" name="Line 454"/>
            <p:cNvSpPr>
              <a:spLocks noChangeShapeType="1"/>
            </p:cNvSpPr>
            <p:nvPr/>
          </p:nvSpPr>
          <p:spPr bwMode="auto">
            <a:xfrm rot="585000" flipV="1">
              <a:off x="7654393" y="5438141"/>
              <a:ext cx="14144"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53" name="Line 455"/>
            <p:cNvSpPr>
              <a:spLocks noChangeShapeType="1"/>
            </p:cNvSpPr>
            <p:nvPr/>
          </p:nvSpPr>
          <p:spPr bwMode="auto">
            <a:xfrm rot="585000" flipV="1">
              <a:off x="7675592" y="5403056"/>
              <a:ext cx="14144"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54" name="Line 456"/>
            <p:cNvSpPr>
              <a:spLocks noChangeShapeType="1"/>
            </p:cNvSpPr>
            <p:nvPr/>
          </p:nvSpPr>
          <p:spPr bwMode="auto">
            <a:xfrm rot="585000" flipV="1">
              <a:off x="7700823" y="5311164"/>
              <a:ext cx="14144" cy="952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355" name="Line 457"/>
            <p:cNvSpPr>
              <a:spLocks noChangeShapeType="1"/>
            </p:cNvSpPr>
            <p:nvPr/>
          </p:nvSpPr>
          <p:spPr bwMode="auto">
            <a:xfrm rot="585000" flipV="1">
              <a:off x="7732591" y="5199775"/>
              <a:ext cx="2358" cy="1143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747" name="タイトル 1"/>
          <p:cNvSpPr txBox="1">
            <a:spLocks/>
          </p:cNvSpPr>
          <p:nvPr/>
        </p:nvSpPr>
        <p:spPr>
          <a:xfrm>
            <a:off x="1435100" y="0"/>
            <a:ext cx="7499350" cy="857250"/>
          </a:xfrm>
          <a:prstGeom prst="rect">
            <a:avLst/>
          </a:prstGeom>
        </p:spPr>
        <p:txBody>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defRPr/>
            </a:pPr>
            <a:endParaRPr lang="ja-JP" altLang="en-US" sz="3600" dirty="0" smtClean="0">
              <a:solidFill>
                <a:srgbClr val="572314"/>
              </a:solidFill>
              <a:latin typeface="Gill Sans MT" charset="0"/>
              <a:ea typeface="HGｺﾞｼｯｸE" charset="0"/>
              <a:cs typeface="HGｺﾞｼｯｸE" charset="0"/>
            </a:endParaRPr>
          </a:p>
        </p:txBody>
      </p:sp>
      <p:sp>
        <p:nvSpPr>
          <p:cNvPr id="10" name="タイトル 9"/>
          <p:cNvSpPr>
            <a:spLocks noGrp="1"/>
          </p:cNvSpPr>
          <p:nvPr>
            <p:ph type="title"/>
          </p:nvPr>
        </p:nvSpPr>
        <p:spPr/>
        <p:txBody>
          <a:bodyPr>
            <a:normAutofit fontScale="90000"/>
          </a:bodyPr>
          <a:lstStyle/>
          <a:p>
            <a:r>
              <a:rPr lang="ja-JP" altLang="en-US" dirty="0"/>
              <a:t>平滑化と画像演算によるバックグラウンド</a:t>
            </a:r>
            <a:r>
              <a:rPr lang="ja-JP" altLang="en-US" dirty="0" smtClean="0"/>
              <a:t>除去</a:t>
            </a:r>
            <a:endParaRPr kumimoji="1" lang="ja-JP" altLang="en-US" dirty="0"/>
          </a:p>
        </p:txBody>
      </p:sp>
      <p:sp>
        <p:nvSpPr>
          <p:cNvPr id="2" name="日付プレースホルダー 1"/>
          <p:cNvSpPr>
            <a:spLocks noGrp="1"/>
          </p:cNvSpPr>
          <p:nvPr>
            <p:ph type="dt" sz="half" idx="10"/>
          </p:nvPr>
        </p:nvSpPr>
        <p:spPr/>
        <p:txBody>
          <a:bodyPr/>
          <a:lstStyle/>
          <a:p>
            <a:pPr>
              <a:defRPr/>
            </a:pPr>
            <a:r>
              <a:rPr lang="en-US" altLang="ja-JP" smtClean="0"/>
              <a:t>2018/4/9,16,23</a:t>
            </a:r>
            <a:endParaRPr lang="ja-JP" altLang="en-US"/>
          </a:p>
        </p:txBody>
      </p:sp>
      <p:sp>
        <p:nvSpPr>
          <p:cNvPr id="13" name="フッター プレースホルダー 12"/>
          <p:cNvSpPr>
            <a:spLocks noGrp="1"/>
          </p:cNvSpPr>
          <p:nvPr>
            <p:ph type="ftr" sz="quarter" idx="11"/>
          </p:nvPr>
        </p:nvSpPr>
        <p:spPr/>
        <p:txBody>
          <a:bodyPr/>
          <a:lstStyle/>
          <a:p>
            <a:r>
              <a:rPr lang="ja-JP" altLang="en-US" smtClean="0">
                <a:solidFill>
                  <a:prstClr val="black">
                    <a:tint val="75000"/>
                  </a:prstClr>
                </a:solidFill>
              </a:rPr>
              <a:t>生物化学実験法 </a:t>
            </a:r>
            <a:r>
              <a:rPr lang="en-GB" altLang="ja-JP" smtClean="0">
                <a:solidFill>
                  <a:prstClr val="black">
                    <a:tint val="75000"/>
                  </a:prstClr>
                </a:solidFill>
              </a:rPr>
              <a:t>PC</a:t>
            </a:r>
            <a:r>
              <a:rPr lang="ja-JP" altLang="en-US" smtClean="0">
                <a:solidFill>
                  <a:prstClr val="black">
                    <a:tint val="75000"/>
                  </a:prstClr>
                </a:solidFill>
              </a:rPr>
              <a:t>演習</a:t>
            </a:r>
            <a:endParaRPr lang="ja-JP" altLang="en-US">
              <a:solidFill>
                <a:prstClr val="black">
                  <a:tint val="75000"/>
                </a:prstClr>
              </a:solidFill>
            </a:endParaRPr>
          </a:p>
        </p:txBody>
      </p:sp>
      <p:sp>
        <p:nvSpPr>
          <p:cNvPr id="14" name="スライド番号プレースホルダー 13"/>
          <p:cNvSpPr>
            <a:spLocks noGrp="1"/>
          </p:cNvSpPr>
          <p:nvPr>
            <p:ph type="sldNum" sz="quarter" idx="12"/>
          </p:nvPr>
        </p:nvSpPr>
        <p:spPr/>
        <p:txBody>
          <a:bodyPr/>
          <a:lstStyle/>
          <a:p>
            <a:fld id="{ED345899-7C04-CC44-96EB-A2BA36F8EB7D}" type="slidenum">
              <a:rPr lang="ja-JP" altLang="en-US" smtClean="0">
                <a:solidFill>
                  <a:prstClr val="black">
                    <a:tint val="75000"/>
                  </a:prstClr>
                </a:solidFill>
              </a:rPr>
              <a:pPr/>
              <a:t>55</a:t>
            </a:fld>
            <a:endParaRPr lang="ja-JP" altLang="en-US">
              <a:solidFill>
                <a:prstClr val="black">
                  <a:tint val="75000"/>
                </a:prstClr>
              </a:solidFill>
            </a:endParaRPr>
          </a:p>
        </p:txBody>
      </p:sp>
    </p:spTree>
    <p:extLst>
      <p:ext uri="{BB962C8B-B14F-4D97-AF65-F5344CB8AC3E}">
        <p14:creationId xmlns:p14="http://schemas.microsoft.com/office/powerpoint/2010/main" val="7290977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フーリエフィルタ</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39939" name="コンテンツ プレースホルダ 2"/>
          <p:cNvSpPr>
            <a:spLocks noGrp="1"/>
          </p:cNvSpPr>
          <p:nvPr>
            <p:ph sz="quarter" idx="1"/>
          </p:nvPr>
        </p:nvSpPr>
        <p:spPr/>
        <p:txBody>
          <a:bodyPr/>
          <a:lstStyle/>
          <a:p>
            <a:r>
              <a:rPr lang="ja-JP" altLang="en-US" sz="2000" dirty="0" smtClean="0"/>
              <a:t>すべての曲線は異なる周波数の波の重ね合わせで書けるという原理を応用し、まず波に分解する</a:t>
            </a:r>
            <a:r>
              <a:rPr lang="en-US" altLang="ja-JP" sz="2000" dirty="0" smtClean="0"/>
              <a:t>(</a:t>
            </a:r>
            <a:r>
              <a:rPr lang="ja-JP" altLang="en-US" sz="2000" dirty="0" smtClean="0"/>
              <a:t>フーリエ変換</a:t>
            </a:r>
            <a:r>
              <a:rPr lang="en-US" altLang="ja-JP" sz="2000" dirty="0" smtClean="0"/>
              <a:t>)</a:t>
            </a:r>
            <a:r>
              <a:rPr lang="ja-JP" altLang="en-US" sz="2000" dirty="0" err="1" smtClean="0"/>
              <a:t>。</a:t>
            </a:r>
            <a:r>
              <a:rPr lang="en-US" altLang="ja-JP" sz="2000" dirty="0" smtClean="0"/>
              <a:t>(</a:t>
            </a:r>
            <a:r>
              <a:rPr lang="ja-JP" altLang="en-US" sz="2000" dirty="0" smtClean="0"/>
              <a:t>実際はこれを縦横の二次元で行う</a:t>
            </a:r>
            <a:r>
              <a:rPr lang="en-US" altLang="ja-JP" sz="2000" dirty="0" smtClean="0"/>
              <a:t>)</a:t>
            </a:r>
            <a:r>
              <a:rPr lang="ja-JP" altLang="en-US" sz="2000" dirty="0" smtClean="0"/>
              <a:t>→ 特定の周波数の範囲の波を除いた上でもとに戻す</a:t>
            </a:r>
            <a:r>
              <a:rPr lang="en-US" altLang="ja-JP" sz="2000" dirty="0" smtClean="0"/>
              <a:t>(</a:t>
            </a:r>
            <a:r>
              <a:rPr lang="ja-JP" altLang="en-US" sz="2000" dirty="0" smtClean="0"/>
              <a:t>逆フーリエ変換</a:t>
            </a:r>
            <a:r>
              <a:rPr lang="en-US" altLang="ja-JP" sz="2000" dirty="0" smtClean="0"/>
              <a:t>)</a:t>
            </a:r>
            <a:r>
              <a:rPr lang="ja-JP" altLang="en-US" sz="2000" dirty="0" err="1" smtClean="0"/>
              <a:t>。</a:t>
            </a:r>
            <a:r>
              <a:rPr lang="en-US" altLang="ja-JP" sz="2000" dirty="0" smtClean="0"/>
              <a:t/>
            </a:r>
            <a:br>
              <a:rPr lang="en-US" altLang="ja-JP" sz="2000" dirty="0" smtClean="0"/>
            </a:br>
            <a:r>
              <a:rPr lang="en-US" altLang="ja-JP" sz="2000" dirty="0" smtClean="0"/>
              <a:t>Process&gt;FFT&gt;Bandpass Filter</a:t>
            </a:r>
            <a:r>
              <a:rPr lang="ja-JP" altLang="en-US" sz="2000" dirty="0" smtClean="0"/>
              <a:t>がこの一連の操作を行う。</a:t>
            </a:r>
            <a:endParaRPr lang="en-US" altLang="ja-JP" sz="2000" dirty="0" smtClean="0"/>
          </a:p>
          <a:p>
            <a:r>
              <a:rPr lang="ja-JP" altLang="en-US" sz="2000" dirty="0" smtClean="0"/>
              <a:t>低周波</a:t>
            </a:r>
            <a:r>
              <a:rPr lang="en-US" altLang="ja-JP" sz="2000" dirty="0" smtClean="0"/>
              <a:t>(</a:t>
            </a:r>
            <a:r>
              <a:rPr lang="ja-JP" altLang="en-US" sz="2000" dirty="0" smtClean="0"/>
              <a:t>ゆっくりした波</a:t>
            </a:r>
            <a:r>
              <a:rPr lang="en-US" altLang="ja-JP" sz="2000" dirty="0" smtClean="0"/>
              <a:t>)</a:t>
            </a:r>
            <a:r>
              <a:rPr lang="ja-JP" altLang="en-US" sz="2000" dirty="0" smtClean="0"/>
              <a:t>を除いて高周波</a:t>
            </a:r>
            <a:r>
              <a:rPr lang="en-US" altLang="ja-JP" sz="2000" dirty="0" smtClean="0"/>
              <a:t>(</a:t>
            </a:r>
            <a:r>
              <a:rPr lang="ja-JP" altLang="en-US" sz="2000" dirty="0" smtClean="0"/>
              <a:t>細かい波</a:t>
            </a:r>
            <a:r>
              <a:rPr lang="en-US" altLang="ja-JP" sz="2000" dirty="0" smtClean="0"/>
              <a:t>)</a:t>
            </a:r>
            <a:r>
              <a:rPr lang="ja-JP" altLang="en-US" sz="2000" dirty="0" smtClean="0"/>
              <a:t>を残す操作をハイパスフィルター</a:t>
            </a:r>
            <a:r>
              <a:rPr lang="en-US" altLang="ja-JP" sz="2000" dirty="0" smtClean="0"/>
              <a:t>(</a:t>
            </a:r>
            <a:r>
              <a:rPr lang="ja-JP" altLang="en-US" sz="2000" dirty="0" smtClean="0"/>
              <a:t>バックグラウンド除去の効果</a:t>
            </a:r>
            <a:r>
              <a:rPr lang="en-US" altLang="ja-JP" sz="2000" dirty="0" smtClean="0"/>
              <a:t>)</a:t>
            </a:r>
            <a:r>
              <a:rPr lang="ja-JP" altLang="en-US" sz="2000" dirty="0" err="1" smtClean="0"/>
              <a:t>、</a:t>
            </a:r>
            <a:r>
              <a:rPr lang="ja-JP" altLang="en-US" sz="2000" dirty="0" smtClean="0"/>
              <a:t>逆の操作をローパスフィルター</a:t>
            </a:r>
            <a:r>
              <a:rPr lang="en-US" altLang="ja-JP" sz="2000" dirty="0" smtClean="0"/>
              <a:t>(</a:t>
            </a:r>
            <a:r>
              <a:rPr lang="ja-JP" altLang="en-US" sz="2000" dirty="0" smtClean="0"/>
              <a:t>平滑化の効果</a:t>
            </a:r>
            <a:r>
              <a:rPr lang="en-US" altLang="ja-JP" sz="2000" dirty="0" smtClean="0"/>
              <a:t>)</a:t>
            </a:r>
            <a:r>
              <a:rPr lang="ja-JP" altLang="en-US" sz="2000" dirty="0" smtClean="0"/>
              <a:t>という。</a:t>
            </a:r>
            <a:endParaRPr lang="en-US" altLang="ja-JP" sz="2000" dirty="0" smtClean="0"/>
          </a:p>
        </p:txBody>
      </p:sp>
      <p:grpSp>
        <p:nvGrpSpPr>
          <p:cNvPr id="6" name="グループ化 5"/>
          <p:cNvGrpSpPr/>
          <p:nvPr/>
        </p:nvGrpSpPr>
        <p:grpSpPr>
          <a:xfrm>
            <a:off x="3726248" y="3399376"/>
            <a:ext cx="4955889" cy="2956974"/>
            <a:chOff x="2057400" y="3317875"/>
            <a:chExt cx="5986463" cy="3571875"/>
          </a:xfrm>
        </p:grpSpPr>
        <p:grpSp>
          <p:nvGrpSpPr>
            <p:cNvPr id="39940" name="グループ化 480"/>
            <p:cNvGrpSpPr>
              <a:grpSpLocks/>
            </p:cNvGrpSpPr>
            <p:nvPr/>
          </p:nvGrpSpPr>
          <p:grpSpPr bwMode="auto">
            <a:xfrm>
              <a:off x="2057400" y="3460750"/>
              <a:ext cx="5857875" cy="942975"/>
              <a:chOff x="2143108" y="1914511"/>
              <a:chExt cx="3944938" cy="942975"/>
            </a:xfrm>
          </p:grpSpPr>
          <p:sp>
            <p:nvSpPr>
              <p:cNvPr id="39953" name="Line 26"/>
              <p:cNvSpPr>
                <a:spLocks noChangeShapeType="1"/>
              </p:cNvSpPr>
              <p:nvPr/>
            </p:nvSpPr>
            <p:spPr bwMode="auto">
              <a:xfrm>
                <a:off x="2143108" y="27241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54" name="Line 27"/>
              <p:cNvSpPr>
                <a:spLocks noChangeShapeType="1"/>
              </p:cNvSpPr>
              <p:nvPr/>
            </p:nvSpPr>
            <p:spPr bwMode="auto">
              <a:xfrm flipV="1">
                <a:off x="2152633" y="27241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55" name="Line 28"/>
              <p:cNvSpPr>
                <a:spLocks noChangeShapeType="1"/>
              </p:cNvSpPr>
              <p:nvPr/>
            </p:nvSpPr>
            <p:spPr bwMode="auto">
              <a:xfrm flipV="1">
                <a:off x="2162158" y="27225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56" name="Line 29"/>
              <p:cNvSpPr>
                <a:spLocks noChangeShapeType="1"/>
              </p:cNvSpPr>
              <p:nvPr/>
            </p:nvSpPr>
            <p:spPr bwMode="auto">
              <a:xfrm flipV="1">
                <a:off x="2171683" y="27146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57" name="Line 30"/>
              <p:cNvSpPr>
                <a:spLocks noChangeShapeType="1"/>
              </p:cNvSpPr>
              <p:nvPr/>
            </p:nvSpPr>
            <p:spPr bwMode="auto">
              <a:xfrm flipV="1">
                <a:off x="2181208"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58" name="Line 31"/>
              <p:cNvSpPr>
                <a:spLocks noChangeShapeType="1"/>
              </p:cNvSpPr>
              <p:nvPr/>
            </p:nvSpPr>
            <p:spPr bwMode="auto">
              <a:xfrm flipV="1">
                <a:off x="2190733"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59" name="Line 32"/>
              <p:cNvSpPr>
                <a:spLocks noChangeShapeType="1"/>
              </p:cNvSpPr>
              <p:nvPr/>
            </p:nvSpPr>
            <p:spPr bwMode="auto">
              <a:xfrm flipV="1">
                <a:off x="2200258"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60" name="Line 33"/>
              <p:cNvSpPr>
                <a:spLocks noChangeShapeType="1"/>
              </p:cNvSpPr>
              <p:nvPr/>
            </p:nvSpPr>
            <p:spPr bwMode="auto">
              <a:xfrm flipV="1">
                <a:off x="2209783"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61" name="Line 34"/>
              <p:cNvSpPr>
                <a:spLocks noChangeShapeType="1"/>
              </p:cNvSpPr>
              <p:nvPr/>
            </p:nvSpPr>
            <p:spPr bwMode="auto">
              <a:xfrm flipV="1">
                <a:off x="2219308"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62" name="Line 35"/>
              <p:cNvSpPr>
                <a:spLocks noChangeShapeType="1"/>
              </p:cNvSpPr>
              <p:nvPr/>
            </p:nvSpPr>
            <p:spPr bwMode="auto">
              <a:xfrm flipV="1">
                <a:off x="2228833"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63" name="Line 36"/>
              <p:cNvSpPr>
                <a:spLocks noChangeShapeType="1"/>
              </p:cNvSpPr>
              <p:nvPr/>
            </p:nvSpPr>
            <p:spPr bwMode="auto">
              <a:xfrm flipV="1">
                <a:off x="2238358"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64" name="Line 37"/>
              <p:cNvSpPr>
                <a:spLocks noChangeShapeType="1"/>
              </p:cNvSpPr>
              <p:nvPr/>
            </p:nvSpPr>
            <p:spPr bwMode="auto">
              <a:xfrm flipV="1">
                <a:off x="2247883"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65" name="Line 38"/>
              <p:cNvSpPr>
                <a:spLocks noChangeShapeType="1"/>
              </p:cNvSpPr>
              <p:nvPr/>
            </p:nvSpPr>
            <p:spPr bwMode="auto">
              <a:xfrm flipV="1">
                <a:off x="2257408" y="2713023"/>
                <a:ext cx="15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66" name="Line 39"/>
              <p:cNvSpPr>
                <a:spLocks noChangeShapeType="1"/>
              </p:cNvSpPr>
              <p:nvPr/>
            </p:nvSpPr>
            <p:spPr bwMode="auto">
              <a:xfrm flipV="1">
                <a:off x="2257408"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67" name="Line 40"/>
              <p:cNvSpPr>
                <a:spLocks noChangeShapeType="1"/>
              </p:cNvSpPr>
              <p:nvPr/>
            </p:nvSpPr>
            <p:spPr bwMode="auto">
              <a:xfrm flipV="1">
                <a:off x="2266933"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68" name="Line 41"/>
              <p:cNvSpPr>
                <a:spLocks noChangeShapeType="1"/>
              </p:cNvSpPr>
              <p:nvPr/>
            </p:nvSpPr>
            <p:spPr bwMode="auto">
              <a:xfrm flipV="1">
                <a:off x="2276458"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69" name="Line 42"/>
              <p:cNvSpPr>
                <a:spLocks noChangeShapeType="1"/>
              </p:cNvSpPr>
              <p:nvPr/>
            </p:nvSpPr>
            <p:spPr bwMode="auto">
              <a:xfrm flipV="1">
                <a:off x="2285983"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70" name="Line 43"/>
              <p:cNvSpPr>
                <a:spLocks noChangeShapeType="1"/>
              </p:cNvSpPr>
              <p:nvPr/>
            </p:nvSpPr>
            <p:spPr bwMode="auto">
              <a:xfrm flipV="1">
                <a:off x="2295508"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71" name="Line 44"/>
              <p:cNvSpPr>
                <a:spLocks noChangeShapeType="1"/>
              </p:cNvSpPr>
              <p:nvPr/>
            </p:nvSpPr>
            <p:spPr bwMode="auto">
              <a:xfrm flipV="1">
                <a:off x="2305033"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72" name="Line 45"/>
              <p:cNvSpPr>
                <a:spLocks noChangeShapeType="1"/>
              </p:cNvSpPr>
              <p:nvPr/>
            </p:nvSpPr>
            <p:spPr bwMode="auto">
              <a:xfrm flipV="1">
                <a:off x="2314558"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73" name="Line 46"/>
              <p:cNvSpPr>
                <a:spLocks noChangeShapeType="1"/>
              </p:cNvSpPr>
              <p:nvPr/>
            </p:nvSpPr>
            <p:spPr bwMode="auto">
              <a:xfrm flipV="1">
                <a:off x="2324083" y="2713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74" name="Line 47"/>
              <p:cNvSpPr>
                <a:spLocks noChangeShapeType="1"/>
              </p:cNvSpPr>
              <p:nvPr/>
            </p:nvSpPr>
            <p:spPr bwMode="auto">
              <a:xfrm flipV="1">
                <a:off x="2333608" y="27050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75" name="Line 48"/>
              <p:cNvSpPr>
                <a:spLocks noChangeShapeType="1"/>
              </p:cNvSpPr>
              <p:nvPr/>
            </p:nvSpPr>
            <p:spPr bwMode="auto">
              <a:xfrm flipV="1">
                <a:off x="2343133" y="26955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76" name="Line 49"/>
              <p:cNvSpPr>
                <a:spLocks noChangeShapeType="1"/>
              </p:cNvSpPr>
              <p:nvPr/>
            </p:nvSpPr>
            <p:spPr bwMode="auto">
              <a:xfrm flipV="1">
                <a:off x="2352658" y="26939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77" name="Line 50"/>
              <p:cNvSpPr>
                <a:spLocks noChangeShapeType="1"/>
              </p:cNvSpPr>
              <p:nvPr/>
            </p:nvSpPr>
            <p:spPr bwMode="auto">
              <a:xfrm flipV="1">
                <a:off x="2362183" y="26765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78" name="Line 51"/>
              <p:cNvSpPr>
                <a:spLocks noChangeShapeType="1"/>
              </p:cNvSpPr>
              <p:nvPr/>
            </p:nvSpPr>
            <p:spPr bwMode="auto">
              <a:xfrm flipV="1">
                <a:off x="2371708" y="2638411"/>
                <a:ext cx="9525"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79" name="Line 52"/>
              <p:cNvSpPr>
                <a:spLocks noChangeShapeType="1"/>
              </p:cNvSpPr>
              <p:nvPr/>
            </p:nvSpPr>
            <p:spPr bwMode="auto">
              <a:xfrm>
                <a:off x="2381233" y="2638411"/>
                <a:ext cx="9525" cy="666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80" name="Line 53"/>
              <p:cNvSpPr>
                <a:spLocks noChangeShapeType="1"/>
              </p:cNvSpPr>
              <p:nvPr/>
            </p:nvSpPr>
            <p:spPr bwMode="auto">
              <a:xfrm flipV="1">
                <a:off x="2390758" y="2657461"/>
                <a:ext cx="9525"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81" name="Line 54"/>
              <p:cNvSpPr>
                <a:spLocks noChangeShapeType="1"/>
              </p:cNvSpPr>
              <p:nvPr/>
            </p:nvSpPr>
            <p:spPr bwMode="auto">
              <a:xfrm>
                <a:off x="2400283" y="26574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82" name="Line 55"/>
              <p:cNvSpPr>
                <a:spLocks noChangeShapeType="1"/>
              </p:cNvSpPr>
              <p:nvPr/>
            </p:nvSpPr>
            <p:spPr bwMode="auto">
              <a:xfrm flipV="1">
                <a:off x="2409808" y="2257411"/>
                <a:ext cx="9525" cy="409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83" name="Line 56"/>
              <p:cNvSpPr>
                <a:spLocks noChangeShapeType="1"/>
              </p:cNvSpPr>
              <p:nvPr/>
            </p:nvSpPr>
            <p:spPr bwMode="auto">
              <a:xfrm flipV="1">
                <a:off x="2419333" y="2181211"/>
                <a:ext cx="9525" cy="762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84" name="Line 57"/>
              <p:cNvSpPr>
                <a:spLocks noChangeShapeType="1"/>
              </p:cNvSpPr>
              <p:nvPr/>
            </p:nvSpPr>
            <p:spPr bwMode="auto">
              <a:xfrm>
                <a:off x="2428858" y="2181211"/>
                <a:ext cx="9525" cy="3619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85" name="Line 58"/>
              <p:cNvSpPr>
                <a:spLocks noChangeShapeType="1"/>
              </p:cNvSpPr>
              <p:nvPr/>
            </p:nvSpPr>
            <p:spPr bwMode="auto">
              <a:xfrm>
                <a:off x="2438383" y="2543161"/>
                <a:ext cx="9525" cy="3143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86" name="Line 59"/>
              <p:cNvSpPr>
                <a:spLocks noChangeShapeType="1"/>
              </p:cNvSpPr>
              <p:nvPr/>
            </p:nvSpPr>
            <p:spPr bwMode="auto">
              <a:xfrm flipV="1">
                <a:off x="2447908" y="2828911"/>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87" name="Line 60"/>
              <p:cNvSpPr>
                <a:spLocks noChangeShapeType="1"/>
              </p:cNvSpPr>
              <p:nvPr/>
            </p:nvSpPr>
            <p:spPr bwMode="auto">
              <a:xfrm flipV="1">
                <a:off x="2457433" y="2781286"/>
                <a:ext cx="9525"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88" name="Line 61"/>
              <p:cNvSpPr>
                <a:spLocks noChangeShapeType="1"/>
              </p:cNvSpPr>
              <p:nvPr/>
            </p:nvSpPr>
            <p:spPr bwMode="auto">
              <a:xfrm flipV="1">
                <a:off x="2466958" y="2724136"/>
                <a:ext cx="9525" cy="571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89" name="Line 62"/>
              <p:cNvSpPr>
                <a:spLocks noChangeShapeType="1"/>
              </p:cNvSpPr>
              <p:nvPr/>
            </p:nvSpPr>
            <p:spPr bwMode="auto">
              <a:xfrm flipV="1">
                <a:off x="2476483" y="2686036"/>
                <a:ext cx="9525"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90" name="Line 63"/>
              <p:cNvSpPr>
                <a:spLocks noChangeShapeType="1"/>
              </p:cNvSpPr>
              <p:nvPr/>
            </p:nvSpPr>
            <p:spPr bwMode="auto">
              <a:xfrm>
                <a:off x="2486008" y="2686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91" name="Line 64"/>
              <p:cNvSpPr>
                <a:spLocks noChangeShapeType="1"/>
              </p:cNvSpPr>
              <p:nvPr/>
            </p:nvSpPr>
            <p:spPr bwMode="auto">
              <a:xfrm flipV="1">
                <a:off x="2495533" y="26939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92" name="Line 65"/>
              <p:cNvSpPr>
                <a:spLocks noChangeShapeType="1"/>
              </p:cNvSpPr>
              <p:nvPr/>
            </p:nvSpPr>
            <p:spPr bwMode="auto">
              <a:xfrm flipV="1">
                <a:off x="2505058" y="2686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93" name="Line 66"/>
              <p:cNvSpPr>
                <a:spLocks noChangeShapeType="1"/>
              </p:cNvSpPr>
              <p:nvPr/>
            </p:nvSpPr>
            <p:spPr bwMode="auto">
              <a:xfrm>
                <a:off x="2514583" y="2686036"/>
                <a:ext cx="15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94" name="Line 67"/>
              <p:cNvSpPr>
                <a:spLocks noChangeShapeType="1"/>
              </p:cNvSpPr>
              <p:nvPr/>
            </p:nvSpPr>
            <p:spPr bwMode="auto">
              <a:xfrm flipV="1">
                <a:off x="2514583" y="26939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95" name="Line 68"/>
              <p:cNvSpPr>
                <a:spLocks noChangeShapeType="1"/>
              </p:cNvSpPr>
              <p:nvPr/>
            </p:nvSpPr>
            <p:spPr bwMode="auto">
              <a:xfrm flipV="1">
                <a:off x="2524108" y="26939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96" name="Line 69"/>
              <p:cNvSpPr>
                <a:spLocks noChangeShapeType="1"/>
              </p:cNvSpPr>
              <p:nvPr/>
            </p:nvSpPr>
            <p:spPr bwMode="auto">
              <a:xfrm flipV="1">
                <a:off x="2533633" y="26765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97" name="Line 70"/>
              <p:cNvSpPr>
                <a:spLocks noChangeShapeType="1"/>
              </p:cNvSpPr>
              <p:nvPr/>
            </p:nvSpPr>
            <p:spPr bwMode="auto">
              <a:xfrm flipV="1">
                <a:off x="2543158" y="26749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98" name="Line 71"/>
              <p:cNvSpPr>
                <a:spLocks noChangeShapeType="1"/>
              </p:cNvSpPr>
              <p:nvPr/>
            </p:nvSpPr>
            <p:spPr bwMode="auto">
              <a:xfrm flipV="1">
                <a:off x="2552683" y="26749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999" name="Line 72"/>
              <p:cNvSpPr>
                <a:spLocks noChangeShapeType="1"/>
              </p:cNvSpPr>
              <p:nvPr/>
            </p:nvSpPr>
            <p:spPr bwMode="auto">
              <a:xfrm>
                <a:off x="2562208" y="26765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00" name="Line 73"/>
              <p:cNvSpPr>
                <a:spLocks noChangeShapeType="1"/>
              </p:cNvSpPr>
              <p:nvPr/>
            </p:nvSpPr>
            <p:spPr bwMode="auto">
              <a:xfrm>
                <a:off x="2571733" y="26860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01" name="Line 74"/>
              <p:cNvSpPr>
                <a:spLocks noChangeShapeType="1"/>
              </p:cNvSpPr>
              <p:nvPr/>
            </p:nvSpPr>
            <p:spPr bwMode="auto">
              <a:xfrm flipV="1">
                <a:off x="2581258" y="26955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02" name="Line 75"/>
              <p:cNvSpPr>
                <a:spLocks noChangeShapeType="1"/>
              </p:cNvSpPr>
              <p:nvPr/>
            </p:nvSpPr>
            <p:spPr bwMode="auto">
              <a:xfrm flipV="1">
                <a:off x="2590783" y="2686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03" name="Line 76"/>
              <p:cNvSpPr>
                <a:spLocks noChangeShapeType="1"/>
              </p:cNvSpPr>
              <p:nvPr/>
            </p:nvSpPr>
            <p:spPr bwMode="auto">
              <a:xfrm flipV="1">
                <a:off x="2600308" y="26844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04" name="Line 77"/>
              <p:cNvSpPr>
                <a:spLocks noChangeShapeType="1"/>
              </p:cNvSpPr>
              <p:nvPr/>
            </p:nvSpPr>
            <p:spPr bwMode="auto">
              <a:xfrm flipV="1">
                <a:off x="2609833" y="26765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05" name="Line 78"/>
              <p:cNvSpPr>
                <a:spLocks noChangeShapeType="1"/>
              </p:cNvSpPr>
              <p:nvPr/>
            </p:nvSpPr>
            <p:spPr bwMode="auto">
              <a:xfrm flipV="1">
                <a:off x="2619358" y="26749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06" name="Line 79"/>
              <p:cNvSpPr>
                <a:spLocks noChangeShapeType="1"/>
              </p:cNvSpPr>
              <p:nvPr/>
            </p:nvSpPr>
            <p:spPr bwMode="auto">
              <a:xfrm flipV="1">
                <a:off x="2628883" y="26749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07" name="Line 80"/>
              <p:cNvSpPr>
                <a:spLocks noChangeShapeType="1"/>
              </p:cNvSpPr>
              <p:nvPr/>
            </p:nvSpPr>
            <p:spPr bwMode="auto">
              <a:xfrm flipV="1">
                <a:off x="2638408" y="26749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08" name="Line 81"/>
              <p:cNvSpPr>
                <a:spLocks noChangeShapeType="1"/>
              </p:cNvSpPr>
              <p:nvPr/>
            </p:nvSpPr>
            <p:spPr bwMode="auto">
              <a:xfrm>
                <a:off x="2647933" y="26765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09" name="Line 82"/>
              <p:cNvSpPr>
                <a:spLocks noChangeShapeType="1"/>
              </p:cNvSpPr>
              <p:nvPr/>
            </p:nvSpPr>
            <p:spPr bwMode="auto">
              <a:xfrm>
                <a:off x="2657458" y="2686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10" name="Line 83"/>
              <p:cNvSpPr>
                <a:spLocks noChangeShapeType="1"/>
              </p:cNvSpPr>
              <p:nvPr/>
            </p:nvSpPr>
            <p:spPr bwMode="auto">
              <a:xfrm flipV="1">
                <a:off x="2666983" y="26939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11" name="Line 84"/>
              <p:cNvSpPr>
                <a:spLocks noChangeShapeType="1"/>
              </p:cNvSpPr>
              <p:nvPr/>
            </p:nvSpPr>
            <p:spPr bwMode="auto">
              <a:xfrm flipV="1">
                <a:off x="2676508" y="26939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12" name="Line 85"/>
              <p:cNvSpPr>
                <a:spLocks noChangeShapeType="1"/>
              </p:cNvSpPr>
              <p:nvPr/>
            </p:nvSpPr>
            <p:spPr bwMode="auto">
              <a:xfrm flipV="1">
                <a:off x="2686033" y="26939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13" name="Line 86"/>
              <p:cNvSpPr>
                <a:spLocks noChangeShapeType="1"/>
              </p:cNvSpPr>
              <p:nvPr/>
            </p:nvSpPr>
            <p:spPr bwMode="auto">
              <a:xfrm flipV="1">
                <a:off x="2695558" y="26939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14" name="Line 87"/>
              <p:cNvSpPr>
                <a:spLocks noChangeShapeType="1"/>
              </p:cNvSpPr>
              <p:nvPr/>
            </p:nvSpPr>
            <p:spPr bwMode="auto">
              <a:xfrm flipV="1">
                <a:off x="2705083" y="2686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15" name="Line 88"/>
              <p:cNvSpPr>
                <a:spLocks noChangeShapeType="1"/>
              </p:cNvSpPr>
              <p:nvPr/>
            </p:nvSpPr>
            <p:spPr bwMode="auto">
              <a:xfrm flipV="1">
                <a:off x="2714608" y="26765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16" name="Line 89"/>
              <p:cNvSpPr>
                <a:spLocks noChangeShapeType="1"/>
              </p:cNvSpPr>
              <p:nvPr/>
            </p:nvSpPr>
            <p:spPr bwMode="auto">
              <a:xfrm flipV="1">
                <a:off x="2724133" y="26749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17" name="Line 90"/>
              <p:cNvSpPr>
                <a:spLocks noChangeShapeType="1"/>
              </p:cNvSpPr>
              <p:nvPr/>
            </p:nvSpPr>
            <p:spPr bwMode="auto">
              <a:xfrm flipV="1">
                <a:off x="2733658" y="26669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18" name="Line 91"/>
              <p:cNvSpPr>
                <a:spLocks noChangeShapeType="1"/>
              </p:cNvSpPr>
              <p:nvPr/>
            </p:nvSpPr>
            <p:spPr bwMode="auto">
              <a:xfrm>
                <a:off x="2743183" y="26669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19" name="Line 92"/>
              <p:cNvSpPr>
                <a:spLocks noChangeShapeType="1"/>
              </p:cNvSpPr>
              <p:nvPr/>
            </p:nvSpPr>
            <p:spPr bwMode="auto">
              <a:xfrm>
                <a:off x="2752708" y="2686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20" name="Line 93"/>
              <p:cNvSpPr>
                <a:spLocks noChangeShapeType="1"/>
              </p:cNvSpPr>
              <p:nvPr/>
            </p:nvSpPr>
            <p:spPr bwMode="auto">
              <a:xfrm flipV="1">
                <a:off x="2762233" y="26939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21" name="Line 94"/>
              <p:cNvSpPr>
                <a:spLocks noChangeShapeType="1"/>
              </p:cNvSpPr>
              <p:nvPr/>
            </p:nvSpPr>
            <p:spPr bwMode="auto">
              <a:xfrm flipV="1">
                <a:off x="2771758" y="2686036"/>
                <a:ext cx="15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22" name="Line 95"/>
              <p:cNvSpPr>
                <a:spLocks noChangeShapeType="1"/>
              </p:cNvSpPr>
              <p:nvPr/>
            </p:nvSpPr>
            <p:spPr bwMode="auto">
              <a:xfrm flipV="1">
                <a:off x="2771758" y="26844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23" name="Line 96"/>
              <p:cNvSpPr>
                <a:spLocks noChangeShapeType="1"/>
              </p:cNvSpPr>
              <p:nvPr/>
            </p:nvSpPr>
            <p:spPr bwMode="auto">
              <a:xfrm flipV="1">
                <a:off x="2781283" y="26844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24" name="Line 97"/>
              <p:cNvSpPr>
                <a:spLocks noChangeShapeType="1"/>
              </p:cNvSpPr>
              <p:nvPr/>
            </p:nvSpPr>
            <p:spPr bwMode="auto">
              <a:xfrm flipV="1">
                <a:off x="2790808" y="26844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25" name="Line 98"/>
              <p:cNvSpPr>
                <a:spLocks noChangeShapeType="1"/>
              </p:cNvSpPr>
              <p:nvPr/>
            </p:nvSpPr>
            <p:spPr bwMode="auto">
              <a:xfrm flipV="1">
                <a:off x="2800333" y="26844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26" name="Line 99"/>
              <p:cNvSpPr>
                <a:spLocks noChangeShapeType="1"/>
              </p:cNvSpPr>
              <p:nvPr/>
            </p:nvSpPr>
            <p:spPr bwMode="auto">
              <a:xfrm flipV="1">
                <a:off x="2809858" y="26844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27" name="Line 100"/>
              <p:cNvSpPr>
                <a:spLocks noChangeShapeType="1"/>
              </p:cNvSpPr>
              <p:nvPr/>
            </p:nvSpPr>
            <p:spPr bwMode="auto">
              <a:xfrm>
                <a:off x="2819383" y="2686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28" name="Line 101"/>
              <p:cNvSpPr>
                <a:spLocks noChangeShapeType="1"/>
              </p:cNvSpPr>
              <p:nvPr/>
            </p:nvSpPr>
            <p:spPr bwMode="auto">
              <a:xfrm flipV="1">
                <a:off x="2828908" y="2686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29" name="Line 102"/>
              <p:cNvSpPr>
                <a:spLocks noChangeShapeType="1"/>
              </p:cNvSpPr>
              <p:nvPr/>
            </p:nvSpPr>
            <p:spPr bwMode="auto">
              <a:xfrm flipV="1">
                <a:off x="2838433" y="26844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30" name="Line 103"/>
              <p:cNvSpPr>
                <a:spLocks noChangeShapeType="1"/>
              </p:cNvSpPr>
              <p:nvPr/>
            </p:nvSpPr>
            <p:spPr bwMode="auto">
              <a:xfrm flipV="1">
                <a:off x="2847958" y="26844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31" name="Line 104"/>
              <p:cNvSpPr>
                <a:spLocks noChangeShapeType="1"/>
              </p:cNvSpPr>
              <p:nvPr/>
            </p:nvSpPr>
            <p:spPr bwMode="auto">
              <a:xfrm flipV="1">
                <a:off x="2857483" y="26844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32" name="Line 105"/>
              <p:cNvSpPr>
                <a:spLocks noChangeShapeType="1"/>
              </p:cNvSpPr>
              <p:nvPr/>
            </p:nvSpPr>
            <p:spPr bwMode="auto">
              <a:xfrm flipV="1">
                <a:off x="2867008" y="26844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33" name="Line 106"/>
              <p:cNvSpPr>
                <a:spLocks noChangeShapeType="1"/>
              </p:cNvSpPr>
              <p:nvPr/>
            </p:nvSpPr>
            <p:spPr bwMode="auto">
              <a:xfrm>
                <a:off x="2876533" y="2686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34" name="Line 107"/>
              <p:cNvSpPr>
                <a:spLocks noChangeShapeType="1"/>
              </p:cNvSpPr>
              <p:nvPr/>
            </p:nvSpPr>
            <p:spPr bwMode="auto">
              <a:xfrm flipV="1">
                <a:off x="2886058" y="2686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35" name="Line 108"/>
              <p:cNvSpPr>
                <a:spLocks noChangeShapeType="1"/>
              </p:cNvSpPr>
              <p:nvPr/>
            </p:nvSpPr>
            <p:spPr bwMode="auto">
              <a:xfrm flipV="1">
                <a:off x="2895583" y="26765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36" name="Line 109"/>
              <p:cNvSpPr>
                <a:spLocks noChangeShapeType="1"/>
              </p:cNvSpPr>
              <p:nvPr/>
            </p:nvSpPr>
            <p:spPr bwMode="auto">
              <a:xfrm flipV="1">
                <a:off x="2905108" y="26749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37" name="Line 110"/>
              <p:cNvSpPr>
                <a:spLocks noChangeShapeType="1"/>
              </p:cNvSpPr>
              <p:nvPr/>
            </p:nvSpPr>
            <p:spPr bwMode="auto">
              <a:xfrm flipV="1">
                <a:off x="2914633" y="26749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38" name="Line 111"/>
              <p:cNvSpPr>
                <a:spLocks noChangeShapeType="1"/>
              </p:cNvSpPr>
              <p:nvPr/>
            </p:nvSpPr>
            <p:spPr bwMode="auto">
              <a:xfrm flipV="1">
                <a:off x="2924158" y="26749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39" name="Line 112"/>
              <p:cNvSpPr>
                <a:spLocks noChangeShapeType="1"/>
              </p:cNvSpPr>
              <p:nvPr/>
            </p:nvSpPr>
            <p:spPr bwMode="auto">
              <a:xfrm flipV="1">
                <a:off x="2933683" y="26669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40" name="Line 113"/>
              <p:cNvSpPr>
                <a:spLocks noChangeShapeType="1"/>
              </p:cNvSpPr>
              <p:nvPr/>
            </p:nvSpPr>
            <p:spPr bwMode="auto">
              <a:xfrm flipV="1">
                <a:off x="2943208" y="26574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41" name="Line 114"/>
              <p:cNvSpPr>
                <a:spLocks noChangeShapeType="1"/>
              </p:cNvSpPr>
              <p:nvPr/>
            </p:nvSpPr>
            <p:spPr bwMode="auto">
              <a:xfrm flipV="1">
                <a:off x="2952733" y="26384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42" name="Line 115"/>
              <p:cNvSpPr>
                <a:spLocks noChangeShapeType="1"/>
              </p:cNvSpPr>
              <p:nvPr/>
            </p:nvSpPr>
            <p:spPr bwMode="auto">
              <a:xfrm>
                <a:off x="2962258" y="2638411"/>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43" name="Line 116"/>
              <p:cNvSpPr>
                <a:spLocks noChangeShapeType="1"/>
              </p:cNvSpPr>
              <p:nvPr/>
            </p:nvSpPr>
            <p:spPr bwMode="auto">
              <a:xfrm>
                <a:off x="2971783" y="26669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44" name="Line 117"/>
              <p:cNvSpPr>
                <a:spLocks noChangeShapeType="1"/>
              </p:cNvSpPr>
              <p:nvPr/>
            </p:nvSpPr>
            <p:spPr bwMode="auto">
              <a:xfrm flipV="1">
                <a:off x="2981308" y="26765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45" name="Line 118"/>
              <p:cNvSpPr>
                <a:spLocks noChangeShapeType="1"/>
              </p:cNvSpPr>
              <p:nvPr/>
            </p:nvSpPr>
            <p:spPr bwMode="auto">
              <a:xfrm flipV="1">
                <a:off x="2990833" y="26669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46" name="Line 119"/>
              <p:cNvSpPr>
                <a:spLocks noChangeShapeType="1"/>
              </p:cNvSpPr>
              <p:nvPr/>
            </p:nvSpPr>
            <p:spPr bwMode="auto">
              <a:xfrm flipV="1">
                <a:off x="3000358" y="26653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47" name="Line 120"/>
              <p:cNvSpPr>
                <a:spLocks noChangeShapeType="1"/>
              </p:cNvSpPr>
              <p:nvPr/>
            </p:nvSpPr>
            <p:spPr bwMode="auto">
              <a:xfrm flipV="1">
                <a:off x="3009883" y="26653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48" name="Line 121"/>
              <p:cNvSpPr>
                <a:spLocks noChangeShapeType="1"/>
              </p:cNvSpPr>
              <p:nvPr/>
            </p:nvSpPr>
            <p:spPr bwMode="auto">
              <a:xfrm flipV="1">
                <a:off x="3019408" y="26479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49" name="Line 122"/>
              <p:cNvSpPr>
                <a:spLocks noChangeShapeType="1"/>
              </p:cNvSpPr>
              <p:nvPr/>
            </p:nvSpPr>
            <p:spPr bwMode="auto">
              <a:xfrm>
                <a:off x="3028933" y="2647936"/>
                <a:ext cx="15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50" name="Line 123"/>
              <p:cNvSpPr>
                <a:spLocks noChangeShapeType="1"/>
              </p:cNvSpPr>
              <p:nvPr/>
            </p:nvSpPr>
            <p:spPr bwMode="auto">
              <a:xfrm flipV="1">
                <a:off x="3028933" y="26574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51" name="Line 124"/>
              <p:cNvSpPr>
                <a:spLocks noChangeShapeType="1"/>
              </p:cNvSpPr>
              <p:nvPr/>
            </p:nvSpPr>
            <p:spPr bwMode="auto">
              <a:xfrm flipV="1">
                <a:off x="3038458"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52" name="Line 125"/>
              <p:cNvSpPr>
                <a:spLocks noChangeShapeType="1"/>
              </p:cNvSpPr>
              <p:nvPr/>
            </p:nvSpPr>
            <p:spPr bwMode="auto">
              <a:xfrm flipV="1">
                <a:off x="3047983"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53" name="Line 126"/>
              <p:cNvSpPr>
                <a:spLocks noChangeShapeType="1"/>
              </p:cNvSpPr>
              <p:nvPr/>
            </p:nvSpPr>
            <p:spPr bwMode="auto">
              <a:xfrm flipV="1">
                <a:off x="3057508"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54" name="Line 127"/>
              <p:cNvSpPr>
                <a:spLocks noChangeShapeType="1"/>
              </p:cNvSpPr>
              <p:nvPr/>
            </p:nvSpPr>
            <p:spPr bwMode="auto">
              <a:xfrm flipV="1">
                <a:off x="3067033"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55" name="Line 128"/>
              <p:cNvSpPr>
                <a:spLocks noChangeShapeType="1"/>
              </p:cNvSpPr>
              <p:nvPr/>
            </p:nvSpPr>
            <p:spPr bwMode="auto">
              <a:xfrm flipV="1">
                <a:off x="3076558"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56" name="Line 129"/>
              <p:cNvSpPr>
                <a:spLocks noChangeShapeType="1"/>
              </p:cNvSpPr>
              <p:nvPr/>
            </p:nvSpPr>
            <p:spPr bwMode="auto">
              <a:xfrm>
                <a:off x="3086083" y="26574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57" name="Line 130"/>
              <p:cNvSpPr>
                <a:spLocks noChangeShapeType="1"/>
              </p:cNvSpPr>
              <p:nvPr/>
            </p:nvSpPr>
            <p:spPr bwMode="auto">
              <a:xfrm flipV="1">
                <a:off x="3095608" y="26653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58" name="Line 131"/>
              <p:cNvSpPr>
                <a:spLocks noChangeShapeType="1"/>
              </p:cNvSpPr>
              <p:nvPr/>
            </p:nvSpPr>
            <p:spPr bwMode="auto">
              <a:xfrm flipV="1">
                <a:off x="3105133" y="26653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59" name="Line 132"/>
              <p:cNvSpPr>
                <a:spLocks noChangeShapeType="1"/>
              </p:cNvSpPr>
              <p:nvPr/>
            </p:nvSpPr>
            <p:spPr bwMode="auto">
              <a:xfrm flipV="1">
                <a:off x="3114658" y="26479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60" name="Line 133"/>
              <p:cNvSpPr>
                <a:spLocks noChangeShapeType="1"/>
              </p:cNvSpPr>
              <p:nvPr/>
            </p:nvSpPr>
            <p:spPr bwMode="auto">
              <a:xfrm flipV="1">
                <a:off x="3124183"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61" name="Line 134"/>
              <p:cNvSpPr>
                <a:spLocks noChangeShapeType="1"/>
              </p:cNvSpPr>
              <p:nvPr/>
            </p:nvSpPr>
            <p:spPr bwMode="auto">
              <a:xfrm flipV="1">
                <a:off x="3133708"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62" name="Line 135"/>
              <p:cNvSpPr>
                <a:spLocks noChangeShapeType="1"/>
              </p:cNvSpPr>
              <p:nvPr/>
            </p:nvSpPr>
            <p:spPr bwMode="auto">
              <a:xfrm flipV="1">
                <a:off x="3143233"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63" name="Line 136"/>
              <p:cNvSpPr>
                <a:spLocks noChangeShapeType="1"/>
              </p:cNvSpPr>
              <p:nvPr/>
            </p:nvSpPr>
            <p:spPr bwMode="auto">
              <a:xfrm flipV="1">
                <a:off x="3152758"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64" name="Line 137"/>
              <p:cNvSpPr>
                <a:spLocks noChangeShapeType="1"/>
              </p:cNvSpPr>
              <p:nvPr/>
            </p:nvSpPr>
            <p:spPr bwMode="auto">
              <a:xfrm flipV="1">
                <a:off x="3162283"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65" name="Line 138"/>
              <p:cNvSpPr>
                <a:spLocks noChangeShapeType="1"/>
              </p:cNvSpPr>
              <p:nvPr/>
            </p:nvSpPr>
            <p:spPr bwMode="auto">
              <a:xfrm flipV="1">
                <a:off x="3171808"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66" name="Line 139"/>
              <p:cNvSpPr>
                <a:spLocks noChangeShapeType="1"/>
              </p:cNvSpPr>
              <p:nvPr/>
            </p:nvSpPr>
            <p:spPr bwMode="auto">
              <a:xfrm>
                <a:off x="3181333" y="26479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67" name="Line 140"/>
              <p:cNvSpPr>
                <a:spLocks noChangeShapeType="1"/>
              </p:cNvSpPr>
              <p:nvPr/>
            </p:nvSpPr>
            <p:spPr bwMode="auto">
              <a:xfrm flipV="1">
                <a:off x="3190858"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68" name="Line 141"/>
              <p:cNvSpPr>
                <a:spLocks noChangeShapeType="1"/>
              </p:cNvSpPr>
              <p:nvPr/>
            </p:nvSpPr>
            <p:spPr bwMode="auto">
              <a:xfrm flipV="1">
                <a:off x="3200383"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69" name="Line 142"/>
              <p:cNvSpPr>
                <a:spLocks noChangeShapeType="1"/>
              </p:cNvSpPr>
              <p:nvPr/>
            </p:nvSpPr>
            <p:spPr bwMode="auto">
              <a:xfrm flipV="1">
                <a:off x="3209908"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70" name="Line 143"/>
              <p:cNvSpPr>
                <a:spLocks noChangeShapeType="1"/>
              </p:cNvSpPr>
              <p:nvPr/>
            </p:nvSpPr>
            <p:spPr bwMode="auto">
              <a:xfrm flipV="1">
                <a:off x="3219433"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71" name="Line 144"/>
              <p:cNvSpPr>
                <a:spLocks noChangeShapeType="1"/>
              </p:cNvSpPr>
              <p:nvPr/>
            </p:nvSpPr>
            <p:spPr bwMode="auto">
              <a:xfrm flipV="1">
                <a:off x="3228958"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72" name="Line 145"/>
              <p:cNvSpPr>
                <a:spLocks noChangeShapeType="1"/>
              </p:cNvSpPr>
              <p:nvPr/>
            </p:nvSpPr>
            <p:spPr bwMode="auto">
              <a:xfrm flipV="1">
                <a:off x="3238483"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73" name="Line 146"/>
              <p:cNvSpPr>
                <a:spLocks noChangeShapeType="1"/>
              </p:cNvSpPr>
              <p:nvPr/>
            </p:nvSpPr>
            <p:spPr bwMode="auto">
              <a:xfrm>
                <a:off x="3248008" y="26574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74" name="Line 147"/>
              <p:cNvSpPr>
                <a:spLocks noChangeShapeType="1"/>
              </p:cNvSpPr>
              <p:nvPr/>
            </p:nvSpPr>
            <p:spPr bwMode="auto">
              <a:xfrm flipV="1">
                <a:off x="3257533" y="26653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75" name="Line 148"/>
              <p:cNvSpPr>
                <a:spLocks noChangeShapeType="1"/>
              </p:cNvSpPr>
              <p:nvPr/>
            </p:nvSpPr>
            <p:spPr bwMode="auto">
              <a:xfrm flipV="1">
                <a:off x="3267058" y="26574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76" name="Line 149"/>
              <p:cNvSpPr>
                <a:spLocks noChangeShapeType="1"/>
              </p:cNvSpPr>
              <p:nvPr/>
            </p:nvSpPr>
            <p:spPr bwMode="auto">
              <a:xfrm flipV="1">
                <a:off x="3276583" y="2655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77" name="Line 150"/>
              <p:cNvSpPr>
                <a:spLocks noChangeShapeType="1"/>
              </p:cNvSpPr>
              <p:nvPr/>
            </p:nvSpPr>
            <p:spPr bwMode="auto">
              <a:xfrm flipV="1">
                <a:off x="3286108" y="2647936"/>
                <a:ext cx="15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78" name="Line 151"/>
              <p:cNvSpPr>
                <a:spLocks noChangeShapeType="1"/>
              </p:cNvSpPr>
              <p:nvPr/>
            </p:nvSpPr>
            <p:spPr bwMode="auto">
              <a:xfrm flipV="1">
                <a:off x="3286108"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79" name="Line 152"/>
              <p:cNvSpPr>
                <a:spLocks noChangeShapeType="1"/>
              </p:cNvSpPr>
              <p:nvPr/>
            </p:nvSpPr>
            <p:spPr bwMode="auto">
              <a:xfrm flipV="1">
                <a:off x="3295633"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80" name="Line 153"/>
              <p:cNvSpPr>
                <a:spLocks noChangeShapeType="1"/>
              </p:cNvSpPr>
              <p:nvPr/>
            </p:nvSpPr>
            <p:spPr bwMode="auto">
              <a:xfrm flipV="1">
                <a:off x="3305158"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81" name="Line 154"/>
              <p:cNvSpPr>
                <a:spLocks noChangeShapeType="1"/>
              </p:cNvSpPr>
              <p:nvPr/>
            </p:nvSpPr>
            <p:spPr bwMode="auto">
              <a:xfrm flipV="1">
                <a:off x="3314683"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82" name="Line 155"/>
              <p:cNvSpPr>
                <a:spLocks noChangeShapeType="1"/>
              </p:cNvSpPr>
              <p:nvPr/>
            </p:nvSpPr>
            <p:spPr bwMode="auto">
              <a:xfrm flipV="1">
                <a:off x="3324208" y="26463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83" name="Line 156"/>
              <p:cNvSpPr>
                <a:spLocks noChangeShapeType="1"/>
              </p:cNvSpPr>
              <p:nvPr/>
            </p:nvSpPr>
            <p:spPr bwMode="auto">
              <a:xfrm flipV="1">
                <a:off x="3333733" y="26384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84" name="Line 157"/>
              <p:cNvSpPr>
                <a:spLocks noChangeShapeType="1"/>
              </p:cNvSpPr>
              <p:nvPr/>
            </p:nvSpPr>
            <p:spPr bwMode="auto">
              <a:xfrm flipV="1">
                <a:off x="3343258" y="26368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85" name="Line 158"/>
              <p:cNvSpPr>
                <a:spLocks noChangeShapeType="1"/>
              </p:cNvSpPr>
              <p:nvPr/>
            </p:nvSpPr>
            <p:spPr bwMode="auto">
              <a:xfrm flipV="1">
                <a:off x="3352783" y="26288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86" name="Line 159"/>
              <p:cNvSpPr>
                <a:spLocks noChangeShapeType="1"/>
              </p:cNvSpPr>
              <p:nvPr/>
            </p:nvSpPr>
            <p:spPr bwMode="auto">
              <a:xfrm flipV="1">
                <a:off x="3362308" y="26272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87" name="Line 160"/>
              <p:cNvSpPr>
                <a:spLocks noChangeShapeType="1"/>
              </p:cNvSpPr>
              <p:nvPr/>
            </p:nvSpPr>
            <p:spPr bwMode="auto">
              <a:xfrm flipV="1">
                <a:off x="3371833" y="26193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88" name="Line 161"/>
              <p:cNvSpPr>
                <a:spLocks noChangeShapeType="1"/>
              </p:cNvSpPr>
              <p:nvPr/>
            </p:nvSpPr>
            <p:spPr bwMode="auto">
              <a:xfrm flipV="1">
                <a:off x="3381358" y="26177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89" name="Line 162"/>
              <p:cNvSpPr>
                <a:spLocks noChangeShapeType="1"/>
              </p:cNvSpPr>
              <p:nvPr/>
            </p:nvSpPr>
            <p:spPr bwMode="auto">
              <a:xfrm>
                <a:off x="3390883" y="26193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90" name="Line 163"/>
              <p:cNvSpPr>
                <a:spLocks noChangeShapeType="1"/>
              </p:cNvSpPr>
              <p:nvPr/>
            </p:nvSpPr>
            <p:spPr bwMode="auto">
              <a:xfrm flipV="1">
                <a:off x="3400408" y="26272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91" name="Line 164"/>
              <p:cNvSpPr>
                <a:spLocks noChangeShapeType="1"/>
              </p:cNvSpPr>
              <p:nvPr/>
            </p:nvSpPr>
            <p:spPr bwMode="auto">
              <a:xfrm>
                <a:off x="3409933" y="26288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92" name="Line 165"/>
              <p:cNvSpPr>
                <a:spLocks noChangeShapeType="1"/>
              </p:cNvSpPr>
              <p:nvPr/>
            </p:nvSpPr>
            <p:spPr bwMode="auto">
              <a:xfrm flipV="1">
                <a:off x="3419458" y="26368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93" name="Line 166"/>
              <p:cNvSpPr>
                <a:spLocks noChangeShapeType="1"/>
              </p:cNvSpPr>
              <p:nvPr/>
            </p:nvSpPr>
            <p:spPr bwMode="auto">
              <a:xfrm flipV="1">
                <a:off x="3428983" y="26288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94" name="Line 167"/>
              <p:cNvSpPr>
                <a:spLocks noChangeShapeType="1"/>
              </p:cNvSpPr>
              <p:nvPr/>
            </p:nvSpPr>
            <p:spPr bwMode="auto">
              <a:xfrm flipV="1">
                <a:off x="3438508" y="26193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95" name="Line 168"/>
              <p:cNvSpPr>
                <a:spLocks noChangeShapeType="1"/>
              </p:cNvSpPr>
              <p:nvPr/>
            </p:nvSpPr>
            <p:spPr bwMode="auto">
              <a:xfrm flipV="1">
                <a:off x="3448033" y="26177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96" name="Line 169"/>
              <p:cNvSpPr>
                <a:spLocks noChangeShapeType="1"/>
              </p:cNvSpPr>
              <p:nvPr/>
            </p:nvSpPr>
            <p:spPr bwMode="auto">
              <a:xfrm flipV="1">
                <a:off x="3457558" y="26177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97" name="Line 170"/>
              <p:cNvSpPr>
                <a:spLocks noChangeShapeType="1"/>
              </p:cNvSpPr>
              <p:nvPr/>
            </p:nvSpPr>
            <p:spPr bwMode="auto">
              <a:xfrm flipV="1">
                <a:off x="3467083" y="26003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98" name="Line 171"/>
              <p:cNvSpPr>
                <a:spLocks noChangeShapeType="1"/>
              </p:cNvSpPr>
              <p:nvPr/>
            </p:nvSpPr>
            <p:spPr bwMode="auto">
              <a:xfrm>
                <a:off x="3476608" y="26003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099" name="Line 172"/>
              <p:cNvSpPr>
                <a:spLocks noChangeShapeType="1"/>
              </p:cNvSpPr>
              <p:nvPr/>
            </p:nvSpPr>
            <p:spPr bwMode="auto">
              <a:xfrm flipV="1">
                <a:off x="3486133" y="26082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00" name="Line 173"/>
              <p:cNvSpPr>
                <a:spLocks noChangeShapeType="1"/>
              </p:cNvSpPr>
              <p:nvPr/>
            </p:nvSpPr>
            <p:spPr bwMode="auto">
              <a:xfrm>
                <a:off x="3495658" y="26098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01" name="Line 174"/>
              <p:cNvSpPr>
                <a:spLocks noChangeShapeType="1"/>
              </p:cNvSpPr>
              <p:nvPr/>
            </p:nvSpPr>
            <p:spPr bwMode="auto">
              <a:xfrm flipV="1">
                <a:off x="3505183" y="26177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02" name="Line 175"/>
              <p:cNvSpPr>
                <a:spLocks noChangeShapeType="1"/>
              </p:cNvSpPr>
              <p:nvPr/>
            </p:nvSpPr>
            <p:spPr bwMode="auto">
              <a:xfrm flipV="1">
                <a:off x="3514708" y="26098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03" name="Line 176"/>
              <p:cNvSpPr>
                <a:spLocks noChangeShapeType="1"/>
              </p:cNvSpPr>
              <p:nvPr/>
            </p:nvSpPr>
            <p:spPr bwMode="auto">
              <a:xfrm flipV="1">
                <a:off x="3524233" y="26082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04" name="Line 177"/>
              <p:cNvSpPr>
                <a:spLocks noChangeShapeType="1"/>
              </p:cNvSpPr>
              <p:nvPr/>
            </p:nvSpPr>
            <p:spPr bwMode="auto">
              <a:xfrm flipV="1">
                <a:off x="3533758" y="2608248"/>
                <a:ext cx="15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05" name="Line 178"/>
              <p:cNvSpPr>
                <a:spLocks noChangeShapeType="1"/>
              </p:cNvSpPr>
              <p:nvPr/>
            </p:nvSpPr>
            <p:spPr bwMode="auto">
              <a:xfrm flipV="1">
                <a:off x="3533758" y="26082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06" name="Line 179"/>
              <p:cNvSpPr>
                <a:spLocks noChangeShapeType="1"/>
              </p:cNvSpPr>
              <p:nvPr/>
            </p:nvSpPr>
            <p:spPr bwMode="auto">
              <a:xfrm flipV="1">
                <a:off x="3543283" y="26082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07" name="Line 180"/>
              <p:cNvSpPr>
                <a:spLocks noChangeShapeType="1"/>
              </p:cNvSpPr>
              <p:nvPr/>
            </p:nvSpPr>
            <p:spPr bwMode="auto">
              <a:xfrm flipV="1">
                <a:off x="3552808" y="26003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08" name="Line 181"/>
              <p:cNvSpPr>
                <a:spLocks noChangeShapeType="1"/>
              </p:cNvSpPr>
              <p:nvPr/>
            </p:nvSpPr>
            <p:spPr bwMode="auto">
              <a:xfrm flipV="1">
                <a:off x="3562333" y="25907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09" name="Line 182"/>
              <p:cNvSpPr>
                <a:spLocks noChangeShapeType="1"/>
              </p:cNvSpPr>
              <p:nvPr/>
            </p:nvSpPr>
            <p:spPr bwMode="auto">
              <a:xfrm flipV="1">
                <a:off x="3571858" y="25891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10" name="Line 183"/>
              <p:cNvSpPr>
                <a:spLocks noChangeShapeType="1"/>
              </p:cNvSpPr>
              <p:nvPr/>
            </p:nvSpPr>
            <p:spPr bwMode="auto">
              <a:xfrm flipV="1">
                <a:off x="3581383" y="25891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11" name="Line 184"/>
              <p:cNvSpPr>
                <a:spLocks noChangeShapeType="1"/>
              </p:cNvSpPr>
              <p:nvPr/>
            </p:nvSpPr>
            <p:spPr bwMode="auto">
              <a:xfrm flipV="1">
                <a:off x="3590908" y="25812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12" name="Line 185"/>
              <p:cNvSpPr>
                <a:spLocks noChangeShapeType="1"/>
              </p:cNvSpPr>
              <p:nvPr/>
            </p:nvSpPr>
            <p:spPr bwMode="auto">
              <a:xfrm flipV="1">
                <a:off x="3600433" y="25796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13" name="Line 186"/>
              <p:cNvSpPr>
                <a:spLocks noChangeShapeType="1"/>
              </p:cNvSpPr>
              <p:nvPr/>
            </p:nvSpPr>
            <p:spPr bwMode="auto">
              <a:xfrm>
                <a:off x="3609958" y="25812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14" name="Line 187"/>
              <p:cNvSpPr>
                <a:spLocks noChangeShapeType="1"/>
              </p:cNvSpPr>
              <p:nvPr/>
            </p:nvSpPr>
            <p:spPr bwMode="auto">
              <a:xfrm>
                <a:off x="3619483" y="25907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15" name="Line 188"/>
              <p:cNvSpPr>
                <a:spLocks noChangeShapeType="1"/>
              </p:cNvSpPr>
              <p:nvPr/>
            </p:nvSpPr>
            <p:spPr bwMode="auto">
              <a:xfrm>
                <a:off x="3629008" y="26098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16" name="Line 189"/>
              <p:cNvSpPr>
                <a:spLocks noChangeShapeType="1"/>
              </p:cNvSpPr>
              <p:nvPr/>
            </p:nvSpPr>
            <p:spPr bwMode="auto">
              <a:xfrm flipV="1">
                <a:off x="3638533" y="26098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17" name="Line 190"/>
              <p:cNvSpPr>
                <a:spLocks noChangeShapeType="1"/>
              </p:cNvSpPr>
              <p:nvPr/>
            </p:nvSpPr>
            <p:spPr bwMode="auto">
              <a:xfrm flipV="1">
                <a:off x="3648058" y="26003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18" name="Line 191"/>
              <p:cNvSpPr>
                <a:spLocks noChangeShapeType="1"/>
              </p:cNvSpPr>
              <p:nvPr/>
            </p:nvSpPr>
            <p:spPr bwMode="auto">
              <a:xfrm flipV="1">
                <a:off x="3657583" y="25812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19" name="Line 192"/>
              <p:cNvSpPr>
                <a:spLocks noChangeShapeType="1"/>
              </p:cNvSpPr>
              <p:nvPr/>
            </p:nvSpPr>
            <p:spPr bwMode="auto">
              <a:xfrm flipV="1">
                <a:off x="3667108" y="25796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20" name="Line 193"/>
              <p:cNvSpPr>
                <a:spLocks noChangeShapeType="1"/>
              </p:cNvSpPr>
              <p:nvPr/>
            </p:nvSpPr>
            <p:spPr bwMode="auto">
              <a:xfrm flipV="1">
                <a:off x="3676633" y="25717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21" name="Line 194"/>
              <p:cNvSpPr>
                <a:spLocks noChangeShapeType="1"/>
              </p:cNvSpPr>
              <p:nvPr/>
            </p:nvSpPr>
            <p:spPr bwMode="auto">
              <a:xfrm>
                <a:off x="3686158" y="25717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22" name="Line 195"/>
              <p:cNvSpPr>
                <a:spLocks noChangeShapeType="1"/>
              </p:cNvSpPr>
              <p:nvPr/>
            </p:nvSpPr>
            <p:spPr bwMode="auto">
              <a:xfrm flipV="1">
                <a:off x="3695683" y="25891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23" name="Line 196"/>
              <p:cNvSpPr>
                <a:spLocks noChangeShapeType="1"/>
              </p:cNvSpPr>
              <p:nvPr/>
            </p:nvSpPr>
            <p:spPr bwMode="auto">
              <a:xfrm flipV="1">
                <a:off x="3705208" y="25891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24" name="Line 197"/>
              <p:cNvSpPr>
                <a:spLocks noChangeShapeType="1"/>
              </p:cNvSpPr>
              <p:nvPr/>
            </p:nvSpPr>
            <p:spPr bwMode="auto">
              <a:xfrm flipV="1">
                <a:off x="3714733" y="25891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25" name="Line 198"/>
              <p:cNvSpPr>
                <a:spLocks noChangeShapeType="1"/>
              </p:cNvSpPr>
              <p:nvPr/>
            </p:nvSpPr>
            <p:spPr bwMode="auto">
              <a:xfrm flipV="1">
                <a:off x="3724258" y="25891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26" name="Line 199"/>
              <p:cNvSpPr>
                <a:spLocks noChangeShapeType="1"/>
              </p:cNvSpPr>
              <p:nvPr/>
            </p:nvSpPr>
            <p:spPr bwMode="auto">
              <a:xfrm flipV="1">
                <a:off x="3733783" y="25812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27" name="Line 200"/>
              <p:cNvSpPr>
                <a:spLocks noChangeShapeType="1"/>
              </p:cNvSpPr>
              <p:nvPr/>
            </p:nvSpPr>
            <p:spPr bwMode="auto">
              <a:xfrm flipV="1">
                <a:off x="3743308" y="25717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28" name="Line 201"/>
              <p:cNvSpPr>
                <a:spLocks noChangeShapeType="1"/>
              </p:cNvSpPr>
              <p:nvPr/>
            </p:nvSpPr>
            <p:spPr bwMode="auto">
              <a:xfrm flipV="1">
                <a:off x="3752833" y="25622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29" name="Line 202"/>
              <p:cNvSpPr>
                <a:spLocks noChangeShapeType="1"/>
              </p:cNvSpPr>
              <p:nvPr/>
            </p:nvSpPr>
            <p:spPr bwMode="auto">
              <a:xfrm flipV="1">
                <a:off x="3762358" y="25526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30" name="Line 203"/>
              <p:cNvSpPr>
                <a:spLocks noChangeShapeType="1"/>
              </p:cNvSpPr>
              <p:nvPr/>
            </p:nvSpPr>
            <p:spPr bwMode="auto">
              <a:xfrm flipV="1">
                <a:off x="3771883" y="25510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31" name="Line 204"/>
              <p:cNvSpPr>
                <a:spLocks noChangeShapeType="1"/>
              </p:cNvSpPr>
              <p:nvPr/>
            </p:nvSpPr>
            <p:spPr bwMode="auto">
              <a:xfrm>
                <a:off x="3781408" y="25526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32" name="Line 205"/>
              <p:cNvSpPr>
                <a:spLocks noChangeShapeType="1"/>
              </p:cNvSpPr>
              <p:nvPr/>
            </p:nvSpPr>
            <p:spPr bwMode="auto">
              <a:xfrm>
                <a:off x="3790933" y="2562211"/>
                <a:ext cx="15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33" name="Line 206"/>
              <p:cNvSpPr>
                <a:spLocks noChangeShapeType="1"/>
              </p:cNvSpPr>
              <p:nvPr/>
            </p:nvSpPr>
            <p:spPr bwMode="auto">
              <a:xfrm flipV="1">
                <a:off x="3790933" y="25622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34" name="Line 208"/>
              <p:cNvSpPr>
                <a:spLocks noChangeShapeType="1"/>
              </p:cNvSpPr>
              <p:nvPr/>
            </p:nvSpPr>
            <p:spPr bwMode="auto">
              <a:xfrm flipV="1">
                <a:off x="3800458" y="25431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35" name="Line 209"/>
              <p:cNvSpPr>
                <a:spLocks noChangeShapeType="1"/>
              </p:cNvSpPr>
              <p:nvPr/>
            </p:nvSpPr>
            <p:spPr bwMode="auto">
              <a:xfrm flipV="1">
                <a:off x="3809983" y="251458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36" name="Line 210"/>
              <p:cNvSpPr>
                <a:spLocks noChangeShapeType="1"/>
              </p:cNvSpPr>
              <p:nvPr/>
            </p:nvSpPr>
            <p:spPr bwMode="auto">
              <a:xfrm flipV="1">
                <a:off x="3819508" y="2486011"/>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37" name="Line 211"/>
              <p:cNvSpPr>
                <a:spLocks noChangeShapeType="1"/>
              </p:cNvSpPr>
              <p:nvPr/>
            </p:nvSpPr>
            <p:spPr bwMode="auto">
              <a:xfrm>
                <a:off x="3829033" y="2486011"/>
                <a:ext cx="9525" cy="571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38" name="Line 212"/>
              <p:cNvSpPr>
                <a:spLocks noChangeShapeType="1"/>
              </p:cNvSpPr>
              <p:nvPr/>
            </p:nvSpPr>
            <p:spPr bwMode="auto">
              <a:xfrm>
                <a:off x="3838558" y="25431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39" name="Line 213"/>
              <p:cNvSpPr>
                <a:spLocks noChangeShapeType="1"/>
              </p:cNvSpPr>
              <p:nvPr/>
            </p:nvSpPr>
            <p:spPr bwMode="auto">
              <a:xfrm flipV="1">
                <a:off x="3848083" y="25431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40" name="Line 214"/>
              <p:cNvSpPr>
                <a:spLocks noChangeShapeType="1"/>
              </p:cNvSpPr>
              <p:nvPr/>
            </p:nvSpPr>
            <p:spPr bwMode="auto">
              <a:xfrm flipV="1">
                <a:off x="3857608" y="251458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41" name="Line 215"/>
              <p:cNvSpPr>
                <a:spLocks noChangeShapeType="1"/>
              </p:cNvSpPr>
              <p:nvPr/>
            </p:nvSpPr>
            <p:spPr bwMode="auto">
              <a:xfrm>
                <a:off x="3867133" y="25145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42" name="Line 216"/>
              <p:cNvSpPr>
                <a:spLocks noChangeShapeType="1"/>
              </p:cNvSpPr>
              <p:nvPr/>
            </p:nvSpPr>
            <p:spPr bwMode="auto">
              <a:xfrm>
                <a:off x="3876658" y="253363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43" name="Line 217"/>
              <p:cNvSpPr>
                <a:spLocks noChangeShapeType="1"/>
              </p:cNvSpPr>
              <p:nvPr/>
            </p:nvSpPr>
            <p:spPr bwMode="auto">
              <a:xfrm flipV="1">
                <a:off x="3886183" y="2495536"/>
                <a:ext cx="9525" cy="666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44" name="Line 218"/>
              <p:cNvSpPr>
                <a:spLocks noChangeShapeType="1"/>
              </p:cNvSpPr>
              <p:nvPr/>
            </p:nvSpPr>
            <p:spPr bwMode="auto">
              <a:xfrm flipV="1">
                <a:off x="3895708" y="2390761"/>
                <a:ext cx="9525" cy="1047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45" name="Line 219"/>
              <p:cNvSpPr>
                <a:spLocks noChangeShapeType="1"/>
              </p:cNvSpPr>
              <p:nvPr/>
            </p:nvSpPr>
            <p:spPr bwMode="auto">
              <a:xfrm flipV="1">
                <a:off x="3905233" y="2247886"/>
                <a:ext cx="9525" cy="1428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46" name="Line 220"/>
              <p:cNvSpPr>
                <a:spLocks noChangeShapeType="1"/>
              </p:cNvSpPr>
              <p:nvPr/>
            </p:nvSpPr>
            <p:spPr bwMode="auto">
              <a:xfrm flipV="1">
                <a:off x="3914758" y="22288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47" name="Line 221"/>
              <p:cNvSpPr>
                <a:spLocks noChangeShapeType="1"/>
              </p:cNvSpPr>
              <p:nvPr/>
            </p:nvSpPr>
            <p:spPr bwMode="auto">
              <a:xfrm flipV="1">
                <a:off x="3924283" y="2124061"/>
                <a:ext cx="9525" cy="1047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48" name="Line 222"/>
              <p:cNvSpPr>
                <a:spLocks noChangeShapeType="1"/>
              </p:cNvSpPr>
              <p:nvPr/>
            </p:nvSpPr>
            <p:spPr bwMode="auto">
              <a:xfrm>
                <a:off x="3933808" y="2124061"/>
                <a:ext cx="9525"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49" name="Line 223"/>
              <p:cNvSpPr>
                <a:spLocks noChangeShapeType="1"/>
              </p:cNvSpPr>
              <p:nvPr/>
            </p:nvSpPr>
            <p:spPr bwMode="auto">
              <a:xfrm flipV="1">
                <a:off x="3943333" y="2133586"/>
                <a:ext cx="9525"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50" name="Line 224"/>
              <p:cNvSpPr>
                <a:spLocks noChangeShapeType="1"/>
              </p:cNvSpPr>
              <p:nvPr/>
            </p:nvSpPr>
            <p:spPr bwMode="auto">
              <a:xfrm flipV="1">
                <a:off x="3952858" y="1914511"/>
                <a:ext cx="9525" cy="2190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51" name="Line 225"/>
              <p:cNvSpPr>
                <a:spLocks noChangeShapeType="1"/>
              </p:cNvSpPr>
              <p:nvPr/>
            </p:nvSpPr>
            <p:spPr bwMode="auto">
              <a:xfrm>
                <a:off x="3962383" y="19145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52" name="Line 226"/>
              <p:cNvSpPr>
                <a:spLocks noChangeShapeType="1"/>
              </p:cNvSpPr>
              <p:nvPr/>
            </p:nvSpPr>
            <p:spPr bwMode="auto">
              <a:xfrm>
                <a:off x="3971908" y="1924036"/>
                <a:ext cx="9525" cy="1619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53" name="Line 227"/>
              <p:cNvSpPr>
                <a:spLocks noChangeShapeType="1"/>
              </p:cNvSpPr>
              <p:nvPr/>
            </p:nvSpPr>
            <p:spPr bwMode="auto">
              <a:xfrm>
                <a:off x="3981433" y="2085961"/>
                <a:ext cx="9525" cy="4857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54" name="Line 228"/>
              <p:cNvSpPr>
                <a:spLocks noChangeShapeType="1"/>
              </p:cNvSpPr>
              <p:nvPr/>
            </p:nvSpPr>
            <p:spPr bwMode="auto">
              <a:xfrm>
                <a:off x="3990958" y="2571736"/>
                <a:ext cx="9525" cy="1809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55" name="Line 229"/>
              <p:cNvSpPr>
                <a:spLocks noChangeShapeType="1"/>
              </p:cNvSpPr>
              <p:nvPr/>
            </p:nvSpPr>
            <p:spPr bwMode="auto">
              <a:xfrm>
                <a:off x="4000483" y="27527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56" name="Line 230"/>
              <p:cNvSpPr>
                <a:spLocks noChangeShapeType="1"/>
              </p:cNvSpPr>
              <p:nvPr/>
            </p:nvSpPr>
            <p:spPr bwMode="auto">
              <a:xfrm flipV="1">
                <a:off x="4010008" y="274318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57" name="Line 231"/>
              <p:cNvSpPr>
                <a:spLocks noChangeShapeType="1"/>
              </p:cNvSpPr>
              <p:nvPr/>
            </p:nvSpPr>
            <p:spPr bwMode="auto">
              <a:xfrm flipV="1">
                <a:off x="4019533" y="27415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58" name="Line 232"/>
              <p:cNvSpPr>
                <a:spLocks noChangeShapeType="1"/>
              </p:cNvSpPr>
              <p:nvPr/>
            </p:nvSpPr>
            <p:spPr bwMode="auto">
              <a:xfrm>
                <a:off x="4029058" y="27431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59" name="Line 233"/>
              <p:cNvSpPr>
                <a:spLocks noChangeShapeType="1"/>
              </p:cNvSpPr>
              <p:nvPr/>
            </p:nvSpPr>
            <p:spPr bwMode="auto">
              <a:xfrm>
                <a:off x="4038583" y="2752711"/>
                <a:ext cx="9525" cy="762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60" name="Line 234"/>
              <p:cNvSpPr>
                <a:spLocks noChangeShapeType="1"/>
              </p:cNvSpPr>
              <p:nvPr/>
            </p:nvSpPr>
            <p:spPr bwMode="auto">
              <a:xfrm flipV="1">
                <a:off x="4048108" y="2800336"/>
                <a:ext cx="1588"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61" name="Line 235"/>
              <p:cNvSpPr>
                <a:spLocks noChangeShapeType="1"/>
              </p:cNvSpPr>
              <p:nvPr/>
            </p:nvSpPr>
            <p:spPr bwMode="auto">
              <a:xfrm>
                <a:off x="4048108" y="280033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62" name="Line 236"/>
              <p:cNvSpPr>
                <a:spLocks noChangeShapeType="1"/>
              </p:cNvSpPr>
              <p:nvPr/>
            </p:nvSpPr>
            <p:spPr bwMode="auto">
              <a:xfrm flipV="1">
                <a:off x="4057633" y="2733661"/>
                <a:ext cx="9525" cy="952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63" name="Line 237"/>
              <p:cNvSpPr>
                <a:spLocks noChangeShapeType="1"/>
              </p:cNvSpPr>
              <p:nvPr/>
            </p:nvSpPr>
            <p:spPr bwMode="auto">
              <a:xfrm flipV="1">
                <a:off x="4067158" y="2686036"/>
                <a:ext cx="9525"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64" name="Line 238"/>
              <p:cNvSpPr>
                <a:spLocks noChangeShapeType="1"/>
              </p:cNvSpPr>
              <p:nvPr/>
            </p:nvSpPr>
            <p:spPr bwMode="auto">
              <a:xfrm flipV="1">
                <a:off x="4076683" y="26765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65" name="Line 239"/>
              <p:cNvSpPr>
                <a:spLocks noChangeShapeType="1"/>
              </p:cNvSpPr>
              <p:nvPr/>
            </p:nvSpPr>
            <p:spPr bwMode="auto">
              <a:xfrm flipV="1">
                <a:off x="4086208" y="26574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66" name="Line 240"/>
              <p:cNvSpPr>
                <a:spLocks noChangeShapeType="1"/>
              </p:cNvSpPr>
              <p:nvPr/>
            </p:nvSpPr>
            <p:spPr bwMode="auto">
              <a:xfrm flipV="1">
                <a:off x="4095733" y="26479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67" name="Line 241"/>
              <p:cNvSpPr>
                <a:spLocks noChangeShapeType="1"/>
              </p:cNvSpPr>
              <p:nvPr/>
            </p:nvSpPr>
            <p:spPr bwMode="auto">
              <a:xfrm flipV="1">
                <a:off x="4105258" y="26288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68" name="Line 242"/>
              <p:cNvSpPr>
                <a:spLocks noChangeShapeType="1"/>
              </p:cNvSpPr>
              <p:nvPr/>
            </p:nvSpPr>
            <p:spPr bwMode="auto">
              <a:xfrm flipV="1">
                <a:off x="4114783" y="2581261"/>
                <a:ext cx="9525"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69" name="Line 243"/>
              <p:cNvSpPr>
                <a:spLocks noChangeShapeType="1"/>
              </p:cNvSpPr>
              <p:nvPr/>
            </p:nvSpPr>
            <p:spPr bwMode="auto">
              <a:xfrm flipV="1">
                <a:off x="4124308" y="25796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70" name="Line 244"/>
              <p:cNvSpPr>
                <a:spLocks noChangeShapeType="1"/>
              </p:cNvSpPr>
              <p:nvPr/>
            </p:nvSpPr>
            <p:spPr bwMode="auto">
              <a:xfrm>
                <a:off x="4133833" y="25812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71" name="Line 245"/>
              <p:cNvSpPr>
                <a:spLocks noChangeShapeType="1"/>
              </p:cNvSpPr>
              <p:nvPr/>
            </p:nvSpPr>
            <p:spPr bwMode="auto">
              <a:xfrm flipV="1">
                <a:off x="4143358" y="25717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72" name="Line 246"/>
              <p:cNvSpPr>
                <a:spLocks noChangeShapeType="1"/>
              </p:cNvSpPr>
              <p:nvPr/>
            </p:nvSpPr>
            <p:spPr bwMode="auto">
              <a:xfrm flipV="1">
                <a:off x="4152883" y="25526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73" name="Line 247"/>
              <p:cNvSpPr>
                <a:spLocks noChangeShapeType="1"/>
              </p:cNvSpPr>
              <p:nvPr/>
            </p:nvSpPr>
            <p:spPr bwMode="auto">
              <a:xfrm flipV="1">
                <a:off x="4162408" y="25336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74" name="Line 248"/>
              <p:cNvSpPr>
                <a:spLocks noChangeShapeType="1"/>
              </p:cNvSpPr>
              <p:nvPr/>
            </p:nvSpPr>
            <p:spPr bwMode="auto">
              <a:xfrm flipV="1">
                <a:off x="4171933" y="2466961"/>
                <a:ext cx="9525" cy="666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75" name="Line 249"/>
              <p:cNvSpPr>
                <a:spLocks noChangeShapeType="1"/>
              </p:cNvSpPr>
              <p:nvPr/>
            </p:nvSpPr>
            <p:spPr bwMode="auto">
              <a:xfrm flipV="1">
                <a:off x="4181458" y="2390761"/>
                <a:ext cx="9525" cy="762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76" name="Line 250"/>
              <p:cNvSpPr>
                <a:spLocks noChangeShapeType="1"/>
              </p:cNvSpPr>
              <p:nvPr/>
            </p:nvSpPr>
            <p:spPr bwMode="auto">
              <a:xfrm flipV="1">
                <a:off x="4190983" y="23717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77" name="Line 251"/>
              <p:cNvSpPr>
                <a:spLocks noChangeShapeType="1"/>
              </p:cNvSpPr>
              <p:nvPr/>
            </p:nvSpPr>
            <p:spPr bwMode="auto">
              <a:xfrm flipV="1">
                <a:off x="4200508" y="2019286"/>
                <a:ext cx="9525" cy="3524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78" name="Line 252"/>
              <p:cNvSpPr>
                <a:spLocks noChangeShapeType="1"/>
              </p:cNvSpPr>
              <p:nvPr/>
            </p:nvSpPr>
            <p:spPr bwMode="auto">
              <a:xfrm>
                <a:off x="4210033" y="2019286"/>
                <a:ext cx="9525" cy="857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79" name="Line 253"/>
              <p:cNvSpPr>
                <a:spLocks noChangeShapeType="1"/>
              </p:cNvSpPr>
              <p:nvPr/>
            </p:nvSpPr>
            <p:spPr bwMode="auto">
              <a:xfrm>
                <a:off x="4219558" y="2105011"/>
                <a:ext cx="9525" cy="2571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80" name="Line 254"/>
              <p:cNvSpPr>
                <a:spLocks noChangeShapeType="1"/>
              </p:cNvSpPr>
              <p:nvPr/>
            </p:nvSpPr>
            <p:spPr bwMode="auto">
              <a:xfrm>
                <a:off x="4229083" y="2362186"/>
                <a:ext cx="9525" cy="3333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81" name="Line 255"/>
              <p:cNvSpPr>
                <a:spLocks noChangeShapeType="1"/>
              </p:cNvSpPr>
              <p:nvPr/>
            </p:nvSpPr>
            <p:spPr bwMode="auto">
              <a:xfrm>
                <a:off x="4238608" y="26955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82" name="Line 256"/>
              <p:cNvSpPr>
                <a:spLocks noChangeShapeType="1"/>
              </p:cNvSpPr>
              <p:nvPr/>
            </p:nvSpPr>
            <p:spPr bwMode="auto">
              <a:xfrm flipV="1">
                <a:off x="4248133" y="2628886"/>
                <a:ext cx="9525" cy="857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83" name="Line 257"/>
              <p:cNvSpPr>
                <a:spLocks noChangeShapeType="1"/>
              </p:cNvSpPr>
              <p:nvPr/>
            </p:nvSpPr>
            <p:spPr bwMode="auto">
              <a:xfrm>
                <a:off x="4257658" y="2628886"/>
                <a:ext cx="9525" cy="952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84" name="Line 258"/>
              <p:cNvSpPr>
                <a:spLocks noChangeShapeType="1"/>
              </p:cNvSpPr>
              <p:nvPr/>
            </p:nvSpPr>
            <p:spPr bwMode="auto">
              <a:xfrm flipV="1">
                <a:off x="4267183" y="27225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85" name="Line 259"/>
              <p:cNvSpPr>
                <a:spLocks noChangeShapeType="1"/>
              </p:cNvSpPr>
              <p:nvPr/>
            </p:nvSpPr>
            <p:spPr bwMode="auto">
              <a:xfrm>
                <a:off x="4276708" y="2724136"/>
                <a:ext cx="9525"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86" name="Line 260"/>
              <p:cNvSpPr>
                <a:spLocks noChangeShapeType="1"/>
              </p:cNvSpPr>
              <p:nvPr/>
            </p:nvSpPr>
            <p:spPr bwMode="auto">
              <a:xfrm flipV="1">
                <a:off x="4286233" y="2647936"/>
                <a:ext cx="9525" cy="1143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87" name="Line 261"/>
              <p:cNvSpPr>
                <a:spLocks noChangeShapeType="1"/>
              </p:cNvSpPr>
              <p:nvPr/>
            </p:nvSpPr>
            <p:spPr bwMode="auto">
              <a:xfrm flipV="1">
                <a:off x="4295758" y="2581261"/>
                <a:ext cx="9525" cy="666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88" name="Line 262"/>
              <p:cNvSpPr>
                <a:spLocks noChangeShapeType="1"/>
              </p:cNvSpPr>
              <p:nvPr/>
            </p:nvSpPr>
            <p:spPr bwMode="auto">
              <a:xfrm flipV="1">
                <a:off x="4305283" y="2562211"/>
                <a:ext cx="1588"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89" name="Line 263"/>
              <p:cNvSpPr>
                <a:spLocks noChangeShapeType="1"/>
              </p:cNvSpPr>
              <p:nvPr/>
            </p:nvSpPr>
            <p:spPr bwMode="auto">
              <a:xfrm flipV="1">
                <a:off x="4305283" y="25431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90" name="Line 264"/>
              <p:cNvSpPr>
                <a:spLocks noChangeShapeType="1"/>
              </p:cNvSpPr>
              <p:nvPr/>
            </p:nvSpPr>
            <p:spPr bwMode="auto">
              <a:xfrm flipV="1">
                <a:off x="4314808" y="25336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91" name="Line 265"/>
              <p:cNvSpPr>
                <a:spLocks noChangeShapeType="1"/>
              </p:cNvSpPr>
              <p:nvPr/>
            </p:nvSpPr>
            <p:spPr bwMode="auto">
              <a:xfrm flipV="1">
                <a:off x="4324333" y="25320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92" name="Line 266"/>
              <p:cNvSpPr>
                <a:spLocks noChangeShapeType="1"/>
              </p:cNvSpPr>
              <p:nvPr/>
            </p:nvSpPr>
            <p:spPr bwMode="auto">
              <a:xfrm flipV="1">
                <a:off x="4333858" y="25145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93" name="Line 267"/>
              <p:cNvSpPr>
                <a:spLocks noChangeShapeType="1"/>
              </p:cNvSpPr>
              <p:nvPr/>
            </p:nvSpPr>
            <p:spPr bwMode="auto">
              <a:xfrm flipV="1">
                <a:off x="4343383" y="25050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94" name="Line 268"/>
              <p:cNvSpPr>
                <a:spLocks noChangeShapeType="1"/>
              </p:cNvSpPr>
              <p:nvPr/>
            </p:nvSpPr>
            <p:spPr bwMode="auto">
              <a:xfrm flipV="1">
                <a:off x="4352908" y="25034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95" name="Line 269"/>
              <p:cNvSpPr>
                <a:spLocks noChangeShapeType="1"/>
              </p:cNvSpPr>
              <p:nvPr/>
            </p:nvSpPr>
            <p:spPr bwMode="auto">
              <a:xfrm>
                <a:off x="4362433" y="25050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96" name="Line 270"/>
              <p:cNvSpPr>
                <a:spLocks noChangeShapeType="1"/>
              </p:cNvSpPr>
              <p:nvPr/>
            </p:nvSpPr>
            <p:spPr bwMode="auto">
              <a:xfrm flipV="1">
                <a:off x="4371958" y="25129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97" name="Line 271"/>
              <p:cNvSpPr>
                <a:spLocks noChangeShapeType="1"/>
              </p:cNvSpPr>
              <p:nvPr/>
            </p:nvSpPr>
            <p:spPr bwMode="auto">
              <a:xfrm flipV="1">
                <a:off x="4381483" y="25129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98" name="Line 272"/>
              <p:cNvSpPr>
                <a:spLocks noChangeShapeType="1"/>
              </p:cNvSpPr>
              <p:nvPr/>
            </p:nvSpPr>
            <p:spPr bwMode="auto">
              <a:xfrm flipV="1">
                <a:off x="4391008" y="25129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199" name="Line 273"/>
              <p:cNvSpPr>
                <a:spLocks noChangeShapeType="1"/>
              </p:cNvSpPr>
              <p:nvPr/>
            </p:nvSpPr>
            <p:spPr bwMode="auto">
              <a:xfrm flipV="1">
                <a:off x="4400533" y="25050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00" name="Line 274"/>
              <p:cNvSpPr>
                <a:spLocks noChangeShapeType="1"/>
              </p:cNvSpPr>
              <p:nvPr/>
            </p:nvSpPr>
            <p:spPr bwMode="auto">
              <a:xfrm flipV="1">
                <a:off x="4410058" y="25034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01" name="Line 275"/>
              <p:cNvSpPr>
                <a:spLocks noChangeShapeType="1"/>
              </p:cNvSpPr>
              <p:nvPr/>
            </p:nvSpPr>
            <p:spPr bwMode="auto">
              <a:xfrm>
                <a:off x="4419583" y="25050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02" name="Line 276"/>
              <p:cNvSpPr>
                <a:spLocks noChangeShapeType="1"/>
              </p:cNvSpPr>
              <p:nvPr/>
            </p:nvSpPr>
            <p:spPr bwMode="auto">
              <a:xfrm>
                <a:off x="4429108" y="25145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03" name="Line 277"/>
              <p:cNvSpPr>
                <a:spLocks noChangeShapeType="1"/>
              </p:cNvSpPr>
              <p:nvPr/>
            </p:nvSpPr>
            <p:spPr bwMode="auto">
              <a:xfrm flipV="1">
                <a:off x="4438633" y="25225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04" name="Line 278"/>
              <p:cNvSpPr>
                <a:spLocks noChangeShapeType="1"/>
              </p:cNvSpPr>
              <p:nvPr/>
            </p:nvSpPr>
            <p:spPr bwMode="auto">
              <a:xfrm flipV="1">
                <a:off x="4448158" y="25145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05" name="Line 279"/>
              <p:cNvSpPr>
                <a:spLocks noChangeShapeType="1"/>
              </p:cNvSpPr>
              <p:nvPr/>
            </p:nvSpPr>
            <p:spPr bwMode="auto">
              <a:xfrm flipV="1">
                <a:off x="4457683" y="24955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06" name="Line 280"/>
              <p:cNvSpPr>
                <a:spLocks noChangeShapeType="1"/>
              </p:cNvSpPr>
              <p:nvPr/>
            </p:nvSpPr>
            <p:spPr bwMode="auto">
              <a:xfrm flipV="1">
                <a:off x="4467208" y="24860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07" name="Line 281"/>
              <p:cNvSpPr>
                <a:spLocks noChangeShapeType="1"/>
              </p:cNvSpPr>
              <p:nvPr/>
            </p:nvSpPr>
            <p:spPr bwMode="auto">
              <a:xfrm flipV="1">
                <a:off x="4476733" y="24844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08" name="Line 282"/>
              <p:cNvSpPr>
                <a:spLocks noChangeShapeType="1"/>
              </p:cNvSpPr>
              <p:nvPr/>
            </p:nvSpPr>
            <p:spPr bwMode="auto">
              <a:xfrm flipV="1">
                <a:off x="4486258" y="24844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09" name="Line 283"/>
              <p:cNvSpPr>
                <a:spLocks noChangeShapeType="1"/>
              </p:cNvSpPr>
              <p:nvPr/>
            </p:nvSpPr>
            <p:spPr bwMode="auto">
              <a:xfrm>
                <a:off x="4495783" y="24860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10" name="Line 284"/>
              <p:cNvSpPr>
                <a:spLocks noChangeShapeType="1"/>
              </p:cNvSpPr>
              <p:nvPr/>
            </p:nvSpPr>
            <p:spPr bwMode="auto">
              <a:xfrm>
                <a:off x="4505308" y="24955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11" name="Line 285"/>
              <p:cNvSpPr>
                <a:spLocks noChangeShapeType="1"/>
              </p:cNvSpPr>
              <p:nvPr/>
            </p:nvSpPr>
            <p:spPr bwMode="auto">
              <a:xfrm flipV="1">
                <a:off x="4514833" y="25034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12" name="Line 286"/>
              <p:cNvSpPr>
                <a:spLocks noChangeShapeType="1"/>
              </p:cNvSpPr>
              <p:nvPr/>
            </p:nvSpPr>
            <p:spPr bwMode="auto">
              <a:xfrm flipV="1">
                <a:off x="4524358" y="25034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13" name="Line 287"/>
              <p:cNvSpPr>
                <a:spLocks noChangeShapeType="1"/>
              </p:cNvSpPr>
              <p:nvPr/>
            </p:nvSpPr>
            <p:spPr bwMode="auto">
              <a:xfrm flipV="1">
                <a:off x="4533883" y="24955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14" name="Line 288"/>
              <p:cNvSpPr>
                <a:spLocks noChangeShapeType="1"/>
              </p:cNvSpPr>
              <p:nvPr/>
            </p:nvSpPr>
            <p:spPr bwMode="auto">
              <a:xfrm flipV="1">
                <a:off x="4543408" y="24860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15" name="Line 289"/>
              <p:cNvSpPr>
                <a:spLocks noChangeShapeType="1"/>
              </p:cNvSpPr>
              <p:nvPr/>
            </p:nvSpPr>
            <p:spPr bwMode="auto">
              <a:xfrm flipV="1">
                <a:off x="4552933" y="2476486"/>
                <a:ext cx="15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16" name="Line 290"/>
              <p:cNvSpPr>
                <a:spLocks noChangeShapeType="1"/>
              </p:cNvSpPr>
              <p:nvPr/>
            </p:nvSpPr>
            <p:spPr bwMode="auto">
              <a:xfrm flipV="1">
                <a:off x="4552933" y="24669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17" name="Line 291"/>
              <p:cNvSpPr>
                <a:spLocks noChangeShapeType="1"/>
              </p:cNvSpPr>
              <p:nvPr/>
            </p:nvSpPr>
            <p:spPr bwMode="auto">
              <a:xfrm flipV="1">
                <a:off x="4562458" y="24574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18" name="Line 292"/>
              <p:cNvSpPr>
                <a:spLocks noChangeShapeType="1"/>
              </p:cNvSpPr>
              <p:nvPr/>
            </p:nvSpPr>
            <p:spPr bwMode="auto">
              <a:xfrm>
                <a:off x="4571983" y="24574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19" name="Line 293"/>
              <p:cNvSpPr>
                <a:spLocks noChangeShapeType="1"/>
              </p:cNvSpPr>
              <p:nvPr/>
            </p:nvSpPr>
            <p:spPr bwMode="auto">
              <a:xfrm>
                <a:off x="4581508" y="24669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20" name="Line 294"/>
              <p:cNvSpPr>
                <a:spLocks noChangeShapeType="1"/>
              </p:cNvSpPr>
              <p:nvPr/>
            </p:nvSpPr>
            <p:spPr bwMode="auto">
              <a:xfrm>
                <a:off x="4591033" y="24860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21" name="Line 295"/>
              <p:cNvSpPr>
                <a:spLocks noChangeShapeType="1"/>
              </p:cNvSpPr>
              <p:nvPr/>
            </p:nvSpPr>
            <p:spPr bwMode="auto">
              <a:xfrm>
                <a:off x="4600558" y="24955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22" name="Line 296"/>
              <p:cNvSpPr>
                <a:spLocks noChangeShapeType="1"/>
              </p:cNvSpPr>
              <p:nvPr/>
            </p:nvSpPr>
            <p:spPr bwMode="auto">
              <a:xfrm flipV="1">
                <a:off x="4610083" y="25129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23" name="Line 297"/>
              <p:cNvSpPr>
                <a:spLocks noChangeShapeType="1"/>
              </p:cNvSpPr>
              <p:nvPr/>
            </p:nvSpPr>
            <p:spPr bwMode="auto">
              <a:xfrm>
                <a:off x="4619608" y="25145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24" name="Line 298"/>
              <p:cNvSpPr>
                <a:spLocks noChangeShapeType="1"/>
              </p:cNvSpPr>
              <p:nvPr/>
            </p:nvSpPr>
            <p:spPr bwMode="auto">
              <a:xfrm flipV="1">
                <a:off x="4629133" y="25145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25" name="Line 299"/>
              <p:cNvSpPr>
                <a:spLocks noChangeShapeType="1"/>
              </p:cNvSpPr>
              <p:nvPr/>
            </p:nvSpPr>
            <p:spPr bwMode="auto">
              <a:xfrm flipV="1">
                <a:off x="4638658" y="25129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26" name="Line 300"/>
              <p:cNvSpPr>
                <a:spLocks noChangeShapeType="1"/>
              </p:cNvSpPr>
              <p:nvPr/>
            </p:nvSpPr>
            <p:spPr bwMode="auto">
              <a:xfrm flipV="1">
                <a:off x="4648183" y="25050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27" name="Line 301"/>
              <p:cNvSpPr>
                <a:spLocks noChangeShapeType="1"/>
              </p:cNvSpPr>
              <p:nvPr/>
            </p:nvSpPr>
            <p:spPr bwMode="auto">
              <a:xfrm flipV="1">
                <a:off x="4657708" y="24955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28" name="Line 302"/>
              <p:cNvSpPr>
                <a:spLocks noChangeShapeType="1"/>
              </p:cNvSpPr>
              <p:nvPr/>
            </p:nvSpPr>
            <p:spPr bwMode="auto">
              <a:xfrm flipV="1">
                <a:off x="4667233"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29" name="Line 303"/>
              <p:cNvSpPr>
                <a:spLocks noChangeShapeType="1"/>
              </p:cNvSpPr>
              <p:nvPr/>
            </p:nvSpPr>
            <p:spPr bwMode="auto">
              <a:xfrm flipV="1">
                <a:off x="4676758"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30" name="Line 304"/>
              <p:cNvSpPr>
                <a:spLocks noChangeShapeType="1"/>
              </p:cNvSpPr>
              <p:nvPr/>
            </p:nvSpPr>
            <p:spPr bwMode="auto">
              <a:xfrm flipV="1">
                <a:off x="4686283"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31" name="Line 305"/>
              <p:cNvSpPr>
                <a:spLocks noChangeShapeType="1"/>
              </p:cNvSpPr>
              <p:nvPr/>
            </p:nvSpPr>
            <p:spPr bwMode="auto">
              <a:xfrm flipV="1">
                <a:off x="4695808"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32" name="Line 306"/>
              <p:cNvSpPr>
                <a:spLocks noChangeShapeType="1"/>
              </p:cNvSpPr>
              <p:nvPr/>
            </p:nvSpPr>
            <p:spPr bwMode="auto">
              <a:xfrm flipV="1">
                <a:off x="4705333" y="24764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33" name="Line 307"/>
              <p:cNvSpPr>
                <a:spLocks noChangeShapeType="1"/>
              </p:cNvSpPr>
              <p:nvPr/>
            </p:nvSpPr>
            <p:spPr bwMode="auto">
              <a:xfrm>
                <a:off x="4714858" y="24764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34" name="Line 308"/>
              <p:cNvSpPr>
                <a:spLocks noChangeShapeType="1"/>
              </p:cNvSpPr>
              <p:nvPr/>
            </p:nvSpPr>
            <p:spPr bwMode="auto">
              <a:xfrm flipV="1">
                <a:off x="4724383"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35" name="Line 309"/>
              <p:cNvSpPr>
                <a:spLocks noChangeShapeType="1"/>
              </p:cNvSpPr>
              <p:nvPr/>
            </p:nvSpPr>
            <p:spPr bwMode="auto">
              <a:xfrm flipV="1">
                <a:off x="4733908"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36" name="Line 310"/>
              <p:cNvSpPr>
                <a:spLocks noChangeShapeType="1"/>
              </p:cNvSpPr>
              <p:nvPr/>
            </p:nvSpPr>
            <p:spPr bwMode="auto">
              <a:xfrm flipV="1">
                <a:off x="4743433"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37" name="Line 311"/>
              <p:cNvSpPr>
                <a:spLocks noChangeShapeType="1"/>
              </p:cNvSpPr>
              <p:nvPr/>
            </p:nvSpPr>
            <p:spPr bwMode="auto">
              <a:xfrm flipV="1">
                <a:off x="4752958"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38" name="Line 312"/>
              <p:cNvSpPr>
                <a:spLocks noChangeShapeType="1"/>
              </p:cNvSpPr>
              <p:nvPr/>
            </p:nvSpPr>
            <p:spPr bwMode="auto">
              <a:xfrm flipV="1">
                <a:off x="4762483"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39" name="Line 313"/>
              <p:cNvSpPr>
                <a:spLocks noChangeShapeType="1"/>
              </p:cNvSpPr>
              <p:nvPr/>
            </p:nvSpPr>
            <p:spPr bwMode="auto">
              <a:xfrm flipV="1">
                <a:off x="4772008"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40" name="Line 314"/>
              <p:cNvSpPr>
                <a:spLocks noChangeShapeType="1"/>
              </p:cNvSpPr>
              <p:nvPr/>
            </p:nvSpPr>
            <p:spPr bwMode="auto">
              <a:xfrm flipV="1">
                <a:off x="4781533" y="24860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41" name="Line 315"/>
              <p:cNvSpPr>
                <a:spLocks noChangeShapeType="1"/>
              </p:cNvSpPr>
              <p:nvPr/>
            </p:nvSpPr>
            <p:spPr bwMode="auto">
              <a:xfrm>
                <a:off x="4791058" y="24860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42" name="Line 316"/>
              <p:cNvSpPr>
                <a:spLocks noChangeShapeType="1"/>
              </p:cNvSpPr>
              <p:nvPr/>
            </p:nvSpPr>
            <p:spPr bwMode="auto">
              <a:xfrm flipV="1">
                <a:off x="4800583" y="24939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43" name="Line 317"/>
              <p:cNvSpPr>
                <a:spLocks noChangeShapeType="1"/>
              </p:cNvSpPr>
              <p:nvPr/>
            </p:nvSpPr>
            <p:spPr bwMode="auto">
              <a:xfrm flipV="1">
                <a:off x="4810108" y="2493948"/>
                <a:ext cx="15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44" name="Line 318"/>
              <p:cNvSpPr>
                <a:spLocks noChangeShapeType="1"/>
              </p:cNvSpPr>
              <p:nvPr/>
            </p:nvSpPr>
            <p:spPr bwMode="auto">
              <a:xfrm>
                <a:off x="4810108" y="24955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45" name="Line 319"/>
              <p:cNvSpPr>
                <a:spLocks noChangeShapeType="1"/>
              </p:cNvSpPr>
              <p:nvPr/>
            </p:nvSpPr>
            <p:spPr bwMode="auto">
              <a:xfrm flipV="1">
                <a:off x="4819633" y="24955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46" name="Line 320"/>
              <p:cNvSpPr>
                <a:spLocks noChangeShapeType="1"/>
              </p:cNvSpPr>
              <p:nvPr/>
            </p:nvSpPr>
            <p:spPr bwMode="auto">
              <a:xfrm flipV="1">
                <a:off x="4829158" y="24860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47" name="Line 321"/>
              <p:cNvSpPr>
                <a:spLocks noChangeShapeType="1"/>
              </p:cNvSpPr>
              <p:nvPr/>
            </p:nvSpPr>
            <p:spPr bwMode="auto">
              <a:xfrm flipV="1">
                <a:off x="4838683" y="24764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48" name="Line 322"/>
              <p:cNvSpPr>
                <a:spLocks noChangeShapeType="1"/>
              </p:cNvSpPr>
              <p:nvPr/>
            </p:nvSpPr>
            <p:spPr bwMode="auto">
              <a:xfrm flipV="1">
                <a:off x="4848208" y="24669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49" name="Line 323"/>
              <p:cNvSpPr>
                <a:spLocks noChangeShapeType="1"/>
              </p:cNvSpPr>
              <p:nvPr/>
            </p:nvSpPr>
            <p:spPr bwMode="auto">
              <a:xfrm>
                <a:off x="4857733" y="24669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50" name="Line 324"/>
              <p:cNvSpPr>
                <a:spLocks noChangeShapeType="1"/>
              </p:cNvSpPr>
              <p:nvPr/>
            </p:nvSpPr>
            <p:spPr bwMode="auto">
              <a:xfrm flipV="1">
                <a:off x="4867258" y="24669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51" name="Line 325"/>
              <p:cNvSpPr>
                <a:spLocks noChangeShapeType="1"/>
              </p:cNvSpPr>
              <p:nvPr/>
            </p:nvSpPr>
            <p:spPr bwMode="auto">
              <a:xfrm flipV="1">
                <a:off x="4876783" y="24653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52" name="Line 326"/>
              <p:cNvSpPr>
                <a:spLocks noChangeShapeType="1"/>
              </p:cNvSpPr>
              <p:nvPr/>
            </p:nvSpPr>
            <p:spPr bwMode="auto">
              <a:xfrm flipV="1">
                <a:off x="4886308" y="24574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53" name="Line 327"/>
              <p:cNvSpPr>
                <a:spLocks noChangeShapeType="1"/>
              </p:cNvSpPr>
              <p:nvPr/>
            </p:nvSpPr>
            <p:spPr bwMode="auto">
              <a:xfrm flipV="1">
                <a:off x="4895833" y="24479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54" name="Line 328"/>
              <p:cNvSpPr>
                <a:spLocks noChangeShapeType="1"/>
              </p:cNvSpPr>
              <p:nvPr/>
            </p:nvSpPr>
            <p:spPr bwMode="auto">
              <a:xfrm flipV="1">
                <a:off x="4905358" y="24383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55" name="Line 329"/>
              <p:cNvSpPr>
                <a:spLocks noChangeShapeType="1"/>
              </p:cNvSpPr>
              <p:nvPr/>
            </p:nvSpPr>
            <p:spPr bwMode="auto">
              <a:xfrm flipV="1">
                <a:off x="4914883" y="24367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56" name="Line 330"/>
              <p:cNvSpPr>
                <a:spLocks noChangeShapeType="1"/>
              </p:cNvSpPr>
              <p:nvPr/>
            </p:nvSpPr>
            <p:spPr bwMode="auto">
              <a:xfrm flipV="1">
                <a:off x="4924408" y="24288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57" name="Line 331"/>
              <p:cNvSpPr>
                <a:spLocks noChangeShapeType="1"/>
              </p:cNvSpPr>
              <p:nvPr/>
            </p:nvSpPr>
            <p:spPr bwMode="auto">
              <a:xfrm flipV="1">
                <a:off x="4933933" y="24272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58" name="Line 332"/>
              <p:cNvSpPr>
                <a:spLocks noChangeShapeType="1"/>
              </p:cNvSpPr>
              <p:nvPr/>
            </p:nvSpPr>
            <p:spPr bwMode="auto">
              <a:xfrm>
                <a:off x="4943458" y="24288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59" name="Line 333"/>
              <p:cNvSpPr>
                <a:spLocks noChangeShapeType="1"/>
              </p:cNvSpPr>
              <p:nvPr/>
            </p:nvSpPr>
            <p:spPr bwMode="auto">
              <a:xfrm flipV="1">
                <a:off x="4952983" y="24367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60" name="Line 334"/>
              <p:cNvSpPr>
                <a:spLocks noChangeShapeType="1"/>
              </p:cNvSpPr>
              <p:nvPr/>
            </p:nvSpPr>
            <p:spPr bwMode="auto">
              <a:xfrm flipV="1">
                <a:off x="4962508" y="24193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61" name="Line 335"/>
              <p:cNvSpPr>
                <a:spLocks noChangeShapeType="1"/>
              </p:cNvSpPr>
              <p:nvPr/>
            </p:nvSpPr>
            <p:spPr bwMode="auto">
              <a:xfrm flipV="1">
                <a:off x="4972033" y="2390761"/>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62" name="Line 336"/>
              <p:cNvSpPr>
                <a:spLocks noChangeShapeType="1"/>
              </p:cNvSpPr>
              <p:nvPr/>
            </p:nvSpPr>
            <p:spPr bwMode="auto">
              <a:xfrm flipV="1">
                <a:off x="4981558" y="23812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63" name="Line 337"/>
              <p:cNvSpPr>
                <a:spLocks noChangeShapeType="1"/>
              </p:cNvSpPr>
              <p:nvPr/>
            </p:nvSpPr>
            <p:spPr bwMode="auto">
              <a:xfrm flipV="1">
                <a:off x="4991083" y="23796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64" name="Line 338"/>
              <p:cNvSpPr>
                <a:spLocks noChangeShapeType="1"/>
              </p:cNvSpPr>
              <p:nvPr/>
            </p:nvSpPr>
            <p:spPr bwMode="auto">
              <a:xfrm>
                <a:off x="5000608" y="23812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65" name="Line 339"/>
              <p:cNvSpPr>
                <a:spLocks noChangeShapeType="1"/>
              </p:cNvSpPr>
              <p:nvPr/>
            </p:nvSpPr>
            <p:spPr bwMode="auto">
              <a:xfrm>
                <a:off x="5010133" y="2390761"/>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66" name="Line 340"/>
              <p:cNvSpPr>
                <a:spLocks noChangeShapeType="1"/>
              </p:cNvSpPr>
              <p:nvPr/>
            </p:nvSpPr>
            <p:spPr bwMode="auto">
              <a:xfrm flipV="1">
                <a:off x="5019658" y="24177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67" name="Line 341"/>
              <p:cNvSpPr>
                <a:spLocks noChangeShapeType="1"/>
              </p:cNvSpPr>
              <p:nvPr/>
            </p:nvSpPr>
            <p:spPr bwMode="auto">
              <a:xfrm>
                <a:off x="5029183" y="24193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68" name="Line 342"/>
              <p:cNvSpPr>
                <a:spLocks noChangeShapeType="1"/>
              </p:cNvSpPr>
              <p:nvPr/>
            </p:nvSpPr>
            <p:spPr bwMode="auto">
              <a:xfrm flipV="1">
                <a:off x="5038708" y="24193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69" name="Line 343"/>
              <p:cNvSpPr>
                <a:spLocks noChangeShapeType="1"/>
              </p:cNvSpPr>
              <p:nvPr/>
            </p:nvSpPr>
            <p:spPr bwMode="auto">
              <a:xfrm flipV="1">
                <a:off x="5048233" y="24098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70" name="Line 344"/>
              <p:cNvSpPr>
                <a:spLocks noChangeShapeType="1"/>
              </p:cNvSpPr>
              <p:nvPr/>
            </p:nvSpPr>
            <p:spPr bwMode="auto">
              <a:xfrm flipV="1">
                <a:off x="5057758" y="24082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71" name="Line 345"/>
              <p:cNvSpPr>
                <a:spLocks noChangeShapeType="1"/>
              </p:cNvSpPr>
              <p:nvPr/>
            </p:nvSpPr>
            <p:spPr bwMode="auto">
              <a:xfrm>
                <a:off x="5067283" y="2409811"/>
                <a:ext cx="15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72" name="Line 346"/>
              <p:cNvSpPr>
                <a:spLocks noChangeShapeType="1"/>
              </p:cNvSpPr>
              <p:nvPr/>
            </p:nvSpPr>
            <p:spPr bwMode="auto">
              <a:xfrm>
                <a:off x="5067283" y="24193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73" name="Line 347"/>
              <p:cNvSpPr>
                <a:spLocks noChangeShapeType="1"/>
              </p:cNvSpPr>
              <p:nvPr/>
            </p:nvSpPr>
            <p:spPr bwMode="auto">
              <a:xfrm flipV="1">
                <a:off x="5076808" y="24193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74" name="Line 348"/>
              <p:cNvSpPr>
                <a:spLocks noChangeShapeType="1"/>
              </p:cNvSpPr>
              <p:nvPr/>
            </p:nvSpPr>
            <p:spPr bwMode="auto">
              <a:xfrm flipV="1">
                <a:off x="5086333" y="24098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75" name="Line 349"/>
              <p:cNvSpPr>
                <a:spLocks noChangeShapeType="1"/>
              </p:cNvSpPr>
              <p:nvPr/>
            </p:nvSpPr>
            <p:spPr bwMode="auto">
              <a:xfrm flipV="1">
                <a:off x="5095858" y="24002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76" name="Line 350"/>
              <p:cNvSpPr>
                <a:spLocks noChangeShapeType="1"/>
              </p:cNvSpPr>
              <p:nvPr/>
            </p:nvSpPr>
            <p:spPr bwMode="auto">
              <a:xfrm>
                <a:off x="5105383" y="24002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77" name="Line 351"/>
              <p:cNvSpPr>
                <a:spLocks noChangeShapeType="1"/>
              </p:cNvSpPr>
              <p:nvPr/>
            </p:nvSpPr>
            <p:spPr bwMode="auto">
              <a:xfrm flipV="1">
                <a:off x="5114908" y="24082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78" name="Line 352"/>
              <p:cNvSpPr>
                <a:spLocks noChangeShapeType="1"/>
              </p:cNvSpPr>
              <p:nvPr/>
            </p:nvSpPr>
            <p:spPr bwMode="auto">
              <a:xfrm flipV="1">
                <a:off x="5124433" y="24082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79" name="Line 353"/>
              <p:cNvSpPr>
                <a:spLocks noChangeShapeType="1"/>
              </p:cNvSpPr>
              <p:nvPr/>
            </p:nvSpPr>
            <p:spPr bwMode="auto">
              <a:xfrm flipV="1">
                <a:off x="5133958" y="23907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80" name="Line 354"/>
              <p:cNvSpPr>
                <a:spLocks noChangeShapeType="1"/>
              </p:cNvSpPr>
              <p:nvPr/>
            </p:nvSpPr>
            <p:spPr bwMode="auto">
              <a:xfrm flipV="1">
                <a:off x="5143483" y="23717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81" name="Line 355"/>
              <p:cNvSpPr>
                <a:spLocks noChangeShapeType="1"/>
              </p:cNvSpPr>
              <p:nvPr/>
            </p:nvSpPr>
            <p:spPr bwMode="auto">
              <a:xfrm flipV="1">
                <a:off x="5153008" y="23701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82" name="Line 356"/>
              <p:cNvSpPr>
                <a:spLocks noChangeShapeType="1"/>
              </p:cNvSpPr>
              <p:nvPr/>
            </p:nvSpPr>
            <p:spPr bwMode="auto">
              <a:xfrm flipV="1">
                <a:off x="5162533" y="23621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83" name="Line 357"/>
              <p:cNvSpPr>
                <a:spLocks noChangeShapeType="1"/>
              </p:cNvSpPr>
              <p:nvPr/>
            </p:nvSpPr>
            <p:spPr bwMode="auto">
              <a:xfrm>
                <a:off x="5172058" y="23621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84" name="Line 358"/>
              <p:cNvSpPr>
                <a:spLocks noChangeShapeType="1"/>
              </p:cNvSpPr>
              <p:nvPr/>
            </p:nvSpPr>
            <p:spPr bwMode="auto">
              <a:xfrm flipV="1">
                <a:off x="5181583" y="23526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85" name="Line 359"/>
              <p:cNvSpPr>
                <a:spLocks noChangeShapeType="1"/>
              </p:cNvSpPr>
              <p:nvPr/>
            </p:nvSpPr>
            <p:spPr bwMode="auto">
              <a:xfrm flipV="1">
                <a:off x="5191108" y="232408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86" name="Line 360"/>
              <p:cNvSpPr>
                <a:spLocks noChangeShapeType="1"/>
              </p:cNvSpPr>
              <p:nvPr/>
            </p:nvSpPr>
            <p:spPr bwMode="auto">
              <a:xfrm flipV="1">
                <a:off x="5200633" y="2295511"/>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87" name="Line 361"/>
              <p:cNvSpPr>
                <a:spLocks noChangeShapeType="1"/>
              </p:cNvSpPr>
              <p:nvPr/>
            </p:nvSpPr>
            <p:spPr bwMode="auto">
              <a:xfrm flipV="1">
                <a:off x="5210158" y="2219311"/>
                <a:ext cx="9525" cy="762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88" name="Line 362"/>
              <p:cNvSpPr>
                <a:spLocks noChangeShapeType="1"/>
              </p:cNvSpPr>
              <p:nvPr/>
            </p:nvSpPr>
            <p:spPr bwMode="auto">
              <a:xfrm flipV="1">
                <a:off x="5219683" y="2124061"/>
                <a:ext cx="9525" cy="952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89" name="Line 363"/>
              <p:cNvSpPr>
                <a:spLocks noChangeShapeType="1"/>
              </p:cNvSpPr>
              <p:nvPr/>
            </p:nvSpPr>
            <p:spPr bwMode="auto">
              <a:xfrm flipV="1">
                <a:off x="5229208" y="21224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90" name="Line 364"/>
              <p:cNvSpPr>
                <a:spLocks noChangeShapeType="1"/>
              </p:cNvSpPr>
              <p:nvPr/>
            </p:nvSpPr>
            <p:spPr bwMode="auto">
              <a:xfrm>
                <a:off x="5238733" y="2124061"/>
                <a:ext cx="9525" cy="1428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91" name="Line 365"/>
              <p:cNvSpPr>
                <a:spLocks noChangeShapeType="1"/>
              </p:cNvSpPr>
              <p:nvPr/>
            </p:nvSpPr>
            <p:spPr bwMode="auto">
              <a:xfrm>
                <a:off x="5248258" y="2266936"/>
                <a:ext cx="9525" cy="1619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92" name="Line 366"/>
              <p:cNvSpPr>
                <a:spLocks noChangeShapeType="1"/>
              </p:cNvSpPr>
              <p:nvPr/>
            </p:nvSpPr>
            <p:spPr bwMode="auto">
              <a:xfrm>
                <a:off x="5257783" y="2428861"/>
                <a:ext cx="9525" cy="857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93" name="Line 367"/>
              <p:cNvSpPr>
                <a:spLocks noChangeShapeType="1"/>
              </p:cNvSpPr>
              <p:nvPr/>
            </p:nvSpPr>
            <p:spPr bwMode="auto">
              <a:xfrm>
                <a:off x="5267308" y="25145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94" name="Line 368"/>
              <p:cNvSpPr>
                <a:spLocks noChangeShapeType="1"/>
              </p:cNvSpPr>
              <p:nvPr/>
            </p:nvSpPr>
            <p:spPr bwMode="auto">
              <a:xfrm flipV="1">
                <a:off x="5276833" y="25050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95" name="Line 369"/>
              <p:cNvSpPr>
                <a:spLocks noChangeShapeType="1"/>
              </p:cNvSpPr>
              <p:nvPr/>
            </p:nvSpPr>
            <p:spPr bwMode="auto">
              <a:xfrm flipV="1">
                <a:off x="5286358" y="2428861"/>
                <a:ext cx="9525" cy="762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96" name="Line 370"/>
              <p:cNvSpPr>
                <a:spLocks noChangeShapeType="1"/>
              </p:cNvSpPr>
              <p:nvPr/>
            </p:nvSpPr>
            <p:spPr bwMode="auto">
              <a:xfrm flipV="1">
                <a:off x="5295883" y="2352661"/>
                <a:ext cx="9525" cy="762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97" name="Line 371"/>
              <p:cNvSpPr>
                <a:spLocks noChangeShapeType="1"/>
              </p:cNvSpPr>
              <p:nvPr/>
            </p:nvSpPr>
            <p:spPr bwMode="auto">
              <a:xfrm>
                <a:off x="5305408" y="2352661"/>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98" name="Line 372"/>
              <p:cNvSpPr>
                <a:spLocks noChangeShapeType="1"/>
              </p:cNvSpPr>
              <p:nvPr/>
            </p:nvSpPr>
            <p:spPr bwMode="auto">
              <a:xfrm>
                <a:off x="5314933" y="23812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299" name="Line 373"/>
              <p:cNvSpPr>
                <a:spLocks noChangeShapeType="1"/>
              </p:cNvSpPr>
              <p:nvPr/>
            </p:nvSpPr>
            <p:spPr bwMode="auto">
              <a:xfrm flipV="1">
                <a:off x="5324458" y="2381236"/>
                <a:ext cx="1588"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00" name="Line 374"/>
              <p:cNvSpPr>
                <a:spLocks noChangeShapeType="1"/>
              </p:cNvSpPr>
              <p:nvPr/>
            </p:nvSpPr>
            <p:spPr bwMode="auto">
              <a:xfrm flipV="1">
                <a:off x="5324458" y="23621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01" name="Line 375"/>
              <p:cNvSpPr>
                <a:spLocks noChangeShapeType="1"/>
              </p:cNvSpPr>
              <p:nvPr/>
            </p:nvSpPr>
            <p:spPr bwMode="auto">
              <a:xfrm flipV="1">
                <a:off x="5333983" y="23431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02" name="Line 376"/>
              <p:cNvSpPr>
                <a:spLocks noChangeShapeType="1"/>
              </p:cNvSpPr>
              <p:nvPr/>
            </p:nvSpPr>
            <p:spPr bwMode="auto">
              <a:xfrm flipV="1">
                <a:off x="5343508" y="23415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03" name="Line 377"/>
              <p:cNvSpPr>
                <a:spLocks noChangeShapeType="1"/>
              </p:cNvSpPr>
              <p:nvPr/>
            </p:nvSpPr>
            <p:spPr bwMode="auto">
              <a:xfrm>
                <a:off x="5353033" y="23431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04" name="Line 378"/>
              <p:cNvSpPr>
                <a:spLocks noChangeShapeType="1"/>
              </p:cNvSpPr>
              <p:nvPr/>
            </p:nvSpPr>
            <p:spPr bwMode="auto">
              <a:xfrm>
                <a:off x="5362558" y="23621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05" name="Line 379"/>
              <p:cNvSpPr>
                <a:spLocks noChangeShapeType="1"/>
              </p:cNvSpPr>
              <p:nvPr/>
            </p:nvSpPr>
            <p:spPr bwMode="auto">
              <a:xfrm>
                <a:off x="5372083" y="23812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06" name="Line 380"/>
              <p:cNvSpPr>
                <a:spLocks noChangeShapeType="1"/>
              </p:cNvSpPr>
              <p:nvPr/>
            </p:nvSpPr>
            <p:spPr bwMode="auto">
              <a:xfrm flipV="1">
                <a:off x="5381608" y="23717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07" name="Line 381"/>
              <p:cNvSpPr>
                <a:spLocks noChangeShapeType="1"/>
              </p:cNvSpPr>
              <p:nvPr/>
            </p:nvSpPr>
            <p:spPr bwMode="auto">
              <a:xfrm flipV="1">
                <a:off x="5391133" y="23621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08" name="Line 382"/>
              <p:cNvSpPr>
                <a:spLocks noChangeShapeType="1"/>
              </p:cNvSpPr>
              <p:nvPr/>
            </p:nvSpPr>
            <p:spPr bwMode="auto">
              <a:xfrm flipV="1">
                <a:off x="5400658" y="23526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09" name="Line 383"/>
              <p:cNvSpPr>
                <a:spLocks noChangeShapeType="1"/>
              </p:cNvSpPr>
              <p:nvPr/>
            </p:nvSpPr>
            <p:spPr bwMode="auto">
              <a:xfrm flipV="1">
                <a:off x="5410183" y="23431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10" name="Line 384"/>
              <p:cNvSpPr>
                <a:spLocks noChangeShapeType="1"/>
              </p:cNvSpPr>
              <p:nvPr/>
            </p:nvSpPr>
            <p:spPr bwMode="auto">
              <a:xfrm flipV="1">
                <a:off x="5419708" y="23415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11" name="Line 385"/>
              <p:cNvSpPr>
                <a:spLocks noChangeShapeType="1"/>
              </p:cNvSpPr>
              <p:nvPr/>
            </p:nvSpPr>
            <p:spPr bwMode="auto">
              <a:xfrm>
                <a:off x="5429233" y="23431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12" name="Line 386"/>
              <p:cNvSpPr>
                <a:spLocks noChangeShapeType="1"/>
              </p:cNvSpPr>
              <p:nvPr/>
            </p:nvSpPr>
            <p:spPr bwMode="auto">
              <a:xfrm flipV="1">
                <a:off x="5438758" y="23510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13" name="Line 387"/>
              <p:cNvSpPr>
                <a:spLocks noChangeShapeType="1"/>
              </p:cNvSpPr>
              <p:nvPr/>
            </p:nvSpPr>
            <p:spPr bwMode="auto">
              <a:xfrm flipV="1">
                <a:off x="5448283" y="23336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14" name="Line 388"/>
              <p:cNvSpPr>
                <a:spLocks noChangeShapeType="1"/>
              </p:cNvSpPr>
              <p:nvPr/>
            </p:nvSpPr>
            <p:spPr bwMode="auto">
              <a:xfrm flipV="1">
                <a:off x="5457808" y="230503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15" name="Line 389"/>
              <p:cNvSpPr>
                <a:spLocks noChangeShapeType="1"/>
              </p:cNvSpPr>
              <p:nvPr/>
            </p:nvSpPr>
            <p:spPr bwMode="auto">
              <a:xfrm>
                <a:off x="5467333" y="23050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16" name="Line 390"/>
              <p:cNvSpPr>
                <a:spLocks noChangeShapeType="1"/>
              </p:cNvSpPr>
              <p:nvPr/>
            </p:nvSpPr>
            <p:spPr bwMode="auto">
              <a:xfrm>
                <a:off x="5476858" y="23145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17" name="Line 391"/>
              <p:cNvSpPr>
                <a:spLocks noChangeShapeType="1"/>
              </p:cNvSpPr>
              <p:nvPr/>
            </p:nvSpPr>
            <p:spPr bwMode="auto">
              <a:xfrm flipV="1">
                <a:off x="5486383" y="2332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18" name="Line 392"/>
              <p:cNvSpPr>
                <a:spLocks noChangeShapeType="1"/>
              </p:cNvSpPr>
              <p:nvPr/>
            </p:nvSpPr>
            <p:spPr bwMode="auto">
              <a:xfrm>
                <a:off x="5495908" y="2333611"/>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19" name="Line 393"/>
              <p:cNvSpPr>
                <a:spLocks noChangeShapeType="1"/>
              </p:cNvSpPr>
              <p:nvPr/>
            </p:nvSpPr>
            <p:spPr bwMode="auto">
              <a:xfrm>
                <a:off x="5505433" y="23621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20" name="Line 394"/>
              <p:cNvSpPr>
                <a:spLocks noChangeShapeType="1"/>
              </p:cNvSpPr>
              <p:nvPr/>
            </p:nvSpPr>
            <p:spPr bwMode="auto">
              <a:xfrm flipV="1">
                <a:off x="5514958" y="234313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21" name="Line 395"/>
              <p:cNvSpPr>
                <a:spLocks noChangeShapeType="1"/>
              </p:cNvSpPr>
              <p:nvPr/>
            </p:nvSpPr>
            <p:spPr bwMode="auto">
              <a:xfrm flipV="1">
                <a:off x="5524483" y="2276461"/>
                <a:ext cx="9525" cy="666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22" name="Line 396"/>
              <p:cNvSpPr>
                <a:spLocks noChangeShapeType="1"/>
              </p:cNvSpPr>
              <p:nvPr/>
            </p:nvSpPr>
            <p:spPr bwMode="auto">
              <a:xfrm flipV="1">
                <a:off x="5534008" y="2274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23" name="Line 397"/>
              <p:cNvSpPr>
                <a:spLocks noChangeShapeType="1"/>
              </p:cNvSpPr>
              <p:nvPr/>
            </p:nvSpPr>
            <p:spPr bwMode="auto">
              <a:xfrm>
                <a:off x="5543533" y="2276461"/>
                <a:ext cx="9525"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24" name="Line 398"/>
              <p:cNvSpPr>
                <a:spLocks noChangeShapeType="1"/>
              </p:cNvSpPr>
              <p:nvPr/>
            </p:nvSpPr>
            <p:spPr bwMode="auto">
              <a:xfrm flipV="1">
                <a:off x="5553058" y="2266936"/>
                <a:ext cx="9525"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25" name="Line 399"/>
              <p:cNvSpPr>
                <a:spLocks noChangeShapeType="1"/>
              </p:cNvSpPr>
              <p:nvPr/>
            </p:nvSpPr>
            <p:spPr bwMode="auto">
              <a:xfrm>
                <a:off x="5562583" y="22669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26" name="Line 400"/>
              <p:cNvSpPr>
                <a:spLocks noChangeShapeType="1"/>
              </p:cNvSpPr>
              <p:nvPr/>
            </p:nvSpPr>
            <p:spPr bwMode="auto">
              <a:xfrm>
                <a:off x="5572108" y="22859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27" name="Line 401"/>
              <p:cNvSpPr>
                <a:spLocks noChangeShapeType="1"/>
              </p:cNvSpPr>
              <p:nvPr/>
            </p:nvSpPr>
            <p:spPr bwMode="auto">
              <a:xfrm flipV="1">
                <a:off x="5581633" y="2228836"/>
                <a:ext cx="1588" cy="762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28" name="Line 402"/>
              <p:cNvSpPr>
                <a:spLocks noChangeShapeType="1"/>
              </p:cNvSpPr>
              <p:nvPr/>
            </p:nvSpPr>
            <p:spPr bwMode="auto">
              <a:xfrm>
                <a:off x="5581633" y="222883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29" name="Line 403"/>
              <p:cNvSpPr>
                <a:spLocks noChangeShapeType="1"/>
              </p:cNvSpPr>
              <p:nvPr/>
            </p:nvSpPr>
            <p:spPr bwMode="auto">
              <a:xfrm flipV="1">
                <a:off x="5591158" y="22383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30" name="Line 404"/>
              <p:cNvSpPr>
                <a:spLocks noChangeShapeType="1"/>
              </p:cNvSpPr>
              <p:nvPr/>
            </p:nvSpPr>
            <p:spPr bwMode="auto">
              <a:xfrm>
                <a:off x="5600683" y="2238361"/>
                <a:ext cx="9525" cy="571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31" name="Line 405"/>
              <p:cNvSpPr>
                <a:spLocks noChangeShapeType="1"/>
              </p:cNvSpPr>
              <p:nvPr/>
            </p:nvSpPr>
            <p:spPr bwMode="auto">
              <a:xfrm flipV="1">
                <a:off x="5610208" y="2257411"/>
                <a:ext cx="9525"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32" name="Line 406"/>
              <p:cNvSpPr>
                <a:spLocks noChangeShapeType="1"/>
              </p:cNvSpPr>
              <p:nvPr/>
            </p:nvSpPr>
            <p:spPr bwMode="auto">
              <a:xfrm>
                <a:off x="5619733" y="22574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33" name="Line 407"/>
              <p:cNvSpPr>
                <a:spLocks noChangeShapeType="1"/>
              </p:cNvSpPr>
              <p:nvPr/>
            </p:nvSpPr>
            <p:spPr bwMode="auto">
              <a:xfrm flipV="1">
                <a:off x="5629258" y="22748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34" name="Line 409"/>
              <p:cNvSpPr>
                <a:spLocks noChangeShapeType="1"/>
              </p:cNvSpPr>
              <p:nvPr/>
            </p:nvSpPr>
            <p:spPr bwMode="auto">
              <a:xfrm flipV="1">
                <a:off x="5638783" y="22574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35" name="Line 410"/>
              <p:cNvSpPr>
                <a:spLocks noChangeShapeType="1"/>
              </p:cNvSpPr>
              <p:nvPr/>
            </p:nvSpPr>
            <p:spPr bwMode="auto">
              <a:xfrm>
                <a:off x="5648308" y="2257411"/>
                <a:ext cx="9525" cy="571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36" name="Line 411"/>
              <p:cNvSpPr>
                <a:spLocks noChangeShapeType="1"/>
              </p:cNvSpPr>
              <p:nvPr/>
            </p:nvSpPr>
            <p:spPr bwMode="auto">
              <a:xfrm flipV="1">
                <a:off x="5657833" y="2266936"/>
                <a:ext cx="9525"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37" name="Line 412"/>
              <p:cNvSpPr>
                <a:spLocks noChangeShapeType="1"/>
              </p:cNvSpPr>
              <p:nvPr/>
            </p:nvSpPr>
            <p:spPr bwMode="auto">
              <a:xfrm flipV="1">
                <a:off x="5667358" y="2247886"/>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38" name="Line 413"/>
              <p:cNvSpPr>
                <a:spLocks noChangeShapeType="1"/>
              </p:cNvSpPr>
              <p:nvPr/>
            </p:nvSpPr>
            <p:spPr bwMode="auto">
              <a:xfrm flipV="1">
                <a:off x="5676883" y="22462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39" name="Line 414"/>
              <p:cNvSpPr>
                <a:spLocks noChangeShapeType="1"/>
              </p:cNvSpPr>
              <p:nvPr/>
            </p:nvSpPr>
            <p:spPr bwMode="auto">
              <a:xfrm flipV="1">
                <a:off x="5686408" y="224629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40" name="Line 415"/>
              <p:cNvSpPr>
                <a:spLocks noChangeShapeType="1"/>
              </p:cNvSpPr>
              <p:nvPr/>
            </p:nvSpPr>
            <p:spPr bwMode="auto">
              <a:xfrm flipV="1">
                <a:off x="5695933" y="22383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41" name="Line 416"/>
              <p:cNvSpPr>
                <a:spLocks noChangeShapeType="1"/>
              </p:cNvSpPr>
              <p:nvPr/>
            </p:nvSpPr>
            <p:spPr bwMode="auto">
              <a:xfrm flipV="1">
                <a:off x="5705458" y="22367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42" name="Line 417"/>
              <p:cNvSpPr>
                <a:spLocks noChangeShapeType="1"/>
              </p:cNvSpPr>
              <p:nvPr/>
            </p:nvSpPr>
            <p:spPr bwMode="auto">
              <a:xfrm flipV="1">
                <a:off x="5714983" y="22288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43" name="Line 418"/>
              <p:cNvSpPr>
                <a:spLocks noChangeShapeType="1"/>
              </p:cNvSpPr>
              <p:nvPr/>
            </p:nvSpPr>
            <p:spPr bwMode="auto">
              <a:xfrm flipV="1">
                <a:off x="5724508" y="22193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44" name="Line 419"/>
              <p:cNvSpPr>
                <a:spLocks noChangeShapeType="1"/>
              </p:cNvSpPr>
              <p:nvPr/>
            </p:nvSpPr>
            <p:spPr bwMode="auto">
              <a:xfrm flipV="1">
                <a:off x="5734033" y="22177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45" name="Line 420"/>
              <p:cNvSpPr>
                <a:spLocks noChangeShapeType="1"/>
              </p:cNvSpPr>
              <p:nvPr/>
            </p:nvSpPr>
            <p:spPr bwMode="auto">
              <a:xfrm flipV="1">
                <a:off x="5743558" y="219073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46" name="Line 421"/>
              <p:cNvSpPr>
                <a:spLocks noChangeShapeType="1"/>
              </p:cNvSpPr>
              <p:nvPr/>
            </p:nvSpPr>
            <p:spPr bwMode="auto">
              <a:xfrm>
                <a:off x="5753083" y="219073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47" name="Line 422"/>
              <p:cNvSpPr>
                <a:spLocks noChangeShapeType="1"/>
              </p:cNvSpPr>
              <p:nvPr/>
            </p:nvSpPr>
            <p:spPr bwMode="auto">
              <a:xfrm flipV="1">
                <a:off x="5762608" y="22097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48" name="Line 423"/>
              <p:cNvSpPr>
                <a:spLocks noChangeShapeType="1"/>
              </p:cNvSpPr>
              <p:nvPr/>
            </p:nvSpPr>
            <p:spPr bwMode="auto">
              <a:xfrm flipV="1">
                <a:off x="5772133" y="2181211"/>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49" name="Line 424"/>
              <p:cNvSpPr>
                <a:spLocks noChangeShapeType="1"/>
              </p:cNvSpPr>
              <p:nvPr/>
            </p:nvSpPr>
            <p:spPr bwMode="auto">
              <a:xfrm flipV="1">
                <a:off x="5781658" y="21621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50" name="Line 425"/>
              <p:cNvSpPr>
                <a:spLocks noChangeShapeType="1"/>
              </p:cNvSpPr>
              <p:nvPr/>
            </p:nvSpPr>
            <p:spPr bwMode="auto">
              <a:xfrm flipV="1">
                <a:off x="5791183" y="216057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51" name="Line 426"/>
              <p:cNvSpPr>
                <a:spLocks noChangeShapeType="1"/>
              </p:cNvSpPr>
              <p:nvPr/>
            </p:nvSpPr>
            <p:spPr bwMode="auto">
              <a:xfrm>
                <a:off x="5800708" y="21621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52" name="Line 427"/>
              <p:cNvSpPr>
                <a:spLocks noChangeShapeType="1"/>
              </p:cNvSpPr>
              <p:nvPr/>
            </p:nvSpPr>
            <p:spPr bwMode="auto">
              <a:xfrm>
                <a:off x="5810233" y="21812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53" name="Line 428"/>
              <p:cNvSpPr>
                <a:spLocks noChangeShapeType="1"/>
              </p:cNvSpPr>
              <p:nvPr/>
            </p:nvSpPr>
            <p:spPr bwMode="auto">
              <a:xfrm flipV="1">
                <a:off x="5819758" y="21812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54" name="Line 429"/>
              <p:cNvSpPr>
                <a:spLocks noChangeShapeType="1"/>
              </p:cNvSpPr>
              <p:nvPr/>
            </p:nvSpPr>
            <p:spPr bwMode="auto">
              <a:xfrm flipV="1">
                <a:off x="5829283" y="2179623"/>
                <a:ext cx="1588"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55" name="Line 430"/>
              <p:cNvSpPr>
                <a:spLocks noChangeShapeType="1"/>
              </p:cNvSpPr>
              <p:nvPr/>
            </p:nvSpPr>
            <p:spPr bwMode="auto">
              <a:xfrm flipV="1">
                <a:off x="5829283" y="21621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56" name="Line 431"/>
              <p:cNvSpPr>
                <a:spLocks noChangeShapeType="1"/>
              </p:cNvSpPr>
              <p:nvPr/>
            </p:nvSpPr>
            <p:spPr bwMode="auto">
              <a:xfrm flipV="1">
                <a:off x="5838808" y="2124061"/>
                <a:ext cx="9525"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57" name="Line 432"/>
              <p:cNvSpPr>
                <a:spLocks noChangeShapeType="1"/>
              </p:cNvSpPr>
              <p:nvPr/>
            </p:nvSpPr>
            <p:spPr bwMode="auto">
              <a:xfrm flipV="1">
                <a:off x="5848333" y="210501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58" name="Line 433"/>
              <p:cNvSpPr>
                <a:spLocks noChangeShapeType="1"/>
              </p:cNvSpPr>
              <p:nvPr/>
            </p:nvSpPr>
            <p:spPr bwMode="auto">
              <a:xfrm>
                <a:off x="5857858" y="210501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59" name="Line 434"/>
              <p:cNvSpPr>
                <a:spLocks noChangeShapeType="1"/>
              </p:cNvSpPr>
              <p:nvPr/>
            </p:nvSpPr>
            <p:spPr bwMode="auto">
              <a:xfrm>
                <a:off x="5867383" y="21145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60" name="Line 435"/>
              <p:cNvSpPr>
                <a:spLocks noChangeShapeType="1"/>
              </p:cNvSpPr>
              <p:nvPr/>
            </p:nvSpPr>
            <p:spPr bwMode="auto">
              <a:xfrm>
                <a:off x="5876908" y="21240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61" name="Line 436"/>
              <p:cNvSpPr>
                <a:spLocks noChangeShapeType="1"/>
              </p:cNvSpPr>
              <p:nvPr/>
            </p:nvSpPr>
            <p:spPr bwMode="auto">
              <a:xfrm>
                <a:off x="5886433" y="213358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62" name="Line 437"/>
              <p:cNvSpPr>
                <a:spLocks noChangeShapeType="1"/>
              </p:cNvSpPr>
              <p:nvPr/>
            </p:nvSpPr>
            <p:spPr bwMode="auto">
              <a:xfrm>
                <a:off x="5895958" y="2143111"/>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63" name="Line 438"/>
              <p:cNvSpPr>
                <a:spLocks noChangeShapeType="1"/>
              </p:cNvSpPr>
              <p:nvPr/>
            </p:nvSpPr>
            <p:spPr bwMode="auto">
              <a:xfrm flipV="1">
                <a:off x="5905483" y="2162161"/>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64" name="Line 439"/>
              <p:cNvSpPr>
                <a:spLocks noChangeShapeType="1"/>
              </p:cNvSpPr>
              <p:nvPr/>
            </p:nvSpPr>
            <p:spPr bwMode="auto">
              <a:xfrm flipV="1">
                <a:off x="5915008" y="21526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65" name="Line 440"/>
              <p:cNvSpPr>
                <a:spLocks noChangeShapeType="1"/>
              </p:cNvSpPr>
              <p:nvPr/>
            </p:nvSpPr>
            <p:spPr bwMode="auto">
              <a:xfrm>
                <a:off x="5924533" y="215263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66" name="Line 441"/>
              <p:cNvSpPr>
                <a:spLocks noChangeShapeType="1"/>
              </p:cNvSpPr>
              <p:nvPr/>
            </p:nvSpPr>
            <p:spPr bwMode="auto">
              <a:xfrm flipV="1">
                <a:off x="5934058" y="21796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67" name="Line 442"/>
              <p:cNvSpPr>
                <a:spLocks noChangeShapeType="1"/>
              </p:cNvSpPr>
              <p:nvPr/>
            </p:nvSpPr>
            <p:spPr bwMode="auto">
              <a:xfrm flipV="1">
                <a:off x="5943583" y="2152636"/>
                <a:ext cx="9525" cy="285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68" name="Line 443"/>
              <p:cNvSpPr>
                <a:spLocks noChangeShapeType="1"/>
              </p:cNvSpPr>
              <p:nvPr/>
            </p:nvSpPr>
            <p:spPr bwMode="auto">
              <a:xfrm flipV="1">
                <a:off x="5953108" y="2151048"/>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69" name="Line 444"/>
              <p:cNvSpPr>
                <a:spLocks noChangeShapeType="1"/>
              </p:cNvSpPr>
              <p:nvPr/>
            </p:nvSpPr>
            <p:spPr bwMode="auto">
              <a:xfrm>
                <a:off x="5962633" y="2152636"/>
                <a:ext cx="9525" cy="2286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70" name="Line 445"/>
              <p:cNvSpPr>
                <a:spLocks noChangeShapeType="1"/>
              </p:cNvSpPr>
              <p:nvPr/>
            </p:nvSpPr>
            <p:spPr bwMode="auto">
              <a:xfrm>
                <a:off x="5972158" y="2381236"/>
                <a:ext cx="9525" cy="571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71" name="Line 446"/>
              <p:cNvSpPr>
                <a:spLocks noChangeShapeType="1"/>
              </p:cNvSpPr>
              <p:nvPr/>
            </p:nvSpPr>
            <p:spPr bwMode="auto">
              <a:xfrm>
                <a:off x="5981683" y="2438386"/>
                <a:ext cx="9525"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72" name="Line 447"/>
              <p:cNvSpPr>
                <a:spLocks noChangeShapeType="1"/>
              </p:cNvSpPr>
              <p:nvPr/>
            </p:nvSpPr>
            <p:spPr bwMode="auto">
              <a:xfrm flipV="1">
                <a:off x="5991208" y="2409811"/>
                <a:ext cx="9525" cy="666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73" name="Line 448"/>
              <p:cNvSpPr>
                <a:spLocks noChangeShapeType="1"/>
              </p:cNvSpPr>
              <p:nvPr/>
            </p:nvSpPr>
            <p:spPr bwMode="auto">
              <a:xfrm flipV="1">
                <a:off x="6000733" y="2343136"/>
                <a:ext cx="9525" cy="6667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74" name="Line 449"/>
              <p:cNvSpPr>
                <a:spLocks noChangeShapeType="1"/>
              </p:cNvSpPr>
              <p:nvPr/>
            </p:nvSpPr>
            <p:spPr bwMode="auto">
              <a:xfrm>
                <a:off x="6010258" y="2343136"/>
                <a:ext cx="9525" cy="95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75" name="Line 450"/>
              <p:cNvSpPr>
                <a:spLocks noChangeShapeType="1"/>
              </p:cNvSpPr>
              <p:nvPr/>
            </p:nvSpPr>
            <p:spPr bwMode="auto">
              <a:xfrm>
                <a:off x="6019783" y="2352661"/>
                <a:ext cx="9525" cy="190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76" name="Line 451"/>
              <p:cNvSpPr>
                <a:spLocks noChangeShapeType="1"/>
              </p:cNvSpPr>
              <p:nvPr/>
            </p:nvSpPr>
            <p:spPr bwMode="auto">
              <a:xfrm flipV="1">
                <a:off x="6029308" y="2333611"/>
                <a:ext cx="9525"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77" name="Line 452"/>
              <p:cNvSpPr>
                <a:spLocks noChangeShapeType="1"/>
              </p:cNvSpPr>
              <p:nvPr/>
            </p:nvSpPr>
            <p:spPr bwMode="auto">
              <a:xfrm flipV="1">
                <a:off x="6038833" y="2332023"/>
                <a:ext cx="9525" cy="1588"/>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78" name="Line 453"/>
              <p:cNvSpPr>
                <a:spLocks noChangeShapeType="1"/>
              </p:cNvSpPr>
              <p:nvPr/>
            </p:nvSpPr>
            <p:spPr bwMode="auto">
              <a:xfrm flipV="1">
                <a:off x="6048358" y="2238361"/>
                <a:ext cx="9525" cy="952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79" name="Line 454"/>
              <p:cNvSpPr>
                <a:spLocks noChangeShapeType="1"/>
              </p:cNvSpPr>
              <p:nvPr/>
            </p:nvSpPr>
            <p:spPr bwMode="auto">
              <a:xfrm flipV="1">
                <a:off x="6057883" y="2190736"/>
                <a:ext cx="9525" cy="47625"/>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80" name="Line 455"/>
              <p:cNvSpPr>
                <a:spLocks noChangeShapeType="1"/>
              </p:cNvSpPr>
              <p:nvPr/>
            </p:nvSpPr>
            <p:spPr bwMode="auto">
              <a:xfrm flipV="1">
                <a:off x="6067408" y="2152636"/>
                <a:ext cx="9525" cy="381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81" name="Line 456"/>
              <p:cNvSpPr>
                <a:spLocks noChangeShapeType="1"/>
              </p:cNvSpPr>
              <p:nvPr/>
            </p:nvSpPr>
            <p:spPr bwMode="auto">
              <a:xfrm flipV="1">
                <a:off x="6076933" y="2057386"/>
                <a:ext cx="9525" cy="9525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382" name="Line 457"/>
              <p:cNvSpPr>
                <a:spLocks noChangeShapeType="1"/>
              </p:cNvSpPr>
              <p:nvPr/>
            </p:nvSpPr>
            <p:spPr bwMode="auto">
              <a:xfrm flipV="1">
                <a:off x="6086458" y="1943086"/>
                <a:ext cx="1588" cy="114300"/>
              </a:xfrm>
              <a:prstGeom prst="line">
                <a:avLst/>
              </a:prstGeom>
              <a:noFill/>
              <a:ln w="6">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437" name="正方形/長方形 436"/>
            <p:cNvSpPr/>
            <p:nvPr/>
          </p:nvSpPr>
          <p:spPr>
            <a:xfrm>
              <a:off x="2057400" y="3317875"/>
              <a:ext cx="5857875" cy="1357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cs typeface="HGｺﾞｼｯｸE" charset="0"/>
              </a:endParaRPr>
            </a:p>
          </p:txBody>
        </p:sp>
        <p:sp>
          <p:nvSpPr>
            <p:cNvPr id="39942" name="テキスト ボックス 437"/>
            <p:cNvSpPr txBox="1">
              <a:spLocks noChangeArrowheads="1"/>
            </p:cNvSpPr>
            <p:nvPr/>
          </p:nvSpPr>
          <p:spPr bwMode="auto">
            <a:xfrm rot="5400000">
              <a:off x="4641850" y="4738688"/>
              <a:ext cx="414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a:latin typeface="Arial" panose="020B0604020202020204" pitchFamily="34" charset="0"/>
                  <a:ea typeface="ＭＳ Ｐゴシック" panose="020B0600070205080204" pitchFamily="50" charset="-128"/>
                </a:rPr>
                <a:t>＝</a:t>
              </a:r>
            </a:p>
          </p:txBody>
        </p:sp>
        <p:sp>
          <p:nvSpPr>
            <p:cNvPr id="439" name="フリーフォーム 438"/>
            <p:cNvSpPr/>
            <p:nvPr/>
          </p:nvSpPr>
          <p:spPr>
            <a:xfrm>
              <a:off x="2117725" y="4762500"/>
              <a:ext cx="5845175" cy="425450"/>
            </a:xfrm>
            <a:custGeom>
              <a:avLst/>
              <a:gdLst>
                <a:gd name="connsiteX0" fmla="*/ 0 w 5845215"/>
                <a:gd name="connsiteY0" fmla="*/ 225706 h 424404"/>
                <a:gd name="connsiteX1" fmla="*/ 717630 w 5845215"/>
                <a:gd name="connsiteY1" fmla="*/ 399326 h 424404"/>
                <a:gd name="connsiteX2" fmla="*/ 2476982 w 5845215"/>
                <a:gd name="connsiteY2" fmla="*/ 376176 h 424404"/>
                <a:gd name="connsiteX3" fmla="*/ 3808071 w 5845215"/>
                <a:gd name="connsiteY3" fmla="*/ 133108 h 424404"/>
                <a:gd name="connsiteX4" fmla="*/ 4757195 w 5845215"/>
                <a:gd name="connsiteY4" fmla="*/ 5787 h 424404"/>
                <a:gd name="connsiteX5" fmla="*/ 5845215 w 5845215"/>
                <a:gd name="connsiteY5" fmla="*/ 167832 h 42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5215" h="424404">
                  <a:moveTo>
                    <a:pt x="0" y="225706"/>
                  </a:moveTo>
                  <a:cubicBezTo>
                    <a:pt x="152400" y="299977"/>
                    <a:pt x="304800" y="374248"/>
                    <a:pt x="717630" y="399326"/>
                  </a:cubicBezTo>
                  <a:cubicBezTo>
                    <a:pt x="1130460" y="424404"/>
                    <a:pt x="1961909" y="420546"/>
                    <a:pt x="2476982" y="376176"/>
                  </a:cubicBezTo>
                  <a:cubicBezTo>
                    <a:pt x="2992056" y="331806"/>
                    <a:pt x="3428036" y="194840"/>
                    <a:pt x="3808071" y="133108"/>
                  </a:cubicBezTo>
                  <a:cubicBezTo>
                    <a:pt x="4188107" y="71377"/>
                    <a:pt x="4417671" y="0"/>
                    <a:pt x="4757195" y="5787"/>
                  </a:cubicBezTo>
                  <a:cubicBezTo>
                    <a:pt x="5096719" y="11574"/>
                    <a:pt x="5470967" y="89703"/>
                    <a:pt x="5845215" y="167832"/>
                  </a:cubicBezTo>
                </a:path>
              </a:pathLst>
            </a:custGeom>
            <a:ln>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cs typeface="HGｺﾞｼｯｸE" charset="0"/>
              </a:endParaRPr>
            </a:p>
          </p:txBody>
        </p:sp>
        <p:sp>
          <p:nvSpPr>
            <p:cNvPr id="440" name="フリーフォーム 439"/>
            <p:cNvSpPr/>
            <p:nvPr/>
          </p:nvSpPr>
          <p:spPr>
            <a:xfrm>
              <a:off x="2141538" y="5510213"/>
              <a:ext cx="5786437" cy="315912"/>
            </a:xfrm>
            <a:custGeom>
              <a:avLst/>
              <a:gdLst>
                <a:gd name="connsiteX0" fmla="*/ 5787342 w 5787342"/>
                <a:gd name="connsiteY0" fmla="*/ 57874 h 316375"/>
                <a:gd name="connsiteX1" fmla="*/ 5034988 w 5787342"/>
                <a:gd name="connsiteY1" fmla="*/ 312517 h 316375"/>
                <a:gd name="connsiteX2" fmla="*/ 3009418 w 5787342"/>
                <a:gd name="connsiteY2" fmla="*/ 34724 h 316375"/>
                <a:gd name="connsiteX3" fmla="*/ 1111170 w 5787342"/>
                <a:gd name="connsiteY3" fmla="*/ 243069 h 316375"/>
                <a:gd name="connsiteX4" fmla="*/ 0 w 5787342"/>
                <a:gd name="connsiteY4" fmla="*/ 0 h 31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342" h="316375">
                  <a:moveTo>
                    <a:pt x="5787342" y="57874"/>
                  </a:moveTo>
                  <a:cubicBezTo>
                    <a:pt x="5642658" y="187124"/>
                    <a:pt x="5497975" y="316375"/>
                    <a:pt x="5034988" y="312517"/>
                  </a:cubicBezTo>
                  <a:cubicBezTo>
                    <a:pt x="4572001" y="308659"/>
                    <a:pt x="3663388" y="46299"/>
                    <a:pt x="3009418" y="34724"/>
                  </a:cubicBezTo>
                  <a:cubicBezTo>
                    <a:pt x="2355448" y="23149"/>
                    <a:pt x="1612740" y="248856"/>
                    <a:pt x="1111170" y="243069"/>
                  </a:cubicBezTo>
                  <a:cubicBezTo>
                    <a:pt x="609600" y="237282"/>
                    <a:pt x="304800" y="118641"/>
                    <a:pt x="0" y="0"/>
                  </a:cubicBezTo>
                </a:path>
              </a:pathLst>
            </a:custGeom>
            <a:ln>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cs typeface="HGｺﾞｼｯｸE" charset="0"/>
              </a:endParaRPr>
            </a:p>
          </p:txBody>
        </p:sp>
        <p:sp>
          <p:nvSpPr>
            <p:cNvPr id="441" name="フリーフォーム 440"/>
            <p:cNvSpPr/>
            <p:nvPr/>
          </p:nvSpPr>
          <p:spPr>
            <a:xfrm>
              <a:off x="2176463" y="5726113"/>
              <a:ext cx="5867400" cy="685800"/>
            </a:xfrm>
            <a:custGeom>
              <a:avLst/>
              <a:gdLst>
                <a:gd name="connsiteX0" fmla="*/ 0 w 5868364"/>
                <a:gd name="connsiteY0" fmla="*/ 374248 h 686764"/>
                <a:gd name="connsiteX1" fmla="*/ 810227 w 5868364"/>
                <a:gd name="connsiteY1" fmla="*/ 663615 h 686764"/>
                <a:gd name="connsiteX2" fmla="*/ 1458410 w 5868364"/>
                <a:gd name="connsiteY2" fmla="*/ 235352 h 686764"/>
                <a:gd name="connsiteX3" fmla="*/ 2338086 w 5868364"/>
                <a:gd name="connsiteY3" fmla="*/ 582593 h 686764"/>
                <a:gd name="connsiteX4" fmla="*/ 2916820 w 5868364"/>
                <a:gd name="connsiteY4" fmla="*/ 177479 h 686764"/>
                <a:gd name="connsiteX5" fmla="*/ 3842794 w 5868364"/>
                <a:gd name="connsiteY5" fmla="*/ 582593 h 686764"/>
                <a:gd name="connsiteX6" fmla="*/ 4294207 w 5868364"/>
                <a:gd name="connsiteY6" fmla="*/ 131180 h 686764"/>
                <a:gd name="connsiteX7" fmla="*/ 5116010 w 5868364"/>
                <a:gd name="connsiteY7" fmla="*/ 466846 h 686764"/>
                <a:gd name="connsiteX8" fmla="*/ 5671594 w 5868364"/>
                <a:gd name="connsiteY8" fmla="*/ 61732 h 686764"/>
                <a:gd name="connsiteX9" fmla="*/ 5868364 w 5868364"/>
                <a:gd name="connsiteY9" fmla="*/ 96456 h 6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364" h="686764">
                  <a:moveTo>
                    <a:pt x="0" y="374248"/>
                  </a:moveTo>
                  <a:cubicBezTo>
                    <a:pt x="283579" y="530506"/>
                    <a:pt x="567159" y="686764"/>
                    <a:pt x="810227" y="663615"/>
                  </a:cubicBezTo>
                  <a:cubicBezTo>
                    <a:pt x="1053295" y="640466"/>
                    <a:pt x="1203767" y="248856"/>
                    <a:pt x="1458410" y="235352"/>
                  </a:cubicBezTo>
                  <a:cubicBezTo>
                    <a:pt x="1713053" y="221848"/>
                    <a:pt x="2095018" y="592238"/>
                    <a:pt x="2338086" y="582593"/>
                  </a:cubicBezTo>
                  <a:cubicBezTo>
                    <a:pt x="2581154" y="572948"/>
                    <a:pt x="2666035" y="177479"/>
                    <a:pt x="2916820" y="177479"/>
                  </a:cubicBezTo>
                  <a:cubicBezTo>
                    <a:pt x="3167605" y="177479"/>
                    <a:pt x="3613230" y="590309"/>
                    <a:pt x="3842794" y="582593"/>
                  </a:cubicBezTo>
                  <a:cubicBezTo>
                    <a:pt x="4072358" y="574877"/>
                    <a:pt x="4082004" y="150471"/>
                    <a:pt x="4294207" y="131180"/>
                  </a:cubicBezTo>
                  <a:cubicBezTo>
                    <a:pt x="4506410" y="111889"/>
                    <a:pt x="4886446" y="478421"/>
                    <a:pt x="5116010" y="466846"/>
                  </a:cubicBezTo>
                  <a:cubicBezTo>
                    <a:pt x="5345574" y="455271"/>
                    <a:pt x="5546202" y="123464"/>
                    <a:pt x="5671594" y="61732"/>
                  </a:cubicBezTo>
                  <a:cubicBezTo>
                    <a:pt x="5796986" y="0"/>
                    <a:pt x="5832675" y="48228"/>
                    <a:pt x="5868364" y="96456"/>
                  </a:cubicBezTo>
                </a:path>
              </a:pathLst>
            </a:custGeom>
            <a:ln>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cs typeface="HGｺﾞｼｯｸE" charset="0"/>
              </a:endParaRPr>
            </a:p>
          </p:txBody>
        </p:sp>
        <p:sp>
          <p:nvSpPr>
            <p:cNvPr id="39946" name="テキスト ボックス 441"/>
            <p:cNvSpPr txBox="1">
              <a:spLocks noChangeArrowheads="1"/>
            </p:cNvSpPr>
            <p:nvPr/>
          </p:nvSpPr>
          <p:spPr bwMode="auto">
            <a:xfrm rot="5400000">
              <a:off x="4669631" y="5156994"/>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a:latin typeface="Arial" panose="020B0604020202020204" pitchFamily="34" charset="0"/>
                  <a:ea typeface="ＭＳ Ｐゴシック" panose="020B0600070205080204" pitchFamily="50" charset="-128"/>
                </a:rPr>
                <a:t>＋</a:t>
              </a:r>
            </a:p>
          </p:txBody>
        </p:sp>
        <p:sp>
          <p:nvSpPr>
            <p:cNvPr id="39947" name="テキスト ボックス 442"/>
            <p:cNvSpPr txBox="1">
              <a:spLocks noChangeArrowheads="1"/>
            </p:cNvSpPr>
            <p:nvPr/>
          </p:nvSpPr>
          <p:spPr bwMode="auto">
            <a:xfrm rot="5400000">
              <a:off x="4677569" y="5626894"/>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a:latin typeface="Arial" panose="020B0604020202020204" pitchFamily="34" charset="0"/>
                  <a:ea typeface="ＭＳ Ｐゴシック" panose="020B0600070205080204" pitchFamily="50" charset="-128"/>
                </a:rPr>
                <a:t>＋</a:t>
              </a:r>
            </a:p>
          </p:txBody>
        </p:sp>
        <p:sp>
          <p:nvSpPr>
            <p:cNvPr id="39948" name="テキスト ボックス 443"/>
            <p:cNvSpPr txBox="1">
              <a:spLocks noChangeArrowheads="1"/>
            </p:cNvSpPr>
            <p:nvPr/>
          </p:nvSpPr>
          <p:spPr bwMode="auto">
            <a:xfrm rot="5400000">
              <a:off x="4677569" y="6101557"/>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a:latin typeface="Arial" panose="020B0604020202020204" pitchFamily="34" charset="0"/>
                  <a:ea typeface="ＭＳ Ｐゴシック" panose="020B0600070205080204" pitchFamily="50" charset="-128"/>
                </a:rPr>
                <a:t>＋</a:t>
              </a:r>
            </a:p>
          </p:txBody>
        </p:sp>
        <p:sp>
          <p:nvSpPr>
            <p:cNvPr id="39949" name="テキスト ボックス 444"/>
            <p:cNvSpPr txBox="1">
              <a:spLocks noChangeArrowheads="1"/>
            </p:cNvSpPr>
            <p:nvPr/>
          </p:nvSpPr>
          <p:spPr bwMode="auto">
            <a:xfrm rot="5400000">
              <a:off x="4737894" y="6304757"/>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a:latin typeface="Arial" panose="020B0604020202020204" pitchFamily="34" charset="0"/>
                  <a:ea typeface="ＭＳ Ｐゴシック" panose="020B0600070205080204" pitchFamily="50" charset="-128"/>
                </a:rPr>
                <a:t>・</a:t>
              </a:r>
            </a:p>
          </p:txBody>
        </p:sp>
        <p:sp>
          <p:nvSpPr>
            <p:cNvPr id="39950" name="テキスト ボックス 445"/>
            <p:cNvSpPr txBox="1">
              <a:spLocks noChangeArrowheads="1"/>
            </p:cNvSpPr>
            <p:nvPr/>
          </p:nvSpPr>
          <p:spPr bwMode="auto">
            <a:xfrm rot="5400000">
              <a:off x="4735513" y="6426200"/>
              <a:ext cx="30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a:latin typeface="Arial" panose="020B0604020202020204" pitchFamily="34" charset="0"/>
                  <a:ea typeface="ＭＳ Ｐゴシック" panose="020B0600070205080204" pitchFamily="50" charset="-128"/>
                </a:rPr>
                <a:t>・</a:t>
              </a:r>
            </a:p>
          </p:txBody>
        </p:sp>
        <p:sp>
          <p:nvSpPr>
            <p:cNvPr id="39951" name="テキスト ボックス 446"/>
            <p:cNvSpPr txBox="1">
              <a:spLocks noChangeArrowheads="1"/>
            </p:cNvSpPr>
            <p:nvPr/>
          </p:nvSpPr>
          <p:spPr bwMode="auto">
            <a:xfrm rot="5400000">
              <a:off x="4737894" y="6555582"/>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a:latin typeface="Arial" panose="020B0604020202020204" pitchFamily="34" charset="0"/>
                  <a:ea typeface="ＭＳ Ｐゴシック" panose="020B0600070205080204" pitchFamily="50" charset="-128"/>
                </a:rPr>
                <a:t>・</a:t>
              </a:r>
            </a:p>
          </p:txBody>
        </p:sp>
      </p:gr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56</a:t>
            </a:fld>
            <a:endParaRPr kumimoji="1" lang="ja-JP" altLang="en-US">
              <a:solidFill>
                <a:srgbClr val="464653"/>
              </a:solidFill>
            </a:endParaRPr>
          </a:p>
        </p:txBody>
      </p:sp>
    </p:spTree>
    <p:extLst>
      <p:ext uri="{BB962C8B-B14F-4D97-AF65-F5344CB8AC3E}">
        <p14:creationId xmlns:p14="http://schemas.microsoft.com/office/powerpoint/2010/main" val="16263409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dirty="0"/>
              <a:t>スタック操作</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1987" name="コンテンツ プレースホルダ 2"/>
          <p:cNvSpPr>
            <a:spLocks noGrp="1"/>
          </p:cNvSpPr>
          <p:nvPr>
            <p:ph sz="quarter" idx="1"/>
          </p:nvPr>
        </p:nvSpPr>
        <p:spPr/>
        <p:txBody>
          <a:bodyPr>
            <a:normAutofit lnSpcReduction="10000"/>
          </a:bodyPr>
          <a:lstStyle/>
          <a:p>
            <a:r>
              <a:rPr lang="en-US" altLang="ja-JP" sz="2400" dirty="0" smtClean="0"/>
              <a:t>Image&gt;Stacks</a:t>
            </a:r>
            <a:r>
              <a:rPr lang="ja-JP" altLang="en-US" sz="2400" dirty="0" smtClean="0"/>
              <a:t>下にスタック操作の各コマンドがある。多くは自明であろう。</a:t>
            </a:r>
            <a:endParaRPr lang="en-US" altLang="ja-JP" sz="2400" dirty="0" smtClean="0"/>
          </a:p>
          <a:p>
            <a:r>
              <a:rPr lang="en-US" altLang="ja-JP" sz="2400" dirty="0" smtClean="0"/>
              <a:t>Image&gt;Stacks&gt;Make Montage</a:t>
            </a:r>
            <a:r>
              <a:rPr lang="ja-JP" altLang="en-US" sz="2400" dirty="0" smtClean="0"/>
              <a:t>はスタックの各画像を並べて表示する。</a:t>
            </a:r>
            <a:endParaRPr lang="en-US" altLang="ja-JP" sz="2400" dirty="0" smtClean="0"/>
          </a:p>
          <a:p>
            <a:r>
              <a:rPr lang="en-US" altLang="ja-JP" sz="2400" dirty="0" smtClean="0"/>
              <a:t>Image&gt;Stacks&gt;Z Project</a:t>
            </a:r>
            <a:r>
              <a:rPr lang="ja-JP" altLang="en-US" sz="2400" dirty="0" smtClean="0"/>
              <a:t>はスタックを重ねて一枚の画像にする。例えば</a:t>
            </a:r>
            <a:r>
              <a:rPr lang="en-US" altLang="ja-JP" sz="2400" dirty="0" smtClean="0"/>
              <a:t>Z</a:t>
            </a:r>
            <a:r>
              <a:rPr lang="ja-JP" altLang="en-US" sz="2400" dirty="0" smtClean="0"/>
              <a:t>軸スライス</a:t>
            </a:r>
            <a:r>
              <a:rPr lang="en-US" altLang="ja-JP" sz="2400" dirty="0" smtClean="0"/>
              <a:t>(</a:t>
            </a:r>
            <a:r>
              <a:rPr lang="ja-JP" altLang="en-US" sz="2400" dirty="0" smtClean="0"/>
              <a:t>顕微鏡の焦点面を変えて取得した一連の画像</a:t>
            </a:r>
            <a:r>
              <a:rPr lang="en-US" altLang="ja-JP" sz="2400" dirty="0" smtClean="0"/>
              <a:t>)</a:t>
            </a:r>
            <a:r>
              <a:rPr lang="ja-JP" altLang="en-US" sz="2400" dirty="0" smtClean="0"/>
              <a:t>のスタックであれば、上から投影した図ができる。途中、画像の合成法</a:t>
            </a:r>
            <a:r>
              <a:rPr lang="en-US" altLang="ja-JP" sz="2400" dirty="0" smtClean="0"/>
              <a:t>(</a:t>
            </a:r>
            <a:r>
              <a:rPr lang="ja-JP" altLang="en-US" sz="2400" dirty="0" smtClean="0"/>
              <a:t>平均値、最大値、合計値など</a:t>
            </a:r>
            <a:r>
              <a:rPr lang="en-US" altLang="ja-JP" sz="2400" dirty="0" smtClean="0"/>
              <a:t>)</a:t>
            </a:r>
            <a:r>
              <a:rPr lang="ja-JP" altLang="en-US" sz="2400" dirty="0" smtClean="0"/>
              <a:t>を指定する。</a:t>
            </a:r>
            <a:endParaRPr lang="en-US" altLang="ja-JP" sz="2400" dirty="0" smtClean="0"/>
          </a:p>
          <a:p>
            <a:r>
              <a:rPr lang="en-US" altLang="ja-JP" sz="2400" dirty="0" smtClean="0"/>
              <a:t>Image&gt;Stacks&gt;3D Project</a:t>
            </a:r>
            <a:r>
              <a:rPr lang="ja-JP" altLang="en-US" sz="2400" dirty="0" smtClean="0"/>
              <a:t>は</a:t>
            </a:r>
            <a:r>
              <a:rPr lang="en-US" altLang="ja-JP" sz="2400" dirty="0" smtClean="0"/>
              <a:t>Z</a:t>
            </a:r>
            <a:r>
              <a:rPr lang="ja-JP" altLang="en-US" sz="2400" dirty="0" smtClean="0"/>
              <a:t>軸スライスのスタック画像を用い、サンプルを回転させた画像を作る。回転方向、角度等を指定する。</a:t>
            </a:r>
            <a:endParaRPr lang="en-US" altLang="ja-JP" sz="2400" dirty="0" smtClean="0"/>
          </a:p>
          <a:p>
            <a:r>
              <a:rPr lang="en-US" altLang="ja-JP" sz="2400" dirty="0" smtClean="0"/>
              <a:t>Start Animation</a:t>
            </a:r>
            <a:r>
              <a:rPr lang="ja-JP" altLang="en-US" sz="2400" dirty="0" smtClean="0"/>
              <a:t>は動画として再生する。ショートカットは</a:t>
            </a:r>
            <a:r>
              <a:rPr lang="en-US" altLang="ja-JP" sz="2400" dirty="0" smtClean="0"/>
              <a:t>\</a:t>
            </a:r>
            <a:r>
              <a:rPr lang="ja-JP" altLang="en-US" sz="2400" dirty="0" err="1" smtClean="0"/>
              <a:t>。</a:t>
            </a:r>
            <a:r>
              <a:rPr lang="ja-JP" altLang="en-US" sz="2400" dirty="0" smtClean="0"/>
              <a:t>もう一度</a:t>
            </a:r>
            <a:r>
              <a:rPr lang="en-US" altLang="ja-JP" sz="2400" dirty="0" smtClean="0"/>
              <a:t>\</a:t>
            </a:r>
            <a:r>
              <a:rPr lang="ja-JP" altLang="en-US" sz="2400" dirty="0" smtClean="0"/>
              <a:t>を押すと止まる。</a:t>
            </a:r>
            <a:endParaRPr lang="en-US" altLang="ja-JP" sz="2400" dirty="0" smtClean="0"/>
          </a:p>
          <a:p>
            <a:endParaRPr lang="en-US" altLang="ja-JP" sz="2400" dirty="0" smtClean="0"/>
          </a:p>
          <a:p>
            <a:endParaRPr lang="en-US" altLang="ja-JP" sz="24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57</a:t>
            </a:fld>
            <a:endParaRPr kumimoji="1" lang="ja-JP" altLang="en-US">
              <a:solidFill>
                <a:srgbClr val="464653"/>
              </a:solidFill>
            </a:endParaRPr>
          </a:p>
        </p:txBody>
      </p:sp>
    </p:spTree>
    <p:extLst>
      <p:ext uri="{BB962C8B-B14F-4D97-AF65-F5344CB8AC3E}">
        <p14:creationId xmlns:p14="http://schemas.microsoft.com/office/powerpoint/2010/main" val="14079132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a:t>ハイパースタック操作</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3011" name="コンテンツ プレースホルダ 2"/>
          <p:cNvSpPr>
            <a:spLocks noGrp="1"/>
          </p:cNvSpPr>
          <p:nvPr>
            <p:ph sz="quarter" idx="1"/>
          </p:nvPr>
        </p:nvSpPr>
        <p:spPr/>
        <p:txBody>
          <a:bodyPr/>
          <a:lstStyle/>
          <a:p>
            <a:r>
              <a:rPr lang="en-US" altLang="ja-JP" dirty="0" err="1" smtClean="0"/>
              <a:t>xyzt</a:t>
            </a:r>
            <a:r>
              <a:rPr lang="ja-JP" altLang="en-US" dirty="0" smtClean="0"/>
              <a:t>画像や</a:t>
            </a:r>
            <a:r>
              <a:rPr lang="en-US" altLang="ja-JP" dirty="0" err="1" smtClean="0"/>
              <a:t>xyct</a:t>
            </a:r>
            <a:r>
              <a:rPr lang="ja-JP" altLang="en-US" dirty="0" smtClean="0"/>
              <a:t>画像などが扱える。すなわち異なる </a:t>
            </a:r>
            <a:r>
              <a:rPr lang="en-US" altLang="ja-JP" dirty="0" smtClean="0"/>
              <a:t>Z(</a:t>
            </a:r>
            <a:r>
              <a:rPr lang="ja-JP" altLang="en-US" dirty="0" smtClean="0"/>
              <a:t>焦点面</a:t>
            </a:r>
            <a:r>
              <a:rPr lang="en-US" altLang="ja-JP" dirty="0" smtClean="0"/>
              <a:t>)</a:t>
            </a:r>
            <a:r>
              <a:rPr lang="ja-JP" altLang="en-US" dirty="0" err="1" smtClean="0"/>
              <a:t>、</a:t>
            </a:r>
            <a:r>
              <a:rPr lang="en-US" altLang="ja-JP" dirty="0" smtClean="0"/>
              <a:t>t(</a:t>
            </a:r>
            <a:r>
              <a:rPr lang="ja-JP" altLang="en-US" dirty="0" smtClean="0"/>
              <a:t>時刻</a:t>
            </a:r>
            <a:r>
              <a:rPr lang="en-US" altLang="ja-JP" dirty="0" smtClean="0"/>
              <a:t>)</a:t>
            </a:r>
            <a:r>
              <a:rPr lang="ja-JP" altLang="en-US" dirty="0" err="1" smtClean="0"/>
              <a:t>、</a:t>
            </a:r>
            <a:r>
              <a:rPr lang="en-US" altLang="ja-JP" dirty="0" smtClean="0"/>
              <a:t>c(</a:t>
            </a:r>
            <a:r>
              <a:rPr lang="ja-JP" altLang="en-US" dirty="0" smtClean="0"/>
              <a:t>カラー</a:t>
            </a:r>
            <a:r>
              <a:rPr lang="en-US" altLang="ja-JP" dirty="0" smtClean="0"/>
              <a:t>)</a:t>
            </a:r>
            <a:r>
              <a:rPr lang="ja-JP" altLang="en-US" dirty="0" smtClean="0"/>
              <a:t>を持つ一連の</a:t>
            </a:r>
            <a:r>
              <a:rPr lang="en-US" altLang="ja-JP" dirty="0" err="1" smtClean="0"/>
              <a:t>xy</a:t>
            </a:r>
            <a:r>
              <a:rPr lang="ja-JP" altLang="en-US" dirty="0" smtClean="0"/>
              <a:t>平面の画像が集まったもの。</a:t>
            </a:r>
            <a:endParaRPr lang="en-US" altLang="ja-JP" dirty="0" smtClean="0"/>
          </a:p>
          <a:p>
            <a:r>
              <a:rPr lang="en-US" altLang="ja-JP" dirty="0" smtClean="0"/>
              <a:t>Image&gt;</a:t>
            </a:r>
            <a:r>
              <a:rPr lang="en-US" altLang="ja-JP" dirty="0" err="1" smtClean="0"/>
              <a:t>Hyperstacks</a:t>
            </a:r>
            <a:r>
              <a:rPr lang="en-US" altLang="ja-JP" dirty="0" smtClean="0"/>
              <a:t>&gt;</a:t>
            </a:r>
            <a:r>
              <a:rPr lang="en-US" altLang="ja-JP" dirty="0" err="1" smtClean="0"/>
              <a:t>Hyperstack</a:t>
            </a:r>
            <a:r>
              <a:rPr lang="en-US" altLang="ja-JP" dirty="0" smtClean="0"/>
              <a:t> to Stack</a:t>
            </a:r>
            <a:r>
              <a:rPr lang="ja-JP" altLang="en-US" dirty="0" smtClean="0"/>
              <a:t>は二次元の番号を持っていたハイパースタックを一列に並べて単なるスタックと変換する。</a:t>
            </a:r>
            <a:endParaRPr lang="en-US" altLang="ja-JP" dirty="0" smtClean="0"/>
          </a:p>
          <a:p>
            <a:r>
              <a:rPr lang="en-US" altLang="ja-JP" dirty="0" smtClean="0"/>
              <a:t>Image&gt;</a:t>
            </a:r>
            <a:r>
              <a:rPr lang="en-US" altLang="ja-JP" dirty="0" err="1" smtClean="0"/>
              <a:t>Hyperstacks</a:t>
            </a:r>
            <a:r>
              <a:rPr lang="en-US" altLang="ja-JP" dirty="0" smtClean="0"/>
              <a:t>&gt;Stack to </a:t>
            </a:r>
            <a:r>
              <a:rPr lang="en-US" altLang="ja-JP" dirty="0" err="1" smtClean="0"/>
              <a:t>Hyperstack</a:t>
            </a:r>
            <a:r>
              <a:rPr lang="ja-JP" altLang="en-US" dirty="0" smtClean="0"/>
              <a:t>はその逆。</a:t>
            </a:r>
            <a:endParaRPr lang="en-US" altLang="ja-JP" dirty="0" smtClean="0"/>
          </a:p>
          <a:p>
            <a:r>
              <a:rPr lang="en-US" altLang="ja-JP" dirty="0" smtClean="0"/>
              <a:t>Image&gt;</a:t>
            </a:r>
            <a:r>
              <a:rPr lang="en-US" altLang="ja-JP" dirty="0" err="1" smtClean="0"/>
              <a:t>Hyperstacks</a:t>
            </a:r>
            <a:r>
              <a:rPr lang="en-US" altLang="ja-JP" dirty="0" smtClean="0"/>
              <a:t>&gt;Reduce Dimensionality</a:t>
            </a:r>
            <a:r>
              <a:rPr lang="ja-JP" altLang="en-US" dirty="0" smtClean="0"/>
              <a:t>はハイパースタックから特定の</a:t>
            </a:r>
            <a:r>
              <a:rPr lang="en-US" altLang="ja-JP" dirty="0" smtClean="0"/>
              <a:t>Z</a:t>
            </a:r>
            <a:r>
              <a:rPr lang="ja-JP" altLang="en-US" dirty="0" smtClean="0"/>
              <a:t>あるいは特定の</a:t>
            </a:r>
            <a:r>
              <a:rPr lang="en-US" altLang="ja-JP" dirty="0" smtClean="0"/>
              <a:t>T</a:t>
            </a:r>
            <a:r>
              <a:rPr lang="ja-JP" altLang="en-US" dirty="0" err="1" smtClean="0"/>
              <a:t>だけを抽</a:t>
            </a:r>
            <a:r>
              <a:rPr lang="ja-JP" altLang="en-US" dirty="0" smtClean="0"/>
              <a:t>出したスタック画像を作る。</a:t>
            </a:r>
            <a:endParaRPr lang="en-US" altLang="ja-JP" dirty="0" smtClean="0"/>
          </a:p>
          <a:p>
            <a:endParaRPr lang="en-US" altLang="ja-JP" dirty="0" smtClean="0"/>
          </a:p>
          <a:p>
            <a:endParaRPr lang="en-US" altLang="ja-JP"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58</a:t>
            </a:fld>
            <a:endParaRPr kumimoji="1" lang="ja-JP" altLang="en-US">
              <a:solidFill>
                <a:srgbClr val="464653"/>
              </a:solidFill>
            </a:endParaRPr>
          </a:p>
        </p:txBody>
      </p:sp>
    </p:spTree>
    <p:extLst>
      <p:ext uri="{BB962C8B-B14F-4D97-AF65-F5344CB8AC3E}">
        <p14:creationId xmlns:p14="http://schemas.microsoft.com/office/powerpoint/2010/main" val="12715226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59</a:t>
            </a:fld>
            <a:endParaRPr kumimoji="1" lang="ja-JP" altLang="en-US">
              <a:solidFill>
                <a:srgbClr val="464653"/>
              </a:solidFill>
            </a:endParaRPr>
          </a:p>
        </p:txBody>
      </p:sp>
      <p:sp>
        <p:nvSpPr>
          <p:cNvPr id="6" name="コンテンツ プレースホルダー 5"/>
          <p:cNvSpPr>
            <a:spLocks noGrp="1"/>
          </p:cNvSpPr>
          <p:nvPr>
            <p:ph sz="quarter" idx="1"/>
          </p:nvPr>
        </p:nvSpPr>
        <p:spPr/>
        <p:txBody>
          <a:bodyPr/>
          <a:lstStyle/>
          <a:p>
            <a:endParaRPr kumimoji="1" lang="ja-JP" altLang="en-US"/>
          </a:p>
        </p:txBody>
      </p:sp>
    </p:spTree>
    <p:extLst>
      <p:ext uri="{BB962C8B-B14F-4D97-AF65-F5344CB8AC3E}">
        <p14:creationId xmlns:p14="http://schemas.microsoft.com/office/powerpoint/2010/main" val="294058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ja-JP" altLang="en-US" smtClean="0"/>
              <a:t>コピー</a:t>
            </a:r>
            <a:r>
              <a:rPr lang="en-US" altLang="ja-JP" smtClean="0"/>
              <a:t>&amp;</a:t>
            </a:r>
            <a:r>
              <a:rPr lang="ja-JP" altLang="en-US" smtClean="0"/>
              <a:t>ペーストなど</a:t>
            </a:r>
          </a:p>
        </p:txBody>
      </p:sp>
      <p:sp>
        <p:nvSpPr>
          <p:cNvPr id="15364" name="Rectangle 3"/>
          <p:cNvSpPr>
            <a:spLocks noGrp="1" noChangeArrowheads="1"/>
          </p:cNvSpPr>
          <p:nvPr>
            <p:ph sz="quarter" idx="1"/>
          </p:nvPr>
        </p:nvSpPr>
        <p:spPr/>
        <p:txBody>
          <a:bodyPr>
            <a:normAutofit/>
          </a:bodyPr>
          <a:lstStyle/>
          <a:p>
            <a:pPr eaLnBrk="1" hangingPunct="1"/>
            <a:r>
              <a:rPr lang="ja-JP" altLang="en-US" sz="2400" dirty="0" smtClean="0"/>
              <a:t>セルを選んで</a:t>
            </a:r>
            <a:r>
              <a:rPr lang="en-US" altLang="ja-JP" sz="2400" dirty="0" err="1" smtClean="0"/>
              <a:t>Ctrl+C</a:t>
            </a:r>
            <a:r>
              <a:rPr lang="ja-JP" altLang="en-US" sz="2400" dirty="0" smtClean="0"/>
              <a:t>を押すとコピー、別のセルを選んで</a:t>
            </a:r>
            <a:r>
              <a:rPr lang="en-US" altLang="ja-JP" sz="2400" dirty="0" err="1" smtClean="0"/>
              <a:t>Ctrl+V</a:t>
            </a:r>
            <a:r>
              <a:rPr lang="ja-JP" altLang="en-US" sz="2400" dirty="0" smtClean="0"/>
              <a:t>を押すとペースト。</a:t>
            </a:r>
            <a:endParaRPr lang="en-US" altLang="ja-JP" sz="2400" dirty="0" smtClean="0"/>
          </a:p>
          <a:p>
            <a:pPr lvl="1" eaLnBrk="1" hangingPunct="1"/>
            <a:r>
              <a:rPr lang="en-US" altLang="ja-JP" sz="2000" dirty="0" err="1" smtClean="0"/>
              <a:t>Ctrl+C</a:t>
            </a:r>
            <a:r>
              <a:rPr lang="en-US" altLang="ja-JP" sz="2000" dirty="0" smtClean="0"/>
              <a:t> </a:t>
            </a:r>
            <a:r>
              <a:rPr lang="ja-JP" altLang="en-US" sz="2000" dirty="0" smtClean="0"/>
              <a:t>の代わりに </a:t>
            </a:r>
            <a:r>
              <a:rPr lang="en-US" altLang="ja-JP" sz="2000" dirty="0" err="1" smtClean="0"/>
              <a:t>Ctrl+X</a:t>
            </a:r>
            <a:r>
              <a:rPr lang="ja-JP" altLang="en-US" sz="2000" dirty="0" smtClean="0"/>
              <a:t>を押すとカット</a:t>
            </a:r>
            <a:r>
              <a:rPr lang="en-US" altLang="ja-JP" sz="2000" dirty="0" smtClean="0"/>
              <a:t>(</a:t>
            </a:r>
            <a:r>
              <a:rPr lang="ja-JP" altLang="en-US" sz="2000" dirty="0" smtClean="0"/>
              <a:t>移動</a:t>
            </a:r>
            <a:r>
              <a:rPr lang="en-US" altLang="ja-JP" sz="2000" dirty="0" smtClean="0"/>
              <a:t>)</a:t>
            </a:r>
          </a:p>
          <a:p>
            <a:pPr eaLnBrk="1" hangingPunct="1"/>
            <a:r>
              <a:rPr lang="ja-JP" altLang="en-US" sz="2400" dirty="0" smtClean="0"/>
              <a:t>連続したセルへのコピーは、セルを選択し、右下角をダブルクリックする。</a:t>
            </a:r>
            <a:endParaRPr lang="en-US" altLang="ja-JP" sz="2400" dirty="0" smtClean="0"/>
          </a:p>
          <a:p>
            <a:pPr lvl="1" eaLnBrk="1" hangingPunct="1"/>
            <a:r>
              <a:rPr lang="ja-JP" altLang="en-US" sz="2000" dirty="0" smtClean="0"/>
              <a:t>複数のセルを選択してダブルクリックすると、等差数列と解釈される。行番号などを入力するのに便利。</a:t>
            </a:r>
            <a:endParaRPr lang="en-US" altLang="ja-JP" sz="2000" dirty="0" smtClean="0"/>
          </a:p>
          <a:p>
            <a:pPr eaLnBrk="1" hangingPunct="1"/>
            <a:r>
              <a:rPr lang="ja-JP" altLang="en-US" sz="2400" dirty="0" smtClean="0"/>
              <a:t>貼り付け先のセルを選んで、「ホーム」タブの「編集」から「フィル」をクリックしてもよい。</a:t>
            </a:r>
            <a:endParaRPr lang="en-US" altLang="ja-JP" sz="2400" dirty="0" smtClean="0"/>
          </a:p>
          <a:p>
            <a:pPr lvl="1" eaLnBrk="1" hangingPunct="1"/>
            <a:endParaRPr lang="en-US" altLang="ja-JP" sz="2000" dirty="0" smtClean="0"/>
          </a:p>
          <a:p>
            <a:pPr eaLnBrk="1" hangingPunct="1"/>
            <a:r>
              <a:rPr lang="ja-JP" altLang="en-US" sz="2400" dirty="0" smtClean="0"/>
              <a:t>セルを選択した状態で「ホーム」タブの「セル」から「削除」や「挿入」ができる。「セル」の「書式」から、余計な行や列を非表示にできる。</a:t>
            </a:r>
          </a:p>
        </p:txBody>
      </p:sp>
      <p:sp>
        <p:nvSpPr>
          <p:cNvPr id="2" name="日付プレースホルダー 1"/>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3" name="フッター プレースホルダー 2"/>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 name="スライド番号プレースホルダー 3"/>
          <p:cNvSpPr>
            <a:spLocks noGrp="1"/>
          </p:cNvSpPr>
          <p:nvPr>
            <p:ph type="sldNum" sz="quarter" idx="12"/>
          </p:nvPr>
        </p:nvSpPr>
        <p:spPr/>
        <p:txBody>
          <a:bodyPr/>
          <a:lstStyle/>
          <a:p>
            <a:fld id="{4F1CC6D0-5C45-40B5-8406-AF0C2D0F0FF6}" type="slidenum">
              <a:rPr kumimoji="1" lang="ja-JP" altLang="en-US" smtClean="0">
                <a:solidFill>
                  <a:srgbClr val="464653"/>
                </a:solidFill>
              </a:rPr>
              <a:pPr/>
              <a:t>6</a:t>
            </a:fld>
            <a:endParaRPr kumimoji="1" lang="ja-JP" altLang="en-US">
              <a:solidFill>
                <a:srgbClr val="464653"/>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プログラミングのまえに</a:t>
            </a:r>
            <a:endParaRPr kumimoji="1" lang="ja-JP" altLang="en-US" dirty="0"/>
          </a:p>
        </p:txBody>
      </p:sp>
      <p:sp>
        <p:nvSpPr>
          <p:cNvPr id="8" name="テキスト プレースホルダー 7"/>
          <p:cNvSpPr>
            <a:spLocks noGrp="1"/>
          </p:cNvSpPr>
          <p:nvPr>
            <p:ph type="body" idx="1"/>
          </p:nvPr>
        </p:nvSpPr>
        <p:spPr/>
        <p:txBody>
          <a:bodyPr/>
          <a:lstStyle/>
          <a:p>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9" name="スライド番号プレースホルダー 8"/>
          <p:cNvSpPr>
            <a:spLocks noGrp="1"/>
          </p:cNvSpPr>
          <p:nvPr>
            <p:ph type="sldNum" sz="quarter" idx="12"/>
          </p:nvPr>
        </p:nvSpPr>
        <p:spPr/>
        <p:txBody>
          <a:bodyPr/>
          <a:lstStyle/>
          <a:p>
            <a:fld id="{4F1CC6D0-5C45-40B5-8406-AF0C2D0F0FF6}" type="slidenum">
              <a:rPr kumimoji="1" lang="ja-JP" altLang="en-US" smtClean="0">
                <a:solidFill>
                  <a:srgbClr val="DDE9EC"/>
                </a:solidFill>
              </a:rPr>
              <a:pPr/>
              <a:t>60</a:t>
            </a:fld>
            <a:endParaRPr kumimoji="1" lang="ja-JP" altLang="en-US">
              <a:solidFill>
                <a:srgbClr val="DDE9EC"/>
              </a:solidFill>
            </a:endParaRPr>
          </a:p>
        </p:txBody>
      </p:sp>
    </p:spTree>
    <p:extLst>
      <p:ext uri="{BB962C8B-B14F-4D97-AF65-F5344CB8AC3E}">
        <p14:creationId xmlns:p14="http://schemas.microsoft.com/office/powerpoint/2010/main" val="9413492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プログラミングのすすめ</a:t>
            </a:r>
            <a:endParaRPr kumimoji="1" lang="ja-JP" altLang="en-US" dirty="0"/>
          </a:p>
        </p:txBody>
      </p:sp>
      <p:sp>
        <p:nvSpPr>
          <p:cNvPr id="3" name="コンテンツ プレースホルダー 2"/>
          <p:cNvSpPr>
            <a:spLocks noGrp="1"/>
          </p:cNvSpPr>
          <p:nvPr>
            <p:ph sz="quarter" idx="1"/>
          </p:nvPr>
        </p:nvSpPr>
        <p:spPr/>
        <p:txBody>
          <a:bodyPr/>
          <a:lstStyle/>
          <a:p>
            <a:r>
              <a:rPr lang="ja-JP" altLang="en-US" dirty="0" smtClean="0"/>
              <a:t>プログラミングに向いている</a:t>
            </a:r>
            <a:r>
              <a:rPr lang="ja-JP" altLang="en-US" dirty="0"/>
              <a:t>仕事</a:t>
            </a:r>
            <a:endParaRPr lang="en-US" altLang="ja-JP" dirty="0" smtClean="0"/>
          </a:p>
          <a:p>
            <a:pPr lvl="1"/>
            <a:r>
              <a:rPr lang="en-US" altLang="ja-JP" dirty="0" smtClean="0"/>
              <a:t>(</a:t>
            </a:r>
            <a:r>
              <a:rPr lang="ja-JP" altLang="en-US" dirty="0" smtClean="0"/>
              <a:t>コンピュータ上での</a:t>
            </a:r>
            <a:r>
              <a:rPr lang="en-US" altLang="ja-JP" dirty="0" smtClean="0"/>
              <a:t>)</a:t>
            </a:r>
            <a:r>
              <a:rPr lang="ja-JP" altLang="en-US" dirty="0" smtClean="0"/>
              <a:t>繰り返し作業</a:t>
            </a:r>
            <a:endParaRPr lang="en-US" altLang="ja-JP" dirty="0" smtClean="0"/>
          </a:p>
          <a:p>
            <a:pPr lvl="1"/>
            <a:r>
              <a:rPr lang="ja-JP" altLang="en-US" dirty="0"/>
              <a:t>シミュレーション</a:t>
            </a:r>
            <a:r>
              <a:rPr lang="ja-JP" altLang="en-US" dirty="0" smtClean="0"/>
              <a:t>やデータ処理</a:t>
            </a:r>
            <a:endParaRPr lang="en-US" altLang="ja-JP" dirty="0" smtClean="0"/>
          </a:p>
          <a:p>
            <a:endParaRPr lang="en-US" altLang="ja-JP" dirty="0" smtClean="0"/>
          </a:p>
          <a:p>
            <a:r>
              <a:rPr lang="ja-JP" altLang="en-US" dirty="0" smtClean="0"/>
              <a:t>プログラミングに向いていない仕事</a:t>
            </a:r>
            <a:endParaRPr lang="en-US" altLang="ja-JP" dirty="0" smtClean="0"/>
          </a:p>
          <a:p>
            <a:pPr lvl="1"/>
            <a:r>
              <a:rPr lang="ja-JP" altLang="en-US" dirty="0" smtClean="0"/>
              <a:t>センスや直感が必要な作業</a:t>
            </a:r>
            <a:endParaRPr lang="en-US" altLang="ja-JP" dirty="0" smtClean="0"/>
          </a:p>
          <a:p>
            <a:endParaRPr kumimoji="1" lang="en-US" altLang="ja-JP" dirty="0" smtClean="0"/>
          </a:p>
          <a:p>
            <a:r>
              <a:rPr kumimoji="1" lang="ja-JP" altLang="en-US" dirty="0" smtClean="0"/>
              <a:t>プログラムを書いて楽をしよう</a:t>
            </a:r>
            <a:r>
              <a:rPr kumimoji="1" lang="en-US" altLang="ja-JP" dirty="0" smtClean="0"/>
              <a:t>!</a:t>
            </a:r>
          </a:p>
          <a:p>
            <a:pPr lvl="1"/>
            <a:r>
              <a:rPr lang="ja-JP" altLang="en-US" dirty="0"/>
              <a:t>一度書いたら何度でも</a:t>
            </a:r>
            <a:r>
              <a:rPr lang="ja-JP" altLang="en-US" dirty="0" smtClean="0"/>
              <a:t>繰り返して使える</a:t>
            </a:r>
            <a:endParaRPr kumimoji="1" lang="en-US" altLang="ja-JP" dirty="0" smtClean="0"/>
          </a:p>
          <a:p>
            <a:pPr lvl="1"/>
            <a:r>
              <a:rPr kumimoji="1" lang="ja-JP" altLang="en-US" dirty="0" smtClean="0"/>
              <a:t>人間はミスをするがコンピュータはミスをしない</a:t>
            </a:r>
            <a:endParaRPr kumimoji="1" lang="en-US" altLang="ja-JP" dirty="0" smtClean="0"/>
          </a:p>
          <a:p>
            <a:pPr lvl="1"/>
            <a:r>
              <a:rPr kumimoji="1" lang="ja-JP" altLang="en-US" dirty="0" smtClean="0"/>
              <a:t>同じ入力なら同じ出力が得られる</a:t>
            </a:r>
            <a:r>
              <a:rPr kumimoji="1" lang="en-US" altLang="ja-JP" dirty="0" smtClean="0"/>
              <a:t>(</a:t>
            </a:r>
            <a:r>
              <a:rPr kumimoji="1" lang="ja-JP" altLang="en-US" dirty="0" smtClean="0"/>
              <a:t>結果の再現性</a:t>
            </a:r>
            <a:r>
              <a:rPr kumimoji="1" lang="en-US" altLang="ja-JP" dirty="0" smtClean="0"/>
              <a:t>)</a:t>
            </a:r>
            <a:endParaRPr lang="en-US" altLang="ja-JP" dirty="0"/>
          </a:p>
        </p:txBody>
      </p:sp>
      <p:sp>
        <p:nvSpPr>
          <p:cNvPr id="5" name="日付プレースホルダー 4"/>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6" name="フッター プレースホルダー 5"/>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7" name="スライド番号プレースホルダー 6"/>
          <p:cNvSpPr>
            <a:spLocks noGrp="1"/>
          </p:cNvSpPr>
          <p:nvPr>
            <p:ph type="sldNum" sz="quarter" idx="12"/>
          </p:nvPr>
        </p:nvSpPr>
        <p:spPr/>
        <p:txBody>
          <a:bodyPr/>
          <a:lstStyle/>
          <a:p>
            <a:fld id="{4F1CC6D0-5C45-40B5-8406-AF0C2D0F0FF6}" type="slidenum">
              <a:rPr kumimoji="1" lang="ja-JP" altLang="en-US" smtClean="0">
                <a:solidFill>
                  <a:srgbClr val="464653"/>
                </a:solidFill>
              </a:rPr>
              <a:pPr/>
              <a:t>61</a:t>
            </a:fld>
            <a:endParaRPr kumimoji="1" lang="ja-JP" altLang="en-US">
              <a:solidFill>
                <a:srgbClr val="464653"/>
              </a:solidFill>
            </a:endParaRPr>
          </a:p>
        </p:txBody>
      </p:sp>
    </p:spTree>
    <p:extLst>
      <p:ext uri="{BB962C8B-B14F-4D97-AF65-F5344CB8AC3E}">
        <p14:creationId xmlns:p14="http://schemas.microsoft.com/office/powerpoint/2010/main" val="41740217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プログラミングの</a:t>
            </a:r>
            <a:r>
              <a:rPr lang="en-US" altLang="ja-JP" dirty="0"/>
              <a:t>3</a:t>
            </a:r>
            <a:r>
              <a:rPr lang="ja-JP" altLang="en-US" dirty="0"/>
              <a:t>ステップ</a:t>
            </a:r>
            <a:endParaRPr lang="en-US" altLang="ja-JP" dirty="0"/>
          </a:p>
        </p:txBody>
      </p:sp>
      <p:sp>
        <p:nvSpPr>
          <p:cNvPr id="3" name="コンテンツ プレースホルダー 2"/>
          <p:cNvSpPr>
            <a:spLocks noGrp="1"/>
          </p:cNvSpPr>
          <p:nvPr>
            <p:ph sz="quarter" idx="1"/>
          </p:nvPr>
        </p:nvSpPr>
        <p:spPr>
          <a:xfrm>
            <a:off x="457200" y="914400"/>
            <a:ext cx="8498114" cy="5348886"/>
          </a:xfrm>
        </p:spPr>
        <p:txBody>
          <a:bodyPr>
            <a:normAutofit lnSpcReduction="10000"/>
          </a:bodyPr>
          <a:lstStyle/>
          <a:p>
            <a:pPr marL="697230" indent="-514350">
              <a:buFont typeface="+mj-lt"/>
              <a:buAutoNum type="arabicPeriod"/>
            </a:pPr>
            <a:r>
              <a:rPr lang="ja-JP" altLang="en-US" dirty="0" smtClean="0"/>
              <a:t>そのプログラムを使ってどんなことをしたいか</a:t>
            </a:r>
            <a:r>
              <a:rPr lang="en-US" altLang="ja-JP" dirty="0" smtClean="0"/>
              <a:t>?</a:t>
            </a:r>
            <a:br>
              <a:rPr lang="en-US" altLang="ja-JP" dirty="0" smtClean="0"/>
            </a:br>
            <a:r>
              <a:rPr lang="ja-JP" altLang="en-US" dirty="0" smtClean="0"/>
              <a:t>細かく漏れなく記述できる想像力</a:t>
            </a:r>
            <a:r>
              <a:rPr lang="en-US" altLang="ja-JP" dirty="0" smtClean="0"/>
              <a:t/>
            </a:r>
            <a:br>
              <a:rPr lang="en-US" altLang="ja-JP" dirty="0" smtClean="0"/>
            </a:br>
            <a:r>
              <a:rPr lang="ja-JP" altLang="en-US" dirty="0" smtClean="0"/>
              <a:t>例</a:t>
            </a:r>
            <a:r>
              <a:rPr lang="en-US" altLang="ja-JP" dirty="0" smtClean="0"/>
              <a:t>: </a:t>
            </a:r>
            <a:r>
              <a:rPr lang="ja-JP" altLang="en-US" dirty="0"/>
              <a:t>発現</a:t>
            </a:r>
            <a:r>
              <a:rPr lang="ja-JP" altLang="en-US" dirty="0" smtClean="0"/>
              <a:t>パターンがよく類似した遺伝子を探したい</a:t>
            </a:r>
            <a:endParaRPr lang="en-US" altLang="ja-JP" dirty="0" smtClean="0"/>
          </a:p>
          <a:p>
            <a:pPr marL="971550" lvl="1" indent="-514350">
              <a:buFont typeface="+mj-lt"/>
              <a:buAutoNum type="arabicPeriod"/>
            </a:pPr>
            <a:endParaRPr lang="en-US" altLang="ja-JP" dirty="0" smtClean="0"/>
          </a:p>
          <a:p>
            <a:pPr marL="697230" indent="-514350">
              <a:buFont typeface="+mj-lt"/>
              <a:buAutoNum type="arabicPeriod"/>
            </a:pPr>
            <a:r>
              <a:rPr lang="ja-JP" altLang="en-US" dirty="0" smtClean="0"/>
              <a:t>プログラムの動作を既存の方法の組合せで表現する</a:t>
            </a:r>
            <a:r>
              <a:rPr lang="en-US" altLang="ja-JP" dirty="0" smtClean="0"/>
              <a:t/>
            </a:r>
            <a:br>
              <a:rPr lang="en-US" altLang="ja-JP" dirty="0" smtClean="0"/>
            </a:br>
            <a:r>
              <a:rPr lang="ja-JP" altLang="en-US" dirty="0" smtClean="0"/>
              <a:t>どう組み合わせればよいか</a:t>
            </a:r>
            <a:r>
              <a:rPr lang="en-US" altLang="ja-JP" dirty="0" smtClean="0"/>
              <a:t>?</a:t>
            </a:r>
            <a:br>
              <a:rPr lang="en-US" altLang="ja-JP" dirty="0" smtClean="0"/>
            </a:br>
            <a:r>
              <a:rPr lang="ja-JP" altLang="en-US" dirty="0" smtClean="0"/>
              <a:t>例</a:t>
            </a:r>
            <a:r>
              <a:rPr lang="en-US" altLang="ja-JP" dirty="0" smtClean="0"/>
              <a:t>: </a:t>
            </a:r>
            <a:r>
              <a:rPr lang="ja-JP" altLang="en-US" dirty="0" smtClean="0"/>
              <a:t>類似度</a:t>
            </a:r>
            <a:r>
              <a:rPr lang="en-US" altLang="ja-JP" dirty="0" smtClean="0"/>
              <a:t>=</a:t>
            </a:r>
            <a:r>
              <a:rPr lang="ja-JP" altLang="en-US" dirty="0" smtClean="0"/>
              <a:t>「時間毎</a:t>
            </a:r>
            <a:r>
              <a:rPr lang="ja-JP" altLang="en-US" dirty="0"/>
              <a:t>の</a:t>
            </a:r>
            <a:r>
              <a:rPr lang="ja-JP" altLang="en-US" dirty="0" smtClean="0"/>
              <a:t>差」の「</a:t>
            </a:r>
            <a:r>
              <a:rPr lang="en-US" altLang="ja-JP" dirty="0" smtClean="0"/>
              <a:t>2</a:t>
            </a:r>
            <a:r>
              <a:rPr lang="ja-JP" altLang="en-US" dirty="0" smtClean="0"/>
              <a:t>乗」の「総和」</a:t>
            </a:r>
            <a:endParaRPr lang="en-US" altLang="ja-JP" dirty="0" smtClean="0"/>
          </a:p>
          <a:p>
            <a:pPr marL="971550" lvl="1" indent="-514350">
              <a:buFont typeface="+mj-lt"/>
              <a:buAutoNum type="arabicPeriod"/>
            </a:pPr>
            <a:endParaRPr lang="en-US" altLang="ja-JP" dirty="0" smtClean="0"/>
          </a:p>
          <a:p>
            <a:pPr marL="697230" indent="-514350">
              <a:buFont typeface="+mj-lt"/>
              <a:buAutoNum type="arabicPeriod"/>
            </a:pPr>
            <a:r>
              <a:rPr lang="ja-JP" altLang="en-US" dirty="0" smtClean="0"/>
              <a:t>実際に</a:t>
            </a:r>
            <a:r>
              <a:rPr lang="ja-JP" altLang="en-US" dirty="0"/>
              <a:t>コード</a:t>
            </a:r>
            <a:r>
              <a:rPr lang="ja-JP" altLang="en-US" dirty="0" smtClean="0"/>
              <a:t>を書いて動かす</a:t>
            </a:r>
            <a:r>
              <a:rPr lang="en-US" altLang="ja-JP" dirty="0" smtClean="0"/>
              <a:t/>
            </a:r>
            <a:br>
              <a:rPr lang="en-US" altLang="ja-JP" dirty="0" smtClean="0"/>
            </a:br>
            <a:r>
              <a:rPr lang="ja-JP" altLang="en-US" dirty="0"/>
              <a:t>想定</a:t>
            </a:r>
            <a:r>
              <a:rPr lang="ja-JP" altLang="en-US" dirty="0" smtClean="0"/>
              <a:t>通り</a:t>
            </a:r>
            <a:r>
              <a:rPr lang="ja-JP" altLang="en-US" dirty="0"/>
              <a:t>に</a:t>
            </a:r>
            <a:r>
              <a:rPr lang="ja-JP" altLang="en-US" dirty="0" smtClean="0"/>
              <a:t>動作しなかったら間違いを探す</a:t>
            </a:r>
            <a:r>
              <a:rPr lang="en-US" altLang="ja-JP" dirty="0" smtClean="0"/>
              <a:t/>
            </a:r>
            <a:br>
              <a:rPr lang="en-US" altLang="ja-JP" dirty="0" smtClean="0"/>
            </a:br>
            <a:r>
              <a:rPr lang="en-US" altLang="ja-JP" dirty="0" smtClean="0"/>
              <a:t>(</a:t>
            </a:r>
            <a:r>
              <a:rPr lang="ja-JP" altLang="en-US" dirty="0" smtClean="0"/>
              <a:t>デバッグ </a:t>
            </a:r>
            <a:r>
              <a:rPr lang="en-US" altLang="ja-JP" dirty="0" smtClean="0"/>
              <a:t>/ </a:t>
            </a:r>
            <a:r>
              <a:rPr lang="ja-JP" altLang="en-US" dirty="0" smtClean="0"/>
              <a:t>トラブルシューティング</a:t>
            </a:r>
            <a:r>
              <a:rPr lang="en-US" altLang="ja-JP" dirty="0" smtClean="0"/>
              <a:t>)</a:t>
            </a:r>
            <a:r>
              <a:rPr lang="en-US" altLang="ja-JP" dirty="0"/>
              <a:t/>
            </a:r>
            <a:br>
              <a:rPr lang="en-US" altLang="ja-JP" dirty="0"/>
            </a:br>
            <a:endParaRPr lang="en-US" altLang="ja-JP" dirty="0" smtClean="0"/>
          </a:p>
          <a:p>
            <a:pPr marL="457200" lvl="1" indent="0">
              <a:buNone/>
            </a:pPr>
            <a:r>
              <a:rPr lang="en-US" altLang="ja-JP" dirty="0" smtClean="0"/>
              <a:t>1</a:t>
            </a:r>
            <a:r>
              <a:rPr lang="ja-JP" altLang="en-US" dirty="0" smtClean="0"/>
              <a:t>と</a:t>
            </a:r>
            <a:r>
              <a:rPr lang="en-US" altLang="ja-JP" dirty="0" smtClean="0"/>
              <a:t>2</a:t>
            </a:r>
            <a:r>
              <a:rPr lang="ja-JP" altLang="en-US" dirty="0" smtClean="0"/>
              <a:t>の段階ではプログラミング言語の知識は不要</a:t>
            </a:r>
            <a:endParaRPr lang="en-US" altLang="ja-JP" dirty="0" smtClean="0"/>
          </a:p>
          <a:p>
            <a:pPr marL="457200" lvl="1" indent="0">
              <a:buNone/>
            </a:pPr>
            <a:r>
              <a:rPr lang="ja-JP" altLang="en-US" dirty="0"/>
              <a:t>どの言語</a:t>
            </a:r>
            <a:r>
              <a:rPr lang="ja-JP" altLang="en-US" dirty="0" smtClean="0"/>
              <a:t>も</a:t>
            </a:r>
            <a:r>
              <a:rPr lang="ja-JP" altLang="en-US" dirty="0"/>
              <a:t>よく似て</a:t>
            </a:r>
            <a:r>
              <a:rPr lang="ja-JP" altLang="en-US" dirty="0" smtClean="0"/>
              <a:t>いる</a:t>
            </a:r>
            <a:r>
              <a:rPr lang="en-US" altLang="ja-JP" dirty="0" smtClean="0"/>
              <a:t>(</a:t>
            </a:r>
            <a:r>
              <a:rPr lang="en-US" altLang="ja-JP" dirty="0" err="1" smtClean="0"/>
              <a:t>cf</a:t>
            </a:r>
            <a:r>
              <a:rPr lang="en-US" altLang="ja-JP" dirty="0" smtClean="0"/>
              <a:t>: </a:t>
            </a:r>
            <a:r>
              <a:rPr lang="ja-JP" altLang="en-US" dirty="0" smtClean="0"/>
              <a:t>英語</a:t>
            </a:r>
            <a:r>
              <a:rPr lang="ja-JP" altLang="en-US" dirty="0"/>
              <a:t>とドイツ語</a:t>
            </a:r>
            <a:r>
              <a:rPr lang="ja-JP" altLang="en-US" dirty="0" smtClean="0"/>
              <a:t>の関係</a:t>
            </a:r>
            <a:r>
              <a:rPr lang="en-US" altLang="ja-JP" dirty="0" smtClean="0"/>
              <a:t>)</a:t>
            </a:r>
            <a:endParaRPr lang="en-US" altLang="ja-JP" dirty="0"/>
          </a:p>
          <a:p>
            <a:pPr marL="457200" lvl="1" indent="0">
              <a:buNone/>
            </a:pPr>
            <a:endParaRPr lang="en-US" altLang="ja-JP" dirty="0" smtClean="0"/>
          </a:p>
        </p:txBody>
      </p:sp>
      <p:sp>
        <p:nvSpPr>
          <p:cNvPr id="5" name="日付プレースホルダー 4"/>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6" name="フッター プレースホルダー 5"/>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7" name="スライド番号プレースホルダー 6"/>
          <p:cNvSpPr>
            <a:spLocks noGrp="1"/>
          </p:cNvSpPr>
          <p:nvPr>
            <p:ph type="sldNum" sz="quarter" idx="12"/>
          </p:nvPr>
        </p:nvSpPr>
        <p:spPr/>
        <p:txBody>
          <a:bodyPr/>
          <a:lstStyle/>
          <a:p>
            <a:fld id="{4F1CC6D0-5C45-40B5-8406-AF0C2D0F0FF6}" type="slidenum">
              <a:rPr kumimoji="1" lang="ja-JP" altLang="en-US" smtClean="0">
                <a:solidFill>
                  <a:srgbClr val="464653"/>
                </a:solidFill>
              </a:rPr>
              <a:pPr/>
              <a:t>62</a:t>
            </a:fld>
            <a:endParaRPr kumimoji="1" lang="ja-JP" altLang="en-US">
              <a:solidFill>
                <a:srgbClr val="464653"/>
              </a:solidFill>
            </a:endParaRPr>
          </a:p>
        </p:txBody>
      </p:sp>
    </p:spTree>
    <p:extLst>
      <p:ext uri="{BB962C8B-B14F-4D97-AF65-F5344CB8AC3E}">
        <p14:creationId xmlns:p14="http://schemas.microsoft.com/office/powerpoint/2010/main" val="27492728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プログラミングの</a:t>
            </a:r>
            <a:r>
              <a:rPr lang="ja-JP" altLang="en-US" dirty="0" smtClean="0"/>
              <a:t>心構え</a:t>
            </a:r>
            <a:endParaRPr kumimoji="1" lang="ja-JP" altLang="en-US" dirty="0"/>
          </a:p>
        </p:txBody>
      </p:sp>
      <p:sp>
        <p:nvSpPr>
          <p:cNvPr id="3" name="コンテンツ プレースホルダー 2"/>
          <p:cNvSpPr>
            <a:spLocks noGrp="1"/>
          </p:cNvSpPr>
          <p:nvPr>
            <p:ph sz="quarter" idx="1"/>
          </p:nvPr>
        </p:nvSpPr>
        <p:spPr/>
        <p:txBody>
          <a:bodyPr/>
          <a:lstStyle/>
          <a:p>
            <a:r>
              <a:rPr lang="ja-JP" altLang="en-US" dirty="0" smtClean="0"/>
              <a:t>コードを書くときはコピペ推奨</a:t>
            </a:r>
            <a:endParaRPr lang="en-US" altLang="ja-JP" dirty="0" smtClean="0"/>
          </a:p>
          <a:p>
            <a:pPr lvl="1"/>
            <a:r>
              <a:rPr lang="ja-JP" altLang="en-US" dirty="0" smtClean="0"/>
              <a:t>単語や文法を少し間違えただけでエラーになる</a:t>
            </a:r>
            <a:endParaRPr lang="en-US" altLang="ja-JP" dirty="0"/>
          </a:p>
          <a:p>
            <a:pPr lvl="1"/>
            <a:endParaRPr lang="en-US" altLang="ja-JP" dirty="0" smtClean="0"/>
          </a:p>
          <a:p>
            <a:r>
              <a:rPr lang="ja-JP" altLang="en-US" dirty="0" smtClean="0"/>
              <a:t>コード</a:t>
            </a:r>
            <a:r>
              <a:rPr lang="ja-JP" altLang="en-US" dirty="0"/>
              <a:t>を</a:t>
            </a:r>
            <a:r>
              <a:rPr lang="ja-JP" altLang="en-US" dirty="0" smtClean="0"/>
              <a:t>少し変更して挙動を確認</a:t>
            </a:r>
            <a:endParaRPr lang="en-US" altLang="ja-JP" dirty="0" smtClean="0"/>
          </a:p>
          <a:p>
            <a:pPr lvl="1"/>
            <a:r>
              <a:rPr lang="ja-JP" altLang="en-US" dirty="0" smtClean="0"/>
              <a:t>どこをどう変えるとどうなるか、感覚をつかもう</a:t>
            </a:r>
            <a:endParaRPr lang="en-US" altLang="ja-JP" dirty="0"/>
          </a:p>
          <a:p>
            <a:pPr lvl="1"/>
            <a:endParaRPr lang="en-US" altLang="ja-JP" dirty="0" smtClean="0"/>
          </a:p>
          <a:p>
            <a:r>
              <a:rPr lang="ja-JP" altLang="en-US" dirty="0" smtClean="0"/>
              <a:t>わからないことがあれば</a:t>
            </a:r>
            <a:endParaRPr lang="en-US" altLang="ja-JP" dirty="0" smtClean="0"/>
          </a:p>
          <a:p>
            <a:pPr lvl="1"/>
            <a:r>
              <a:rPr lang="ja-JP" altLang="en-US" dirty="0" smtClean="0"/>
              <a:t>特に最初は詳しい人</a:t>
            </a:r>
            <a:r>
              <a:rPr lang="en-US" altLang="ja-JP" dirty="0" smtClean="0"/>
              <a:t>(TA</a:t>
            </a:r>
            <a:r>
              <a:rPr lang="ja-JP" altLang="en-US" dirty="0" smtClean="0"/>
              <a:t>含む</a:t>
            </a:r>
            <a:r>
              <a:rPr lang="en-US" altLang="ja-JP" dirty="0" smtClean="0"/>
              <a:t>)</a:t>
            </a:r>
            <a:r>
              <a:rPr lang="ja-JP" altLang="en-US" dirty="0" smtClean="0"/>
              <a:t>に聞きましょう</a:t>
            </a:r>
            <a:endParaRPr lang="en-US" altLang="ja-JP" dirty="0" smtClean="0"/>
          </a:p>
          <a:p>
            <a:pPr lvl="1"/>
            <a:r>
              <a:rPr lang="ja-JP" altLang="en-US" dirty="0" smtClean="0"/>
              <a:t>慣れてきたらネットや本で調べるほうが早いかも</a:t>
            </a:r>
            <a:endParaRPr lang="en-US" altLang="ja-JP" dirty="0" smtClean="0"/>
          </a:p>
          <a:p>
            <a:endParaRPr kumimoji="1" lang="ja-JP" altLang="en-US" dirty="0"/>
          </a:p>
        </p:txBody>
      </p:sp>
      <p:sp>
        <p:nvSpPr>
          <p:cNvPr id="5" name="日付プレースホルダー 4"/>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6" name="フッター プレースホルダー 5"/>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7" name="スライド番号プレースホルダー 6"/>
          <p:cNvSpPr>
            <a:spLocks noGrp="1"/>
          </p:cNvSpPr>
          <p:nvPr>
            <p:ph type="sldNum" sz="quarter" idx="12"/>
          </p:nvPr>
        </p:nvSpPr>
        <p:spPr/>
        <p:txBody>
          <a:bodyPr/>
          <a:lstStyle/>
          <a:p>
            <a:fld id="{4F1CC6D0-5C45-40B5-8406-AF0C2D0F0FF6}" type="slidenum">
              <a:rPr kumimoji="1" lang="ja-JP" altLang="en-US" smtClean="0">
                <a:solidFill>
                  <a:srgbClr val="464653"/>
                </a:solidFill>
              </a:rPr>
              <a:pPr/>
              <a:t>63</a:t>
            </a:fld>
            <a:endParaRPr kumimoji="1" lang="ja-JP" altLang="en-US">
              <a:solidFill>
                <a:srgbClr val="464653"/>
              </a:solidFill>
            </a:endParaRPr>
          </a:p>
        </p:txBody>
      </p:sp>
    </p:spTree>
    <p:extLst>
      <p:ext uri="{BB962C8B-B14F-4D97-AF65-F5344CB8AC3E}">
        <p14:creationId xmlns:p14="http://schemas.microsoft.com/office/powerpoint/2010/main" val="6148058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eaLnBrk="1" hangingPunct="1">
              <a:defRPr/>
            </a:pPr>
            <a:r>
              <a:rPr lang="en-US" altLang="ja-JP" sz="3600" dirty="0"/>
              <a:t>ImageJ</a:t>
            </a:r>
            <a:r>
              <a:rPr lang="ja-JP" altLang="en-US" sz="3600" dirty="0"/>
              <a:t>マクロプログラミング</a:t>
            </a:r>
          </a:p>
        </p:txBody>
      </p:sp>
      <p:sp>
        <p:nvSpPr>
          <p:cNvPr id="5" name="テキスト プレースホルダー 4"/>
          <p:cNvSpPr>
            <a:spLocks noGrp="1"/>
          </p:cNvSpPr>
          <p:nvPr>
            <p:ph type="body" idx="1"/>
          </p:nvPr>
        </p:nvSpPr>
        <p:spPr/>
        <p:txBody>
          <a:bodyPr/>
          <a:lstStyle/>
          <a:p>
            <a:endParaRPr kumimoji="1" lang="ja-JP" altLang="en-US"/>
          </a:p>
        </p:txBody>
      </p:sp>
      <p:sp>
        <p:nvSpPr>
          <p:cNvPr id="6" name="日付プレースホルダー 5"/>
          <p:cNvSpPr>
            <a:spLocks noGrp="1"/>
          </p:cNvSpPr>
          <p:nvPr>
            <p:ph type="dt" sz="half" idx="10"/>
          </p:nvPr>
        </p:nvSpPr>
        <p:spPr/>
        <p:txBody>
          <a:bodyPr/>
          <a:lstStyle/>
          <a:p>
            <a:r>
              <a:rPr kumimoji="1" lang="en-US" altLang="ja-JP" smtClean="0">
                <a:solidFill>
                  <a:srgbClr val="DDE9EC"/>
                </a:solidFill>
              </a:rPr>
              <a:t>2018/4/9,16,23</a:t>
            </a:r>
            <a:endParaRPr kumimoji="1" lang="ja-JP" altLang="en-US" dirty="0">
              <a:solidFill>
                <a:srgbClr val="DDE9EC"/>
              </a:solidFill>
            </a:endParaRPr>
          </a:p>
        </p:txBody>
      </p:sp>
      <p:sp>
        <p:nvSpPr>
          <p:cNvPr id="7" name="フッター プレースホルダー 6"/>
          <p:cNvSpPr>
            <a:spLocks noGrp="1"/>
          </p:cNvSpPr>
          <p:nvPr>
            <p:ph type="ftr" sz="quarter" idx="11"/>
          </p:nvPr>
        </p:nvSpPr>
        <p:spPr/>
        <p:txBody>
          <a:bodyPr/>
          <a:lstStyle/>
          <a:p>
            <a:r>
              <a:rPr kumimoji="1" lang="ja-JP" altLang="en-US" smtClean="0">
                <a:solidFill>
                  <a:srgbClr val="DDE9EC"/>
                </a:solidFill>
              </a:rPr>
              <a:t>生物化学実験法 </a:t>
            </a:r>
            <a:r>
              <a:rPr kumimoji="1" lang="en-GB" altLang="ja-JP" smtClean="0">
                <a:solidFill>
                  <a:srgbClr val="DDE9EC"/>
                </a:solidFill>
              </a:rPr>
              <a:t>PC</a:t>
            </a:r>
            <a:r>
              <a:rPr kumimoji="1" lang="ja-JP" altLang="en-US" smtClean="0">
                <a:solidFill>
                  <a:srgbClr val="DDE9EC"/>
                </a:solidFill>
              </a:rPr>
              <a:t>演習</a:t>
            </a:r>
            <a:endParaRPr kumimoji="1" lang="ja-JP" altLang="en-US" dirty="0">
              <a:solidFill>
                <a:srgbClr val="DDE9EC"/>
              </a:solidFill>
            </a:endParaRPr>
          </a:p>
        </p:txBody>
      </p:sp>
      <p:sp>
        <p:nvSpPr>
          <p:cNvPr id="8" name="スライド番号プレースホルダー 7"/>
          <p:cNvSpPr>
            <a:spLocks noGrp="1"/>
          </p:cNvSpPr>
          <p:nvPr>
            <p:ph type="sldNum" sz="quarter" idx="12"/>
          </p:nvPr>
        </p:nvSpPr>
        <p:spPr/>
        <p:txBody>
          <a:bodyPr/>
          <a:lstStyle/>
          <a:p>
            <a:fld id="{4F1CC6D0-5C45-40B5-8406-AF0C2D0F0FF6}" type="slidenum">
              <a:rPr kumimoji="1" lang="ja-JP" altLang="en-US" smtClean="0">
                <a:solidFill>
                  <a:srgbClr val="DDE9EC"/>
                </a:solidFill>
              </a:rPr>
              <a:pPr/>
              <a:t>64</a:t>
            </a:fld>
            <a:endParaRPr kumimoji="1" lang="ja-JP" altLang="en-US">
              <a:solidFill>
                <a:srgbClr val="DDE9EC"/>
              </a:solidFill>
            </a:endParaRPr>
          </a:p>
        </p:txBody>
      </p:sp>
    </p:spTree>
    <p:extLst>
      <p:ext uri="{BB962C8B-B14F-4D97-AF65-F5344CB8AC3E}">
        <p14:creationId xmlns:p14="http://schemas.microsoft.com/office/powerpoint/2010/main" val="31913459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p:txBody>
          <a:bodyPr/>
          <a:lstStyle/>
          <a:p>
            <a:pPr>
              <a:defRPr/>
            </a:pPr>
            <a:r>
              <a:rPr lang="ja-JP" altLang="en-US"/>
              <a:t>マクロの作成と自動記録</a:t>
            </a:r>
          </a:p>
        </p:txBody>
      </p:sp>
      <p:sp>
        <p:nvSpPr>
          <p:cNvPr id="2" name="日付プレースホルダー 1"/>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3" name="フッター プレースホルダー 2"/>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5060" name="コンテンツ プレースホルダ 2"/>
          <p:cNvSpPr>
            <a:spLocks noGrp="1"/>
          </p:cNvSpPr>
          <p:nvPr>
            <p:ph sz="quarter" idx="1"/>
          </p:nvPr>
        </p:nvSpPr>
        <p:spPr/>
        <p:txBody>
          <a:bodyPr>
            <a:normAutofit fontScale="92500" lnSpcReduction="10000"/>
          </a:bodyPr>
          <a:lstStyle/>
          <a:p>
            <a:pPr>
              <a:lnSpc>
                <a:spcPct val="110000"/>
              </a:lnSpc>
            </a:pPr>
            <a:r>
              <a:rPr lang="ja-JP" altLang="en-US" sz="2400" dirty="0" smtClean="0"/>
              <a:t>新しくマクロを作成するためのエディタを開くには、</a:t>
            </a:r>
            <a:r>
              <a:rPr lang="en-US" altLang="ja-JP" sz="2400" dirty="0" smtClean="0"/>
              <a:t>Plugins&gt;New&gt;Macro</a:t>
            </a:r>
          </a:p>
          <a:p>
            <a:pPr>
              <a:lnSpc>
                <a:spcPct val="110000"/>
              </a:lnSpc>
            </a:pPr>
            <a:r>
              <a:rPr lang="ja-JP" altLang="en-US" sz="2400" dirty="0" smtClean="0"/>
              <a:t>既存のマクロを開いて修正するときは</a:t>
            </a:r>
            <a:r>
              <a:rPr lang="en-US" altLang="ja-JP" sz="2400" dirty="0" smtClean="0"/>
              <a:t>Plugins&gt;Macros&gt;Edit</a:t>
            </a:r>
          </a:p>
          <a:p>
            <a:pPr>
              <a:lnSpc>
                <a:spcPct val="110000"/>
              </a:lnSpc>
            </a:pPr>
            <a:r>
              <a:rPr lang="ja-JP" altLang="en-US" sz="2400" dirty="0" smtClean="0"/>
              <a:t>テキストのコピー＆ペーストでもエディタが開く。</a:t>
            </a:r>
            <a:endParaRPr lang="en-US" altLang="ja-JP" sz="2400" dirty="0" smtClean="0"/>
          </a:p>
          <a:p>
            <a:pPr>
              <a:lnSpc>
                <a:spcPct val="110000"/>
              </a:lnSpc>
            </a:pPr>
            <a:r>
              <a:rPr lang="ja-JP" altLang="en-US" sz="2400" dirty="0" smtClean="0"/>
              <a:t>マクロの自動記録を行うためには、</a:t>
            </a:r>
            <a:r>
              <a:rPr lang="en-US" altLang="ja-JP" sz="2400" dirty="0" smtClean="0"/>
              <a:t/>
            </a:r>
            <a:br>
              <a:rPr lang="en-US" altLang="ja-JP" sz="2400" dirty="0" smtClean="0"/>
            </a:br>
            <a:r>
              <a:rPr lang="en-US" altLang="ja-JP" sz="2400" dirty="0" smtClean="0"/>
              <a:t>1) Plugins&gt;Macros&gt;Record</a:t>
            </a:r>
            <a:r>
              <a:rPr lang="ja-JP" altLang="en-US" sz="2400" dirty="0" smtClean="0"/>
              <a:t>で</a:t>
            </a:r>
            <a:r>
              <a:rPr lang="en-US" altLang="ja-JP" sz="2400" dirty="0" smtClean="0"/>
              <a:t>Recorder</a:t>
            </a:r>
            <a:r>
              <a:rPr lang="ja-JP" altLang="en-US" sz="2400" dirty="0" smtClean="0"/>
              <a:t>ウィンドウが開くので、一連の操作を行う。操作ごとに</a:t>
            </a:r>
            <a:r>
              <a:rPr lang="en-US" altLang="ja-JP" sz="2400" dirty="0" smtClean="0"/>
              <a:t>Recorder</a:t>
            </a:r>
            <a:r>
              <a:rPr lang="ja-JP" altLang="en-US" sz="2400" dirty="0" smtClean="0"/>
              <a:t>ウィンドウにマクロ命令が書かれる。</a:t>
            </a:r>
            <a:r>
              <a:rPr lang="en-US" altLang="ja-JP" sz="2400" dirty="0" smtClean="0"/>
              <a:t/>
            </a:r>
            <a:br>
              <a:rPr lang="en-US" altLang="ja-JP" sz="2400" dirty="0" smtClean="0"/>
            </a:br>
            <a:r>
              <a:rPr lang="en-US" altLang="ja-JP" sz="2400" dirty="0" smtClean="0"/>
              <a:t>2) </a:t>
            </a:r>
            <a:r>
              <a:rPr lang="ja-JP" altLang="en-US" sz="2400" dirty="0" smtClean="0"/>
              <a:t>終わったら</a:t>
            </a:r>
            <a:r>
              <a:rPr lang="en-US" altLang="ja-JP" sz="2400" dirty="0" smtClean="0"/>
              <a:t>Create</a:t>
            </a:r>
            <a:r>
              <a:rPr lang="ja-JP" altLang="en-US" sz="2400" dirty="0" smtClean="0"/>
              <a:t>を押すとエディタ画面が開く。</a:t>
            </a:r>
            <a:r>
              <a:rPr lang="en-US" altLang="ja-JP" sz="2400" dirty="0" smtClean="0"/>
              <a:t/>
            </a:r>
            <a:br>
              <a:rPr lang="en-US" altLang="ja-JP" sz="2400" dirty="0" smtClean="0"/>
            </a:br>
            <a:r>
              <a:rPr lang="en-US" altLang="ja-JP" sz="2400" dirty="0" smtClean="0"/>
              <a:t>3) </a:t>
            </a:r>
            <a:r>
              <a:rPr lang="ja-JP" altLang="en-US" sz="2400" dirty="0" smtClean="0"/>
              <a:t>必要な修正を施し、エディタの</a:t>
            </a:r>
            <a:r>
              <a:rPr lang="en-US" altLang="ja-JP" sz="2400" dirty="0" smtClean="0"/>
              <a:t>File&gt;Save As</a:t>
            </a:r>
            <a:r>
              <a:rPr lang="ja-JP" altLang="en-US" sz="2400" dirty="0" smtClean="0"/>
              <a:t>で名前をつけ、拡張子を</a:t>
            </a:r>
            <a:r>
              <a:rPr lang="en-US" altLang="ja-JP" sz="2400" dirty="0" smtClean="0"/>
              <a:t>.txt</a:t>
            </a:r>
            <a:r>
              <a:rPr lang="ja-JP" altLang="en-US" sz="2400" dirty="0" smtClean="0"/>
              <a:t>または</a:t>
            </a:r>
            <a:r>
              <a:rPr lang="en-US" altLang="ja-JP" sz="2400" dirty="0" smtClean="0"/>
              <a:t>.</a:t>
            </a:r>
            <a:r>
              <a:rPr lang="en-US" altLang="ja-JP" sz="2400" dirty="0" err="1" smtClean="0"/>
              <a:t>ijm</a:t>
            </a:r>
            <a:r>
              <a:rPr lang="ja-JP" altLang="en-US" sz="2400" dirty="0" smtClean="0"/>
              <a:t>として保存する。</a:t>
            </a:r>
            <a:endParaRPr lang="en-US" altLang="ja-JP" sz="2400" dirty="0" smtClean="0"/>
          </a:p>
          <a:p>
            <a:pPr>
              <a:lnSpc>
                <a:spcPct val="110000"/>
              </a:lnSpc>
            </a:pPr>
            <a:r>
              <a:rPr lang="en-US" altLang="ja-JP" sz="2400" dirty="0" smtClean="0"/>
              <a:t>.</a:t>
            </a:r>
            <a:r>
              <a:rPr lang="en-US" altLang="ja-JP" sz="2400" dirty="0" err="1" smtClean="0"/>
              <a:t>ijm</a:t>
            </a:r>
            <a:r>
              <a:rPr lang="ja-JP" altLang="en-US" sz="2400" dirty="0" smtClean="0"/>
              <a:t>マクロおよびファイル名に</a:t>
            </a:r>
            <a:r>
              <a:rPr lang="en-US" altLang="ja-JP" sz="2400" dirty="0" smtClean="0"/>
              <a:t>_(</a:t>
            </a:r>
            <a:r>
              <a:rPr lang="ja-JP" altLang="en-US" sz="2400" dirty="0" smtClean="0"/>
              <a:t>アンダースコア</a:t>
            </a:r>
            <a:r>
              <a:rPr lang="en-US" altLang="ja-JP" sz="2400" dirty="0" smtClean="0"/>
              <a:t>)</a:t>
            </a:r>
            <a:r>
              <a:rPr lang="ja-JP" altLang="en-US" sz="2400" dirty="0" smtClean="0"/>
              <a:t>が含まれる</a:t>
            </a:r>
            <a:r>
              <a:rPr lang="en-US" altLang="ja-JP" sz="2400" dirty="0" smtClean="0"/>
              <a:t>.txt</a:t>
            </a:r>
            <a:r>
              <a:rPr lang="ja-JP" altLang="en-US" sz="2400" dirty="0" smtClean="0"/>
              <a:t>マクロは、</a:t>
            </a:r>
            <a:r>
              <a:rPr lang="en-US" altLang="ja-JP" sz="2400" dirty="0" smtClean="0"/>
              <a:t>ImageJ</a:t>
            </a:r>
            <a:r>
              <a:rPr lang="ja-JP" altLang="en-US" sz="2400" dirty="0" smtClean="0"/>
              <a:t>フォルダの</a:t>
            </a:r>
            <a:r>
              <a:rPr lang="en-US" altLang="ja-JP" sz="2400" dirty="0" smtClean="0"/>
              <a:t>plugin</a:t>
            </a:r>
            <a:r>
              <a:rPr lang="ja-JP" altLang="en-US" sz="2400" dirty="0" smtClean="0"/>
              <a:t>フォルダに保存しておくと</a:t>
            </a:r>
            <a:r>
              <a:rPr lang="en-US" altLang="ja-JP" sz="2400" dirty="0" smtClean="0"/>
              <a:t>ImageJ</a:t>
            </a:r>
            <a:r>
              <a:rPr lang="ja-JP" altLang="en-US" sz="2400" dirty="0" smtClean="0"/>
              <a:t>の起動時に自動的に読み込まれて</a:t>
            </a:r>
            <a:r>
              <a:rPr lang="en-US" altLang="ja-JP" sz="2400" dirty="0" smtClean="0"/>
              <a:t>Plugins</a:t>
            </a:r>
            <a:r>
              <a:rPr lang="ja-JP" altLang="en-US" sz="2400" dirty="0" smtClean="0"/>
              <a:t>メニューに表示される。</a:t>
            </a:r>
            <a:endParaRPr lang="en-US" altLang="ja-JP" sz="2400" dirty="0" smtClean="0"/>
          </a:p>
        </p:txBody>
      </p:sp>
      <p:sp>
        <p:nvSpPr>
          <p:cNvPr id="4" name="スライド番号プレースホルダー 3"/>
          <p:cNvSpPr>
            <a:spLocks noGrp="1"/>
          </p:cNvSpPr>
          <p:nvPr>
            <p:ph type="sldNum" sz="quarter" idx="12"/>
          </p:nvPr>
        </p:nvSpPr>
        <p:spPr/>
        <p:txBody>
          <a:bodyPr/>
          <a:lstStyle/>
          <a:p>
            <a:fld id="{4F1CC6D0-5C45-40B5-8406-AF0C2D0F0FF6}" type="slidenum">
              <a:rPr kumimoji="1" lang="ja-JP" altLang="en-US" smtClean="0">
                <a:solidFill>
                  <a:srgbClr val="464653"/>
                </a:solidFill>
              </a:rPr>
              <a:pPr/>
              <a:t>65</a:t>
            </a:fld>
            <a:endParaRPr kumimoji="1" lang="ja-JP" altLang="en-US">
              <a:solidFill>
                <a:srgbClr val="464653"/>
              </a:solidFill>
            </a:endParaRPr>
          </a:p>
        </p:txBody>
      </p:sp>
    </p:spTree>
    <p:extLst>
      <p:ext uri="{BB962C8B-B14F-4D97-AF65-F5344CB8AC3E}">
        <p14:creationId xmlns:p14="http://schemas.microsoft.com/office/powerpoint/2010/main" val="23299145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マクロの実行</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6083" name="コンテンツ プレースホルダ 2"/>
          <p:cNvSpPr>
            <a:spLocks noGrp="1"/>
          </p:cNvSpPr>
          <p:nvPr>
            <p:ph sz="quarter" idx="1"/>
          </p:nvPr>
        </p:nvSpPr>
        <p:spPr/>
        <p:txBody>
          <a:bodyPr/>
          <a:lstStyle/>
          <a:p>
            <a:r>
              <a:rPr lang="ja-JP" altLang="en-US" sz="2400" dirty="0" smtClean="0"/>
              <a:t>マクロエディタ上のマクロはエディタウィンドウの</a:t>
            </a:r>
            <a:r>
              <a:rPr lang="en-US" altLang="ja-JP" sz="2400" dirty="0" smtClean="0"/>
              <a:t>Macros&gt;Run Macro</a:t>
            </a:r>
            <a:r>
              <a:rPr lang="ja-JP" altLang="en-US" sz="2400" dirty="0" smtClean="0"/>
              <a:t> </a:t>
            </a:r>
            <a:r>
              <a:rPr lang="en-US" altLang="ja-JP" sz="2400" dirty="0" smtClean="0"/>
              <a:t>(</a:t>
            </a:r>
            <a:r>
              <a:rPr lang="en-US" altLang="ja-JP" sz="2400" dirty="0" err="1" smtClean="0"/>
              <a:t>Ctrl+R</a:t>
            </a:r>
            <a:r>
              <a:rPr lang="en-US" altLang="ja-JP" sz="2400" dirty="0" smtClean="0"/>
              <a:t>)</a:t>
            </a:r>
            <a:r>
              <a:rPr lang="ja-JP" altLang="en-US" sz="2400" dirty="0" smtClean="0"/>
              <a:t>で実行できる。</a:t>
            </a:r>
            <a:endParaRPr lang="en-US" altLang="ja-JP" sz="2400" dirty="0" smtClean="0"/>
          </a:p>
          <a:p>
            <a:r>
              <a:rPr lang="en-US" altLang="ja-JP" sz="2400" dirty="0" smtClean="0"/>
              <a:t>Plugins</a:t>
            </a:r>
            <a:r>
              <a:rPr lang="ja-JP" altLang="en-US" sz="2400" dirty="0" smtClean="0"/>
              <a:t>メニューに表示されているマクロは</a:t>
            </a:r>
            <a:r>
              <a:rPr lang="en-US" altLang="ja-JP" sz="2400" dirty="0" smtClean="0"/>
              <a:t>Plugin&gt; (</a:t>
            </a:r>
            <a:r>
              <a:rPr lang="ja-JP" altLang="en-US" sz="2400" dirty="0" smtClean="0"/>
              <a:t>マクロの名前</a:t>
            </a:r>
            <a:r>
              <a:rPr lang="en-US" altLang="ja-JP" sz="2400" dirty="0" smtClean="0"/>
              <a:t>) </a:t>
            </a:r>
            <a:r>
              <a:rPr lang="ja-JP" altLang="en-US" sz="2400" dirty="0" smtClean="0"/>
              <a:t>を選択するだけで実行できる。</a:t>
            </a:r>
            <a:endParaRPr lang="en-US" altLang="ja-JP" sz="2400" dirty="0" smtClean="0"/>
          </a:p>
          <a:p>
            <a:r>
              <a:rPr lang="ja-JP" altLang="en-US" sz="2400" dirty="0" smtClean="0"/>
              <a:t>保存されている他のマクロは</a:t>
            </a:r>
            <a:r>
              <a:rPr lang="en-US" altLang="ja-JP" sz="2400" dirty="0" smtClean="0"/>
              <a:t>Plugin&gt;Macros&gt;Run...</a:t>
            </a:r>
            <a:r>
              <a:rPr lang="ja-JP" altLang="en-US" sz="2400" dirty="0" smtClean="0"/>
              <a:t>でファイルを選択して実行。</a:t>
            </a:r>
            <a:endParaRPr lang="en-US" altLang="ja-JP" sz="2400" dirty="0" smtClean="0"/>
          </a:p>
          <a:p>
            <a:r>
              <a:rPr lang="en-US" altLang="ja-JP" sz="2400" dirty="0" smtClean="0"/>
              <a:t>Plugin&gt;Macros&gt;Install...</a:t>
            </a:r>
            <a:r>
              <a:rPr lang="ja-JP" altLang="en-US" sz="2400" dirty="0" smtClean="0"/>
              <a:t>を行うと、</a:t>
            </a:r>
            <a:r>
              <a:rPr lang="en-US" altLang="ja-JP" sz="2400" dirty="0" smtClean="0"/>
              <a:t> Plugin&gt;Macros&gt;</a:t>
            </a:r>
            <a:r>
              <a:rPr lang="ja-JP" altLang="en-US" sz="2400" dirty="0" smtClean="0"/>
              <a:t>の下に表示されるようになるので、以後</a:t>
            </a:r>
            <a:r>
              <a:rPr lang="en-US" altLang="ja-JP" sz="2400" dirty="0" smtClean="0"/>
              <a:t>Plugin&gt;Macros&gt; (</a:t>
            </a:r>
            <a:r>
              <a:rPr lang="ja-JP" altLang="en-US" sz="2400" dirty="0" smtClean="0"/>
              <a:t>マクロの名前</a:t>
            </a:r>
            <a:r>
              <a:rPr lang="en-US" altLang="ja-JP" sz="2400" dirty="0" smtClean="0"/>
              <a:t>) </a:t>
            </a:r>
            <a:r>
              <a:rPr lang="ja-JP" altLang="en-US" sz="2400" dirty="0" smtClean="0"/>
              <a:t>で実行できる。</a:t>
            </a:r>
            <a:endParaRPr lang="en-US" altLang="ja-JP" sz="2400" dirty="0" smtClean="0"/>
          </a:p>
          <a:p>
            <a:r>
              <a:rPr lang="ja-JP" altLang="en-US" sz="2400" dirty="0" smtClean="0"/>
              <a:t>マクロへのショートカットをツールバーに追加したりアイコンのワンクリックで実行するようにもできる。</a:t>
            </a:r>
            <a:r>
              <a:rPr lang="en-US" altLang="ja-JP" sz="2400" dirty="0" smtClean="0"/>
              <a:t>Macro</a:t>
            </a:r>
            <a:r>
              <a:rPr lang="ja-JP" altLang="en-US" sz="2400" dirty="0" smtClean="0"/>
              <a:t>のマニュアル参照。</a:t>
            </a:r>
            <a:endParaRPr lang="en-US" altLang="ja-JP" sz="2400" dirty="0" smtClean="0"/>
          </a:p>
          <a:p>
            <a:endParaRPr lang="ja-JP" altLang="en-US" sz="24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66</a:t>
            </a:fld>
            <a:endParaRPr kumimoji="1" lang="ja-JP" altLang="en-US">
              <a:solidFill>
                <a:srgbClr val="464653"/>
              </a:solidFill>
            </a:endParaRPr>
          </a:p>
        </p:txBody>
      </p:sp>
    </p:spTree>
    <p:extLst>
      <p:ext uri="{BB962C8B-B14F-4D97-AF65-F5344CB8AC3E}">
        <p14:creationId xmlns:p14="http://schemas.microsoft.com/office/powerpoint/2010/main" val="42351674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a:t>マクロのデバッグ</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5" name="コンテンツ プレースホルダー 4"/>
          <p:cNvSpPr>
            <a:spLocks noGrp="1"/>
          </p:cNvSpPr>
          <p:nvPr>
            <p:ph sz="quarter" idx="1"/>
          </p:nvPr>
        </p:nvSpPr>
        <p:spPr/>
        <p:txBody>
          <a:bodyPr>
            <a:noAutofit/>
          </a:bodyPr>
          <a:lstStyle/>
          <a:p>
            <a:r>
              <a:rPr lang="ja-JP" altLang="en-US" sz="2400" dirty="0" smtClean="0"/>
              <a:t>実行時にエラーで止まった時には、コードの何行目でどのような問題があったか表示される。ボックスにチェックを入れておくと</a:t>
            </a:r>
            <a:r>
              <a:rPr lang="en-US" altLang="ja-JP" sz="2400" dirty="0" smtClean="0"/>
              <a:t>Macro</a:t>
            </a:r>
            <a:r>
              <a:rPr lang="ja-JP" altLang="en-US" sz="2400" dirty="0" smtClean="0"/>
              <a:t>デバッガウィンドウが開く。 </a:t>
            </a:r>
            <a:r>
              <a:rPr lang="en-US" altLang="ja-JP" sz="2400" dirty="0" smtClean="0"/>
              <a:t>Edit&gt;Go to Line</a:t>
            </a:r>
            <a:r>
              <a:rPr lang="ja-JP" altLang="en-US" sz="2400" dirty="0" smtClean="0"/>
              <a:t>で行番号を入力すると指摘された行にカーソルが移る。</a:t>
            </a:r>
            <a:endParaRPr lang="en-US" altLang="ja-JP" sz="2400" dirty="0" smtClean="0"/>
          </a:p>
          <a:p>
            <a:r>
              <a:rPr lang="en-US" altLang="ja-JP" sz="2400" dirty="0" smtClean="0"/>
              <a:t>Debug&gt;Debug Macro</a:t>
            </a:r>
            <a:r>
              <a:rPr lang="ja-JP" altLang="en-US" sz="2400" dirty="0" smtClean="0"/>
              <a:t>でデバッグウィンドウが開きデバッグ中になる。デバッガウィンドウには変数の値がリアルタイムで表示される。また、この状態では、</a:t>
            </a:r>
            <a:r>
              <a:rPr lang="en-US" altLang="ja-JP" sz="2400" dirty="0" smtClean="0"/>
              <a:t>Debug&gt;Step(</a:t>
            </a:r>
            <a:r>
              <a:rPr lang="en-US" altLang="ja-JP" sz="2400" dirty="0" err="1" smtClean="0"/>
              <a:t>Ctrl+E</a:t>
            </a:r>
            <a:r>
              <a:rPr lang="en-US" altLang="ja-JP" sz="2400" dirty="0" smtClean="0"/>
              <a:t>)</a:t>
            </a:r>
            <a:r>
              <a:rPr lang="ja-JP" altLang="en-US" sz="2400" dirty="0" smtClean="0"/>
              <a:t>で一行ずつ実行させたり</a:t>
            </a:r>
            <a:r>
              <a:rPr lang="en-US" altLang="ja-JP" sz="2400" dirty="0" smtClean="0"/>
              <a:t>Debug&gt;Trace (</a:t>
            </a:r>
            <a:r>
              <a:rPr lang="en-US" altLang="ja-JP" sz="2400" dirty="0" err="1" smtClean="0"/>
              <a:t>Ctrl+T</a:t>
            </a:r>
            <a:r>
              <a:rPr lang="en-US" altLang="ja-JP" sz="2400" dirty="0" smtClean="0"/>
              <a:t>)</a:t>
            </a:r>
            <a:r>
              <a:rPr lang="ja-JP" altLang="en-US" sz="2400" dirty="0" smtClean="0"/>
              <a:t>で順次実行させることができる。この際にもデバッガウィンドウには変数の値が逐一表示されるので実行順や問題点が確認できる。</a:t>
            </a:r>
            <a:endParaRPr lang="en-US" altLang="ja-JP" sz="2400" dirty="0" smtClean="0"/>
          </a:p>
          <a:p>
            <a:r>
              <a:rPr lang="ja-JP" altLang="en-US" sz="2400" dirty="0" smtClean="0"/>
              <a:t>デバッグ中に特定の行を選択してから</a:t>
            </a:r>
            <a:r>
              <a:rPr lang="en-US" altLang="ja-JP" sz="2400" dirty="0" smtClean="0"/>
              <a:t>Debug&gt;Run to Insertion Point (</a:t>
            </a:r>
            <a:r>
              <a:rPr lang="en-US" altLang="ja-JP" sz="2400" dirty="0" err="1" smtClean="0"/>
              <a:t>Ctrl+Shift+E</a:t>
            </a:r>
            <a:r>
              <a:rPr lang="en-US" altLang="ja-JP" sz="2400" dirty="0" smtClean="0"/>
              <a:t>)</a:t>
            </a:r>
            <a:r>
              <a:rPr lang="ja-JP" altLang="en-US" sz="2400" dirty="0" smtClean="0"/>
              <a:t>でその行まで実行される。</a:t>
            </a:r>
            <a:endParaRPr lang="ja-JP" altLang="en-US" sz="2400" dirty="0"/>
          </a:p>
        </p:txBody>
      </p:sp>
      <p:sp>
        <p:nvSpPr>
          <p:cNvPr id="6" name="スライド番号プレースホルダー 5"/>
          <p:cNvSpPr>
            <a:spLocks noGrp="1"/>
          </p:cNvSpPr>
          <p:nvPr>
            <p:ph type="sldNum" sz="quarter" idx="12"/>
          </p:nvPr>
        </p:nvSpPr>
        <p:spPr/>
        <p:txBody>
          <a:bodyPr/>
          <a:lstStyle/>
          <a:p>
            <a:fld id="{4F1CC6D0-5C45-40B5-8406-AF0C2D0F0FF6}" type="slidenum">
              <a:rPr kumimoji="1" lang="ja-JP" altLang="en-US" smtClean="0">
                <a:solidFill>
                  <a:srgbClr val="464653"/>
                </a:solidFill>
              </a:rPr>
              <a:pPr/>
              <a:t>67</a:t>
            </a:fld>
            <a:endParaRPr kumimoji="1" lang="ja-JP" altLang="en-US">
              <a:solidFill>
                <a:srgbClr val="464653"/>
              </a:solidFill>
            </a:endParaRPr>
          </a:p>
        </p:txBody>
      </p:sp>
    </p:spTree>
    <p:extLst>
      <p:ext uri="{BB962C8B-B14F-4D97-AF65-F5344CB8AC3E}">
        <p14:creationId xmlns:p14="http://schemas.microsoft.com/office/powerpoint/2010/main" val="24244186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dirty="0" smtClean="0"/>
              <a:t>マクロと命令文、コメント</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8131" name="コンテンツ プレースホルダ 2"/>
          <p:cNvSpPr>
            <a:spLocks noGrp="1"/>
          </p:cNvSpPr>
          <p:nvPr>
            <p:ph sz="quarter" idx="1"/>
          </p:nvPr>
        </p:nvSpPr>
        <p:spPr/>
        <p:txBody>
          <a:bodyPr>
            <a:normAutofit/>
          </a:bodyPr>
          <a:lstStyle/>
          <a:p>
            <a:pPr marL="0" indent="0">
              <a:lnSpc>
                <a:spcPct val="110000"/>
              </a:lnSpc>
              <a:buNone/>
            </a:pPr>
            <a:r>
              <a:rPr lang="ja-JP" altLang="en-US" sz="2200" dirty="0" smtClean="0"/>
              <a:t>マクロは命令文とコメントからできている。</a:t>
            </a:r>
            <a:endParaRPr lang="en-US" altLang="ja-JP" sz="2200" dirty="0" smtClean="0"/>
          </a:p>
          <a:p>
            <a:pPr>
              <a:lnSpc>
                <a:spcPct val="110000"/>
              </a:lnSpc>
            </a:pPr>
            <a:r>
              <a:rPr lang="ja-JP" altLang="en-US" sz="2200" dirty="0" smtClean="0"/>
              <a:t>命令文</a:t>
            </a:r>
            <a:r>
              <a:rPr lang="ja-JP" altLang="en-US" sz="2200" dirty="0"/>
              <a:t>の最後にはセミコロン</a:t>
            </a:r>
            <a:r>
              <a:rPr lang="en-US" altLang="ja-JP" sz="2200" dirty="0"/>
              <a:t>(;)</a:t>
            </a:r>
            <a:r>
              <a:rPr lang="ja-JP" altLang="en-US" sz="2200" dirty="0"/>
              <a:t>を</a:t>
            </a:r>
            <a:r>
              <a:rPr lang="ja-JP" altLang="en-US" sz="2200" dirty="0" smtClean="0"/>
              <a:t>つけて、文同士を区別する。</a:t>
            </a:r>
            <a:endParaRPr lang="en-US" altLang="ja-JP" sz="2200" dirty="0" smtClean="0"/>
          </a:p>
          <a:p>
            <a:pPr>
              <a:lnSpc>
                <a:spcPct val="110000"/>
              </a:lnSpc>
            </a:pPr>
            <a:r>
              <a:rPr lang="ja-JP" altLang="en-US" sz="2200" dirty="0" smtClean="0"/>
              <a:t>行の途中で「</a:t>
            </a:r>
            <a:r>
              <a:rPr lang="en-US" altLang="ja-JP" sz="2200" dirty="0" smtClean="0"/>
              <a:t>//</a:t>
            </a:r>
            <a:r>
              <a:rPr lang="ja-JP" altLang="en-US" sz="2200" dirty="0" smtClean="0"/>
              <a:t>」が現れると、その行のそれ以降の文はコメントとして扱われる。</a:t>
            </a:r>
            <a:endParaRPr lang="en-US" altLang="ja-JP" sz="2200" dirty="0" smtClean="0"/>
          </a:p>
          <a:p>
            <a:pPr>
              <a:lnSpc>
                <a:spcPct val="110000"/>
              </a:lnSpc>
            </a:pPr>
            <a:r>
              <a:rPr lang="ja-JP" altLang="en-US" sz="2200" dirty="0"/>
              <a:t>複数行</a:t>
            </a:r>
            <a:r>
              <a:rPr lang="ja-JP" altLang="en-US" sz="2200" dirty="0" smtClean="0"/>
              <a:t>にまたがるコメントは「</a:t>
            </a:r>
            <a:r>
              <a:rPr lang="en-US" altLang="ja-JP" sz="2200" dirty="0" smtClean="0"/>
              <a:t>/*</a:t>
            </a:r>
            <a:r>
              <a:rPr lang="ja-JP" altLang="en-US" sz="2200" dirty="0" smtClean="0"/>
              <a:t>」と「*</a:t>
            </a:r>
            <a:r>
              <a:rPr lang="en-US" altLang="ja-JP" sz="2200" dirty="0" smtClean="0"/>
              <a:t>/</a:t>
            </a:r>
            <a:r>
              <a:rPr lang="ja-JP" altLang="en-US" sz="2200" dirty="0" smtClean="0"/>
              <a:t>」で挟む。</a:t>
            </a:r>
            <a:endParaRPr lang="en-US" altLang="ja-JP" sz="2200" dirty="0" smtClean="0"/>
          </a:p>
          <a:p>
            <a:pPr>
              <a:lnSpc>
                <a:spcPct val="110000"/>
              </a:lnSpc>
            </a:pPr>
            <a:r>
              <a:rPr lang="ja-JP" altLang="en-US" sz="2200" dirty="0" smtClean="0"/>
              <a:t>使い</a:t>
            </a:r>
            <a:r>
              <a:rPr lang="ja-JP" altLang="en-US" sz="2200" dirty="0"/>
              <a:t>慣れない</a:t>
            </a:r>
            <a:r>
              <a:rPr lang="ja-JP" altLang="en-US" sz="2200" dirty="0" smtClean="0"/>
              <a:t>関数の説明や、想定される値や動作の説明等をコメントに書いておくと、あとで読み返したり、他の人にマクロを説明するときに役立つ。</a:t>
            </a:r>
            <a:endParaRPr lang="en-US" altLang="ja-JP" sz="2200" dirty="0" smtClean="0"/>
          </a:p>
          <a:p>
            <a:pPr>
              <a:lnSpc>
                <a:spcPct val="110000"/>
              </a:lnSpc>
            </a:pPr>
            <a:r>
              <a:rPr lang="ja-JP" altLang="en-US" sz="2200" dirty="0" smtClean="0"/>
              <a:t>例</a:t>
            </a:r>
            <a:r>
              <a:rPr lang="en-US" altLang="ja-JP" sz="2200" dirty="0" smtClean="0"/>
              <a:t>:</a:t>
            </a:r>
            <a:endParaRPr lang="en-US" altLang="ja-JP" sz="2200" dirty="0"/>
          </a:p>
          <a:p>
            <a:pPr marL="274320" lvl="1" indent="0">
              <a:lnSpc>
                <a:spcPct val="110000"/>
              </a:lnSpc>
              <a:buNone/>
            </a:pPr>
            <a:r>
              <a:rPr lang="en-US" altLang="ja-JP" sz="2000" dirty="0" smtClean="0"/>
              <a:t>	/* </a:t>
            </a:r>
            <a:r>
              <a:rPr lang="ja-JP" altLang="en-US" sz="2000" dirty="0" smtClean="0"/>
              <a:t>ここからコメントの例</a:t>
            </a:r>
            <a:endParaRPr lang="en-US" altLang="ja-JP" sz="2000" dirty="0" smtClean="0"/>
          </a:p>
          <a:p>
            <a:pPr marL="274320" lvl="1" indent="0">
              <a:lnSpc>
                <a:spcPct val="110000"/>
              </a:lnSpc>
              <a:buNone/>
            </a:pPr>
            <a:r>
              <a:rPr lang="en-US" altLang="ja-JP" sz="2000" dirty="0" smtClean="0"/>
              <a:t>        </a:t>
            </a:r>
            <a:r>
              <a:rPr lang="ja-JP" altLang="en-US" sz="2000" dirty="0" smtClean="0"/>
              <a:t>この行もコメント扱いになります</a:t>
            </a:r>
            <a:endParaRPr lang="en-US" altLang="ja-JP" sz="2000" dirty="0" smtClean="0"/>
          </a:p>
          <a:p>
            <a:pPr marL="274320" lvl="1" indent="0">
              <a:lnSpc>
                <a:spcPct val="110000"/>
              </a:lnSpc>
              <a:buNone/>
            </a:pPr>
            <a:r>
              <a:rPr lang="en-US" altLang="ja-JP" sz="2000" dirty="0"/>
              <a:t> </a:t>
            </a:r>
            <a:r>
              <a:rPr lang="en-US" altLang="ja-JP" sz="2000" dirty="0" smtClean="0"/>
              <a:t>       </a:t>
            </a:r>
            <a:r>
              <a:rPr lang="ja-JP" altLang="en-US" sz="2000" dirty="0" smtClean="0"/>
              <a:t>*</a:t>
            </a:r>
            <a:r>
              <a:rPr lang="en-US" altLang="ja-JP" sz="2000" dirty="0" smtClean="0"/>
              <a:t>/ </a:t>
            </a:r>
          </a:p>
          <a:p>
            <a:pPr marL="274320" lvl="1" indent="0">
              <a:lnSpc>
                <a:spcPct val="110000"/>
              </a:lnSpc>
              <a:buNone/>
            </a:pPr>
            <a:r>
              <a:rPr lang="en-US" altLang="ja-JP" sz="2000" dirty="0"/>
              <a:t>	</a:t>
            </a:r>
            <a:r>
              <a:rPr lang="en-US" altLang="ja-JP" sz="2000" dirty="0" smtClean="0"/>
              <a:t>print(</a:t>
            </a:r>
            <a:r>
              <a:rPr lang="ja-JP" altLang="en-US" sz="2000" dirty="0" smtClean="0"/>
              <a:t>“</a:t>
            </a:r>
            <a:r>
              <a:rPr lang="en-US" altLang="ja-JP" sz="2000" dirty="0" smtClean="0"/>
              <a:t>Hello world</a:t>
            </a:r>
            <a:r>
              <a:rPr lang="ja-JP" altLang="en-US" sz="2000" dirty="0" smtClean="0"/>
              <a:t>”</a:t>
            </a:r>
            <a:r>
              <a:rPr lang="en-US" altLang="ja-JP" sz="2000" dirty="0" smtClean="0"/>
              <a:t>); // Hello world</a:t>
            </a:r>
            <a:r>
              <a:rPr lang="ja-JP" altLang="en-US" sz="2000" dirty="0" smtClean="0"/>
              <a:t>という文字列を表示</a:t>
            </a:r>
            <a:endParaRPr lang="en-US" altLang="ja-JP" sz="2000" dirty="0" smtClean="0"/>
          </a:p>
          <a:p>
            <a:pPr>
              <a:lnSpc>
                <a:spcPct val="110000"/>
              </a:lnSpc>
            </a:pPr>
            <a:endParaRPr lang="en-US" altLang="ja-JP" sz="2200" dirty="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68</a:t>
            </a:fld>
            <a:endParaRPr kumimoji="1" lang="ja-JP" altLang="en-US">
              <a:solidFill>
                <a:srgbClr val="464653"/>
              </a:solidFill>
            </a:endParaRPr>
          </a:p>
        </p:txBody>
      </p:sp>
    </p:spTree>
    <p:extLst>
      <p:ext uri="{BB962C8B-B14F-4D97-AF65-F5344CB8AC3E}">
        <p14:creationId xmlns:p14="http://schemas.microsoft.com/office/powerpoint/2010/main" val="38091081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dirty="0" smtClean="0"/>
              <a:t>変数 </a:t>
            </a:r>
            <a:r>
              <a:rPr lang="en-US" altLang="ja-JP" dirty="0" smtClean="0"/>
              <a:t>(1)</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8131" name="コンテンツ プレースホルダ 2"/>
          <p:cNvSpPr>
            <a:spLocks noGrp="1"/>
          </p:cNvSpPr>
          <p:nvPr>
            <p:ph sz="quarter" idx="1"/>
          </p:nvPr>
        </p:nvSpPr>
        <p:spPr/>
        <p:txBody>
          <a:bodyPr>
            <a:normAutofit/>
          </a:bodyPr>
          <a:lstStyle/>
          <a:p>
            <a:pPr>
              <a:lnSpc>
                <a:spcPct val="110000"/>
              </a:lnSpc>
            </a:pPr>
            <a:r>
              <a:rPr lang="ja-JP" altLang="en-US" sz="2200" dirty="0" smtClean="0"/>
              <a:t>変数とは、値を一時的に保管しておく入れ物である。</a:t>
            </a:r>
            <a:endParaRPr lang="en-US" altLang="ja-JP" sz="2200" dirty="0" smtClean="0"/>
          </a:p>
          <a:p>
            <a:pPr lvl="1">
              <a:lnSpc>
                <a:spcPct val="110000"/>
              </a:lnSpc>
            </a:pPr>
            <a:r>
              <a:rPr lang="en-US" altLang="ja-JP" sz="1900" dirty="0" smtClean="0"/>
              <a:t>Excel</a:t>
            </a:r>
            <a:r>
              <a:rPr lang="ja-JP" altLang="en-US" sz="1900" dirty="0" smtClean="0"/>
              <a:t>のセルも値をひとつだけ保管しておくことができた。</a:t>
            </a:r>
            <a:endParaRPr lang="en-US" altLang="ja-JP" sz="1900" dirty="0" smtClean="0"/>
          </a:p>
          <a:p>
            <a:pPr lvl="1">
              <a:lnSpc>
                <a:spcPct val="110000"/>
              </a:lnSpc>
            </a:pPr>
            <a:r>
              <a:rPr lang="ja-JP" altLang="en-US" sz="1900" dirty="0"/>
              <a:t>実体</a:t>
            </a:r>
            <a:r>
              <a:rPr lang="ja-JP" altLang="en-US" sz="1900" dirty="0" smtClean="0"/>
              <a:t>はコンピュータのメモリ。</a:t>
            </a:r>
            <a:endParaRPr lang="en-US" altLang="ja-JP" sz="1900" dirty="0" smtClean="0"/>
          </a:p>
          <a:p>
            <a:pPr>
              <a:lnSpc>
                <a:spcPct val="110000"/>
              </a:lnSpc>
            </a:pPr>
            <a:r>
              <a:rPr lang="ja-JP" altLang="en-US" sz="2200" dirty="0" smtClean="0"/>
              <a:t>変数の名前の大文字と小文字は区別される。例えば</a:t>
            </a:r>
            <a:r>
              <a:rPr lang="en-US" altLang="ja-JP" sz="2200" dirty="0" smtClean="0"/>
              <a:t>A</a:t>
            </a:r>
            <a:r>
              <a:rPr lang="ja-JP" altLang="en-US" sz="2200" dirty="0" smtClean="0"/>
              <a:t>と</a:t>
            </a:r>
            <a:r>
              <a:rPr lang="en-US" altLang="ja-JP" sz="2200" dirty="0" smtClean="0"/>
              <a:t>a</a:t>
            </a:r>
            <a:r>
              <a:rPr lang="ja-JP" altLang="en-US" sz="2200" dirty="0" smtClean="0"/>
              <a:t>は別の変数として扱われる。</a:t>
            </a:r>
            <a:endParaRPr lang="en-US" altLang="ja-JP" sz="2200" dirty="0" smtClean="0"/>
          </a:p>
          <a:p>
            <a:pPr>
              <a:lnSpc>
                <a:spcPct val="110000"/>
              </a:lnSpc>
            </a:pPr>
            <a:r>
              <a:rPr lang="ja-JP" altLang="en-US" sz="2200" dirty="0" smtClean="0"/>
              <a:t>例：</a:t>
            </a:r>
            <a:r>
              <a:rPr lang="en-US" altLang="ja-JP" sz="2200" dirty="0" smtClean="0"/>
              <a:t/>
            </a:r>
            <a:br>
              <a:rPr lang="en-US" altLang="ja-JP" sz="2200" dirty="0" smtClean="0"/>
            </a:br>
            <a:r>
              <a:rPr lang="en-US" altLang="ja-JP" sz="2200" dirty="0" smtClean="0"/>
              <a:t>	a = 1.23</a:t>
            </a:r>
            <a:r>
              <a:rPr lang="en-US" altLang="ja-JP" sz="2200" dirty="0"/>
              <a:t>; // </a:t>
            </a:r>
            <a:r>
              <a:rPr lang="ja-JP" altLang="en-US" sz="2200" dirty="0"/>
              <a:t>変数</a:t>
            </a:r>
            <a:r>
              <a:rPr lang="en-US" altLang="ja-JP" sz="2200" dirty="0"/>
              <a:t>a</a:t>
            </a:r>
            <a:r>
              <a:rPr lang="ja-JP" altLang="en-US" sz="2200" dirty="0" smtClean="0"/>
              <a:t>に値</a:t>
            </a:r>
            <a:r>
              <a:rPr lang="en-US" altLang="ja-JP" sz="2200" dirty="0" smtClean="0"/>
              <a:t>1.23</a:t>
            </a:r>
            <a:r>
              <a:rPr lang="ja-JP" altLang="en-US" sz="2200" dirty="0" smtClean="0"/>
              <a:t>を</a:t>
            </a:r>
            <a:r>
              <a:rPr lang="ja-JP" altLang="en-US" sz="2200" dirty="0"/>
              <a:t>代入</a:t>
            </a:r>
            <a:r>
              <a:rPr lang="en-US" altLang="ja-JP" sz="2000" dirty="0" smtClean="0"/>
              <a:t/>
            </a:r>
            <a:br>
              <a:rPr lang="en-US" altLang="ja-JP" sz="2000" dirty="0" smtClean="0"/>
            </a:br>
            <a:r>
              <a:rPr lang="en-US" altLang="ja-JP" sz="2200" dirty="0" smtClean="0"/>
              <a:t>	b = 2.22;</a:t>
            </a:r>
            <a:r>
              <a:rPr lang="en-US" altLang="ja-JP" sz="2200" dirty="0"/>
              <a:t> </a:t>
            </a:r>
            <a:r>
              <a:rPr lang="en-US" altLang="ja-JP" sz="2200" dirty="0" smtClean="0"/>
              <a:t>// </a:t>
            </a:r>
            <a:r>
              <a:rPr lang="ja-JP" altLang="en-US" sz="2200" dirty="0" smtClean="0"/>
              <a:t>変数</a:t>
            </a:r>
            <a:r>
              <a:rPr lang="en-US" altLang="ja-JP" sz="2200" dirty="0" smtClean="0"/>
              <a:t>b</a:t>
            </a:r>
            <a:r>
              <a:rPr lang="ja-JP" altLang="en-US" sz="2200" dirty="0" smtClean="0"/>
              <a:t>に値</a:t>
            </a:r>
            <a:r>
              <a:rPr lang="en-US" altLang="ja-JP" sz="2200" dirty="0" smtClean="0"/>
              <a:t>2.22</a:t>
            </a:r>
            <a:r>
              <a:rPr lang="ja-JP" altLang="en-US" sz="2200" dirty="0" smtClean="0"/>
              <a:t>を代入</a:t>
            </a:r>
            <a:r>
              <a:rPr lang="en-US" altLang="ja-JP" sz="2200" dirty="0" smtClean="0"/>
              <a:t/>
            </a:r>
            <a:br>
              <a:rPr lang="en-US" altLang="ja-JP" sz="2200" dirty="0" smtClean="0"/>
            </a:br>
            <a:r>
              <a:rPr lang="en-US" altLang="ja-JP" sz="2200" dirty="0" smtClean="0"/>
              <a:t>	c = </a:t>
            </a:r>
            <a:r>
              <a:rPr lang="en-US" altLang="ja-JP" sz="2200" dirty="0" err="1" smtClean="0"/>
              <a:t>a+b</a:t>
            </a:r>
            <a:r>
              <a:rPr lang="en-US" altLang="ja-JP" sz="2200" dirty="0" smtClean="0"/>
              <a:t>;  // </a:t>
            </a:r>
            <a:r>
              <a:rPr lang="en-US" altLang="ja-JP" sz="2200" dirty="0" err="1" smtClean="0"/>
              <a:t>a+b</a:t>
            </a:r>
            <a:r>
              <a:rPr lang="ja-JP" altLang="en-US" sz="2200" dirty="0" smtClean="0"/>
              <a:t>を計算して変数</a:t>
            </a:r>
            <a:r>
              <a:rPr lang="en-US" altLang="ja-JP" sz="2200" dirty="0" smtClean="0"/>
              <a:t>c</a:t>
            </a:r>
            <a:r>
              <a:rPr lang="ja-JP" altLang="en-US" sz="2200" dirty="0" smtClean="0"/>
              <a:t>に代入</a:t>
            </a:r>
            <a:r>
              <a:rPr lang="en-US" altLang="ja-JP" sz="2200" dirty="0" smtClean="0"/>
              <a:t/>
            </a:r>
            <a:br>
              <a:rPr lang="en-US" altLang="ja-JP" sz="2200" dirty="0" smtClean="0"/>
            </a:br>
            <a:r>
              <a:rPr lang="en-US" altLang="ja-JP" sz="2200" dirty="0" smtClean="0"/>
              <a:t>	print(c);  // </a:t>
            </a:r>
            <a:r>
              <a:rPr lang="ja-JP" altLang="en-US" sz="2200" dirty="0" smtClean="0"/>
              <a:t>変数</a:t>
            </a:r>
            <a:r>
              <a:rPr lang="en-US" altLang="ja-JP" sz="2200" dirty="0" smtClean="0"/>
              <a:t>c</a:t>
            </a:r>
            <a:r>
              <a:rPr lang="ja-JP" altLang="en-US" sz="2200" dirty="0" smtClean="0"/>
              <a:t>の値を表示</a:t>
            </a:r>
            <a:r>
              <a:rPr lang="en-US" altLang="ja-JP" sz="2200" dirty="0" smtClean="0"/>
              <a:t/>
            </a:r>
            <a:br>
              <a:rPr lang="en-US" altLang="ja-JP" sz="2200" dirty="0" smtClean="0"/>
            </a:br>
            <a:r>
              <a:rPr lang="ja-JP" altLang="en-US" sz="2200" dirty="0" smtClean="0"/>
              <a:t>とマクロウィンドウに書いて実行すると、</a:t>
            </a:r>
            <a:r>
              <a:rPr lang="en-US" altLang="ja-JP" sz="2200" dirty="0" smtClean="0"/>
              <a:t>"log"</a:t>
            </a:r>
            <a:r>
              <a:rPr lang="ja-JP" altLang="en-US" sz="2200" dirty="0" smtClean="0"/>
              <a:t>ウィンドウに</a:t>
            </a:r>
            <a:r>
              <a:rPr lang="en-US" altLang="ja-JP" sz="2200" dirty="0" smtClean="0"/>
              <a:t/>
            </a:r>
            <a:br>
              <a:rPr lang="en-US" altLang="ja-JP" sz="2200" dirty="0" smtClean="0"/>
            </a:br>
            <a:r>
              <a:rPr lang="en-US" altLang="ja-JP" sz="2200" dirty="0" smtClean="0"/>
              <a:t>	3.45</a:t>
            </a:r>
            <a:br>
              <a:rPr lang="en-US" altLang="ja-JP" sz="2200" dirty="0" smtClean="0"/>
            </a:br>
            <a:r>
              <a:rPr lang="ja-JP" altLang="en-US" sz="2200" dirty="0" smtClean="0"/>
              <a:t>と表示される。</a:t>
            </a:r>
            <a:endParaRPr lang="en-US" altLang="ja-JP" sz="22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69</a:t>
            </a:fld>
            <a:endParaRPr kumimoji="1" lang="ja-JP" altLang="en-US">
              <a:solidFill>
                <a:srgbClr val="464653"/>
              </a:solidFill>
            </a:endParaRPr>
          </a:p>
        </p:txBody>
      </p:sp>
      <p:sp>
        <p:nvSpPr>
          <p:cNvPr id="6" name="テキスト ボックス 5"/>
          <p:cNvSpPr txBox="1"/>
          <p:nvPr/>
        </p:nvSpPr>
        <p:spPr>
          <a:xfrm>
            <a:off x="3627621" y="5312367"/>
            <a:ext cx="5059180" cy="830997"/>
          </a:xfrm>
          <a:prstGeom prst="rect">
            <a:avLst/>
          </a:prstGeom>
          <a:solidFill>
            <a:srgbClr val="FFFF00"/>
          </a:solidFill>
          <a:ln>
            <a:solidFill>
              <a:schemeClr val="tx1"/>
            </a:solidFill>
          </a:ln>
        </p:spPr>
        <p:txBody>
          <a:bodyPr wrap="square" rtlCol="0">
            <a:spAutoFit/>
          </a:bodyPr>
          <a:lstStyle/>
          <a:p>
            <a:pPr algn="ctr"/>
            <a:r>
              <a:rPr kumimoji="1" lang="ja-JP" altLang="en-US" dirty="0" smtClean="0">
                <a:latin typeface="+mn-lt"/>
                <a:ea typeface="+mn-ea"/>
              </a:rPr>
              <a:t>「</a:t>
            </a:r>
            <a:r>
              <a:rPr kumimoji="1" lang="en-US" altLang="ja-JP" dirty="0" smtClean="0">
                <a:latin typeface="+mn-lt"/>
                <a:ea typeface="+mn-ea"/>
              </a:rPr>
              <a:t>=</a:t>
            </a:r>
            <a:r>
              <a:rPr kumimoji="1" lang="ja-JP" altLang="en-US" dirty="0" smtClean="0">
                <a:latin typeface="+mn-lt"/>
                <a:ea typeface="+mn-ea"/>
              </a:rPr>
              <a:t>」は「等しい」ではなくて</a:t>
            </a:r>
            <a:r>
              <a:rPr kumimoji="1" lang="en-US" altLang="ja-JP" dirty="0" smtClean="0">
                <a:latin typeface="+mn-lt"/>
                <a:ea typeface="+mn-ea"/>
              </a:rPr>
              <a:t/>
            </a:r>
            <a:br>
              <a:rPr kumimoji="1" lang="en-US" altLang="ja-JP" dirty="0" smtClean="0">
                <a:latin typeface="+mn-lt"/>
                <a:ea typeface="+mn-ea"/>
              </a:rPr>
            </a:br>
            <a:r>
              <a:rPr kumimoji="1" lang="ja-JP" altLang="en-US" dirty="0" smtClean="0">
                <a:latin typeface="+mn-lt"/>
                <a:ea typeface="+mn-ea"/>
              </a:rPr>
              <a:t>「代入」の意味になることに注意</a:t>
            </a:r>
            <a:r>
              <a:rPr kumimoji="1" lang="en-US" altLang="ja-JP" dirty="0" smtClean="0">
                <a:latin typeface="+mn-lt"/>
                <a:ea typeface="+mn-ea"/>
              </a:rPr>
              <a:t>!!</a:t>
            </a:r>
            <a:endParaRPr kumimoji="1" lang="ja-JP" altLang="en-US" dirty="0">
              <a:latin typeface="+mn-lt"/>
              <a:ea typeface="+mn-ea"/>
            </a:endParaRPr>
          </a:p>
        </p:txBody>
      </p:sp>
    </p:spTree>
    <p:extLst>
      <p:ext uri="{BB962C8B-B14F-4D97-AF65-F5344CB8AC3E}">
        <p14:creationId xmlns:p14="http://schemas.microsoft.com/office/powerpoint/2010/main" val="4128918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r>
              <a:rPr lang="ja-JP" altLang="en-US" smtClean="0"/>
              <a:t>グラフの作成</a:t>
            </a:r>
          </a:p>
        </p:txBody>
      </p:sp>
      <p:sp>
        <p:nvSpPr>
          <p:cNvPr id="16387" name="コンテンツ プレースホルダー 2"/>
          <p:cNvSpPr>
            <a:spLocks noGrp="1"/>
          </p:cNvSpPr>
          <p:nvPr>
            <p:ph sz="quarter" idx="1"/>
          </p:nvPr>
        </p:nvSpPr>
        <p:spPr/>
        <p:txBody>
          <a:bodyPr>
            <a:normAutofit/>
          </a:bodyPr>
          <a:lstStyle/>
          <a:p>
            <a:r>
              <a:rPr lang="ja-JP" altLang="en-US" sz="2400" dirty="0" smtClean="0"/>
              <a:t>グラフにしたい部分を選択して「挿入」タブをクリック</a:t>
            </a:r>
            <a:r>
              <a:rPr lang="en-US" altLang="ja-JP" sz="2400" dirty="0" smtClean="0"/>
              <a:t>→</a:t>
            </a:r>
            <a:r>
              <a:rPr lang="ja-JP" altLang="en-US" sz="2400" dirty="0" smtClean="0"/>
              <a:t>グラフの種類を選んでクリックする。</a:t>
            </a:r>
            <a:endParaRPr lang="en-US" altLang="ja-JP" sz="2400" dirty="0" smtClean="0"/>
          </a:p>
          <a:p>
            <a:r>
              <a:rPr lang="ja-JP" altLang="en-US" sz="2400" dirty="0" smtClean="0"/>
              <a:t>エラーバーのつけかた</a:t>
            </a:r>
            <a:endParaRPr lang="en-US" altLang="ja-JP" sz="2400" dirty="0" smtClean="0"/>
          </a:p>
          <a:p>
            <a:pPr marL="731520" lvl="1" indent="-457200">
              <a:buFont typeface="+mj-lt"/>
              <a:buAutoNum type="arabicPeriod"/>
            </a:pPr>
            <a:r>
              <a:rPr lang="ja-JP" altLang="en-US" sz="2100" dirty="0" smtClean="0"/>
              <a:t>グラフ上でデータ系列を選ぶ。</a:t>
            </a:r>
            <a:endParaRPr lang="en-US" altLang="ja-JP" sz="2100" dirty="0" smtClean="0"/>
          </a:p>
          <a:p>
            <a:pPr marL="731520" lvl="1" indent="-457200">
              <a:buFont typeface="+mj-lt"/>
              <a:buAutoNum type="arabicPeriod"/>
            </a:pPr>
            <a:r>
              <a:rPr lang="ja-JP" altLang="en-US" sz="2100" dirty="0" smtClean="0"/>
              <a:t>「レイアウト」タブの「誤差範囲」で「その他の誤差範囲オプション」で設定ウィンドウを開く。</a:t>
            </a:r>
            <a:endParaRPr lang="en-US" altLang="ja-JP" sz="2100" dirty="0" smtClean="0"/>
          </a:p>
          <a:p>
            <a:pPr marL="731520" lvl="1" indent="-457200">
              <a:buFont typeface="+mj-lt"/>
              <a:buAutoNum type="arabicPeriod"/>
            </a:pPr>
            <a:r>
              <a:rPr lang="ja-JP" altLang="en-US" sz="2100" dirty="0" smtClean="0"/>
              <a:t>「両方向」を選び、「ユーザー設定」「値の指定」と進む。</a:t>
            </a:r>
            <a:endParaRPr lang="en-US" altLang="ja-JP" sz="2100" dirty="0" smtClean="0"/>
          </a:p>
          <a:p>
            <a:pPr marL="731520" lvl="1" indent="-457200">
              <a:buFont typeface="+mj-lt"/>
              <a:buAutoNum type="arabicPeriod"/>
            </a:pPr>
            <a:r>
              <a:rPr lang="ja-JP" altLang="en-US" sz="2100" dirty="0" smtClean="0"/>
              <a:t>「正の誤差の値」「負の誤差の値」で標準誤差が入力されているセル範囲を選ぶ。</a:t>
            </a:r>
            <a:endParaRPr lang="en-US" altLang="ja-JP" sz="2100" dirty="0" smtClean="0"/>
          </a:p>
          <a:p>
            <a:endParaRPr lang="ja-JP" altLang="en-US" sz="2400" dirty="0" smtClean="0"/>
          </a:p>
        </p:txBody>
      </p:sp>
      <p:sp>
        <p:nvSpPr>
          <p:cNvPr id="2" name="日付プレースホルダー 1"/>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3" name="フッター プレースホルダー 2"/>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 name="スライド番号プレースホルダー 3"/>
          <p:cNvSpPr>
            <a:spLocks noGrp="1"/>
          </p:cNvSpPr>
          <p:nvPr>
            <p:ph type="sldNum" sz="quarter" idx="12"/>
          </p:nvPr>
        </p:nvSpPr>
        <p:spPr/>
        <p:txBody>
          <a:bodyPr/>
          <a:lstStyle/>
          <a:p>
            <a:fld id="{4F1CC6D0-5C45-40B5-8406-AF0C2D0F0FF6}" type="slidenum">
              <a:rPr kumimoji="1" lang="ja-JP" altLang="en-US" smtClean="0">
                <a:solidFill>
                  <a:srgbClr val="464653"/>
                </a:solidFill>
              </a:rPr>
              <a:pPr/>
              <a:t>7</a:t>
            </a:fld>
            <a:endParaRPr kumimoji="1" lang="ja-JP" altLang="en-US">
              <a:solidFill>
                <a:srgbClr val="464653"/>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dirty="0" smtClean="0"/>
              <a:t>変数 </a:t>
            </a:r>
            <a:r>
              <a:rPr lang="en-US" altLang="ja-JP" dirty="0" smtClean="0"/>
              <a:t>(2)</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8131" name="コンテンツ プレースホルダ 2"/>
          <p:cNvSpPr>
            <a:spLocks noGrp="1"/>
          </p:cNvSpPr>
          <p:nvPr>
            <p:ph sz="quarter" idx="1"/>
          </p:nvPr>
        </p:nvSpPr>
        <p:spPr/>
        <p:txBody>
          <a:bodyPr>
            <a:normAutofit/>
          </a:bodyPr>
          <a:lstStyle/>
          <a:p>
            <a:pPr>
              <a:lnSpc>
                <a:spcPct val="110000"/>
              </a:lnSpc>
            </a:pPr>
            <a:r>
              <a:rPr lang="en-US" altLang="ja-JP" sz="2200" dirty="0" smtClean="0"/>
              <a:t>ImageJ</a:t>
            </a:r>
            <a:r>
              <a:rPr lang="ja-JP" altLang="en-US" sz="2200" dirty="0" smtClean="0"/>
              <a:t>マクロの変数は「タイプレス」、つまり整数とか文字とかの種別を持たない。使用の前に宣言する必要もない。その時その時で違う種類のデータを保持することができる。</a:t>
            </a:r>
            <a:endParaRPr lang="en-US" altLang="ja-JP" sz="2200" dirty="0" smtClean="0"/>
          </a:p>
          <a:p>
            <a:pPr>
              <a:lnSpc>
                <a:spcPct val="110000"/>
              </a:lnSpc>
            </a:pPr>
            <a:r>
              <a:rPr lang="ja-JP" altLang="en-US" sz="2200" dirty="0" smtClean="0"/>
              <a:t>例：</a:t>
            </a:r>
            <a:r>
              <a:rPr lang="en-US" altLang="ja-JP" sz="2200" dirty="0" smtClean="0"/>
              <a:t/>
            </a:r>
            <a:br>
              <a:rPr lang="en-US" altLang="ja-JP" sz="2200" dirty="0" smtClean="0"/>
            </a:br>
            <a:r>
              <a:rPr lang="en-US" altLang="ja-JP" sz="2200" dirty="0" smtClean="0"/>
              <a:t>	v = 1.23;</a:t>
            </a:r>
            <a:br>
              <a:rPr lang="en-US" altLang="ja-JP" sz="2200" dirty="0" smtClean="0"/>
            </a:br>
            <a:r>
              <a:rPr lang="en-US" altLang="ja-JP" sz="2200" dirty="0" smtClean="0"/>
              <a:t>	print(v);</a:t>
            </a:r>
            <a:br>
              <a:rPr lang="en-US" altLang="ja-JP" sz="2200" dirty="0" smtClean="0"/>
            </a:br>
            <a:r>
              <a:rPr lang="en-US" altLang="ja-JP" sz="2200" dirty="0" smtClean="0"/>
              <a:t>	v = “a string”;</a:t>
            </a:r>
            <a:br>
              <a:rPr lang="en-US" altLang="ja-JP" sz="2200" dirty="0" smtClean="0"/>
            </a:br>
            <a:r>
              <a:rPr lang="en-US" altLang="ja-JP" sz="2200" dirty="0" smtClean="0"/>
              <a:t>	print(v);</a:t>
            </a:r>
            <a:br>
              <a:rPr lang="en-US" altLang="ja-JP" sz="2200" dirty="0" smtClean="0"/>
            </a:br>
            <a:r>
              <a:rPr lang="ja-JP" altLang="en-US" sz="2200" dirty="0" smtClean="0"/>
              <a:t>とマクロウィンドウに書いて実行すると、</a:t>
            </a:r>
            <a:r>
              <a:rPr lang="en-US" altLang="ja-JP" sz="2200" dirty="0" smtClean="0"/>
              <a:t>"log"</a:t>
            </a:r>
            <a:r>
              <a:rPr lang="ja-JP" altLang="en-US" sz="2200" dirty="0" smtClean="0"/>
              <a:t>ウィンドウに</a:t>
            </a:r>
            <a:r>
              <a:rPr lang="en-US" altLang="ja-JP" sz="2200" dirty="0" smtClean="0"/>
              <a:t/>
            </a:r>
            <a:br>
              <a:rPr lang="en-US" altLang="ja-JP" sz="2200" dirty="0" smtClean="0"/>
            </a:br>
            <a:r>
              <a:rPr lang="en-US" altLang="ja-JP" sz="2200" dirty="0" smtClean="0"/>
              <a:t>	1.23</a:t>
            </a:r>
            <a:br>
              <a:rPr lang="en-US" altLang="ja-JP" sz="2200" dirty="0" smtClean="0"/>
            </a:br>
            <a:r>
              <a:rPr lang="en-US" altLang="ja-JP" sz="2200" dirty="0" smtClean="0"/>
              <a:t>	a string</a:t>
            </a:r>
            <a:r>
              <a:rPr lang="en-US" altLang="ja-JP" sz="2200" dirty="0"/>
              <a:t/>
            </a:r>
            <a:br>
              <a:rPr lang="en-US" altLang="ja-JP" sz="2200" dirty="0"/>
            </a:br>
            <a:r>
              <a:rPr lang="ja-JP" altLang="en-US" sz="2200" dirty="0" smtClean="0"/>
              <a:t>と表示される。</a:t>
            </a:r>
            <a:endParaRPr lang="en-US" altLang="ja-JP" sz="22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70</a:t>
            </a:fld>
            <a:endParaRPr kumimoji="1" lang="ja-JP" altLang="en-US">
              <a:solidFill>
                <a:srgbClr val="464653"/>
              </a:solidFill>
            </a:endParaRPr>
          </a:p>
        </p:txBody>
      </p:sp>
    </p:spTree>
    <p:extLst>
      <p:ext uri="{BB962C8B-B14F-4D97-AF65-F5344CB8AC3E}">
        <p14:creationId xmlns:p14="http://schemas.microsoft.com/office/powerpoint/2010/main" val="33785302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a:t>配列</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9155" name="コンテンツ プレースホルダ 2"/>
          <p:cNvSpPr>
            <a:spLocks noGrp="1"/>
          </p:cNvSpPr>
          <p:nvPr>
            <p:ph sz="quarter" idx="1"/>
          </p:nvPr>
        </p:nvSpPr>
        <p:spPr/>
        <p:txBody>
          <a:bodyPr>
            <a:normAutofit/>
          </a:bodyPr>
          <a:lstStyle/>
          <a:p>
            <a:r>
              <a:rPr lang="ja-JP" altLang="en-US" sz="2200" dirty="0" smtClean="0"/>
              <a:t>配列とは添え字の番号で指定される一連の変数</a:t>
            </a:r>
            <a:r>
              <a:rPr lang="en-US" altLang="ja-JP" sz="2200" dirty="0" smtClean="0"/>
              <a:t>(</a:t>
            </a:r>
            <a:r>
              <a:rPr lang="ja-JP" altLang="en-US" sz="2200" dirty="0" smtClean="0"/>
              <a:t>要素と呼ぶ</a:t>
            </a:r>
            <a:r>
              <a:rPr lang="en-US" altLang="ja-JP" sz="2200" dirty="0" smtClean="0"/>
              <a:t>)</a:t>
            </a:r>
            <a:r>
              <a:rPr lang="ja-JP" altLang="en-US" sz="2200" dirty="0" smtClean="0"/>
              <a:t>がセットになったもの。配列の添え字は</a:t>
            </a:r>
            <a:r>
              <a:rPr lang="en-US" altLang="ja-JP" sz="2200" dirty="0" smtClean="0"/>
              <a:t>[]</a:t>
            </a:r>
            <a:r>
              <a:rPr lang="ja-JP" altLang="en-US" sz="2200" dirty="0" smtClean="0"/>
              <a:t>で囲む。</a:t>
            </a:r>
            <a:endParaRPr lang="en-US" altLang="ja-JP" sz="2200" dirty="0" smtClean="0"/>
          </a:p>
          <a:p>
            <a:r>
              <a:rPr lang="ja-JP" altLang="en-US" sz="2200" dirty="0" smtClean="0"/>
              <a:t>配列の要素数は</a:t>
            </a:r>
            <a:r>
              <a:rPr lang="en-US" altLang="ja-JP" sz="2200" dirty="0" smtClean="0"/>
              <a:t>.length</a:t>
            </a:r>
            <a:r>
              <a:rPr lang="ja-JP" altLang="en-US" sz="2200" dirty="0" smtClean="0"/>
              <a:t>で与えられる。例えば配列</a:t>
            </a:r>
            <a:r>
              <a:rPr lang="en-US" altLang="ja-JP" sz="2200" dirty="0" smtClean="0"/>
              <a:t>v</a:t>
            </a:r>
            <a:r>
              <a:rPr lang="ja-JP" altLang="en-US" sz="2200" dirty="0" smtClean="0"/>
              <a:t>の要素の数は</a:t>
            </a:r>
            <a:r>
              <a:rPr lang="en-US" altLang="ja-JP" sz="2200" dirty="0" err="1" smtClean="0"/>
              <a:t>v.length</a:t>
            </a:r>
            <a:r>
              <a:rPr lang="ja-JP" altLang="en-US" sz="2200" dirty="0" err="1" smtClean="0"/>
              <a:t>。</a:t>
            </a:r>
            <a:endParaRPr lang="en-US" altLang="ja-JP" sz="2200" dirty="0" smtClean="0"/>
          </a:p>
          <a:p>
            <a:r>
              <a:rPr lang="en-US" altLang="ja-JP" sz="2200" dirty="0" err="1" smtClean="0"/>
              <a:t>newArray</a:t>
            </a:r>
            <a:r>
              <a:rPr lang="en-US" altLang="ja-JP" sz="2200" dirty="0" smtClean="0"/>
              <a:t>(size)</a:t>
            </a:r>
            <a:r>
              <a:rPr lang="ja-JP" altLang="en-US" sz="2200" dirty="0" smtClean="0"/>
              <a:t>で</a:t>
            </a:r>
            <a:r>
              <a:rPr lang="en-US" altLang="ja-JP" sz="2200" dirty="0" smtClean="0"/>
              <a:t>size</a:t>
            </a:r>
            <a:r>
              <a:rPr lang="ja-JP" altLang="en-US" sz="2200" dirty="0" smtClean="0"/>
              <a:t>の数の要素を持つ配列が作成される。または、各要素の内容を与えて作成することもできる。</a:t>
            </a:r>
            <a:r>
              <a:rPr lang="en-US" altLang="ja-JP" sz="2200" dirty="0" smtClean="0"/>
              <a:t/>
            </a:r>
            <a:br>
              <a:rPr lang="en-US" altLang="ja-JP" sz="2200" dirty="0" smtClean="0"/>
            </a:br>
            <a:r>
              <a:rPr lang="ja-JP" altLang="en-US" sz="2200" dirty="0" smtClean="0"/>
              <a:t>例：</a:t>
            </a:r>
            <a:r>
              <a:rPr lang="en-US" altLang="ja-JP" sz="2200" dirty="0" smtClean="0"/>
              <a:t>v = </a:t>
            </a:r>
            <a:r>
              <a:rPr lang="en-US" altLang="ja-JP" sz="2200" dirty="0" err="1" smtClean="0"/>
              <a:t>newArray</a:t>
            </a:r>
            <a:r>
              <a:rPr lang="en-US" altLang="ja-JP" sz="2200" dirty="0" smtClean="0"/>
              <a:t>(1,4,7);     </a:t>
            </a:r>
            <a:br>
              <a:rPr lang="en-US" altLang="ja-JP" sz="2200" dirty="0" smtClean="0"/>
            </a:br>
            <a:r>
              <a:rPr lang="en-US" altLang="ja-JP" sz="2200" dirty="0" smtClean="0"/>
              <a:t>    v = </a:t>
            </a:r>
            <a:r>
              <a:rPr lang="en-US" altLang="ja-JP" sz="2200" dirty="0" err="1" smtClean="0"/>
              <a:t>newArray</a:t>
            </a:r>
            <a:r>
              <a:rPr lang="en-US" altLang="ja-JP" sz="2200" dirty="0" smtClean="0"/>
              <a:t>("</a:t>
            </a:r>
            <a:r>
              <a:rPr lang="en-US" altLang="ja-JP" sz="2200" dirty="0" err="1" smtClean="0"/>
              <a:t>a","b","c</a:t>
            </a:r>
            <a:r>
              <a:rPr lang="en-US" altLang="ja-JP" sz="2200" dirty="0" smtClean="0"/>
              <a:t>");</a:t>
            </a:r>
            <a:br>
              <a:rPr lang="en-US" altLang="ja-JP" sz="2200" dirty="0" smtClean="0"/>
            </a:br>
            <a:r>
              <a:rPr lang="en-US" altLang="ja-JP" sz="2200" dirty="0" smtClean="0"/>
              <a:t>	v = </a:t>
            </a:r>
            <a:r>
              <a:rPr lang="en-US" altLang="ja-JP" sz="2200" dirty="0" err="1" smtClean="0"/>
              <a:t>newArray</a:t>
            </a:r>
            <a:r>
              <a:rPr lang="en-US" altLang="ja-JP" sz="2200" dirty="0" smtClean="0"/>
              <a:t>(10);</a:t>
            </a:r>
            <a:br>
              <a:rPr lang="en-US" altLang="ja-JP" sz="2200" dirty="0" smtClean="0"/>
            </a:br>
            <a:r>
              <a:rPr lang="en-US" altLang="ja-JP" sz="2200" dirty="0" smtClean="0"/>
              <a:t>	v[1] = 5.02;</a:t>
            </a:r>
            <a:br>
              <a:rPr lang="en-US" altLang="ja-JP" sz="2200" dirty="0" smtClean="0"/>
            </a:br>
            <a:r>
              <a:rPr lang="en-US" altLang="ja-JP" sz="2200" dirty="0" smtClean="0"/>
              <a:t>	print(v[1]); </a:t>
            </a:r>
          </a:p>
          <a:p>
            <a:r>
              <a:rPr lang="ja-JP" altLang="en-US" sz="2200" dirty="0" smtClean="0"/>
              <a:t>二次元の配列はサポートされていない。一次元の配列で二次元配列を表現するしかない。</a:t>
            </a:r>
            <a:r>
              <a:rPr lang="en-US" altLang="ja-JP" sz="2200" dirty="0" smtClean="0"/>
              <a:t/>
            </a:r>
            <a:br>
              <a:rPr lang="en-US" altLang="ja-JP" sz="2200" dirty="0" smtClean="0"/>
            </a:br>
            <a:r>
              <a:rPr lang="ja-JP" altLang="en-US" sz="2200" dirty="0" smtClean="0"/>
              <a:t>例：</a:t>
            </a:r>
            <a:r>
              <a:rPr lang="en-US" altLang="ja-JP" sz="2200" dirty="0" smtClean="0"/>
              <a:t> a=</a:t>
            </a:r>
            <a:r>
              <a:rPr lang="en-US" altLang="ja-JP" sz="2200" dirty="0" err="1" smtClean="0"/>
              <a:t>newArray</a:t>
            </a:r>
            <a:r>
              <a:rPr lang="en-US" altLang="ja-JP" sz="2200" dirty="0" smtClean="0"/>
              <a:t>(</a:t>
            </a:r>
            <a:r>
              <a:rPr lang="en-US" altLang="ja-JP" sz="2200" dirty="0" err="1" smtClean="0"/>
              <a:t>xmax</a:t>
            </a:r>
            <a:r>
              <a:rPr lang="en-US" altLang="ja-JP" sz="2200" dirty="0" smtClean="0"/>
              <a:t>*</a:t>
            </a:r>
            <a:r>
              <a:rPr lang="en-US" altLang="ja-JP" sz="2200" dirty="0" err="1" smtClean="0"/>
              <a:t>ymax</a:t>
            </a:r>
            <a:r>
              <a:rPr lang="en-US" altLang="ja-JP" sz="2200" dirty="0" smtClean="0"/>
              <a:t>);</a:t>
            </a:r>
            <a:br>
              <a:rPr lang="en-US" altLang="ja-JP" sz="2200" dirty="0" smtClean="0"/>
            </a:br>
            <a:r>
              <a:rPr lang="ja-JP" altLang="en-US" sz="2200" dirty="0" smtClean="0"/>
              <a:t>     </a:t>
            </a:r>
            <a:r>
              <a:rPr lang="en-US" altLang="ja-JP" sz="2200" dirty="0" smtClean="0"/>
              <a:t>value=a[</a:t>
            </a:r>
            <a:r>
              <a:rPr lang="en-US" altLang="ja-JP" sz="2200" dirty="0" err="1" smtClean="0"/>
              <a:t>x+y</a:t>
            </a:r>
            <a:r>
              <a:rPr lang="en-US" altLang="ja-JP" sz="2200" dirty="0" smtClean="0"/>
              <a:t>*</a:t>
            </a:r>
            <a:r>
              <a:rPr lang="en-US" altLang="ja-JP" sz="2200" dirty="0" err="1" smtClean="0"/>
              <a:t>xmax</a:t>
            </a:r>
            <a:r>
              <a:rPr lang="en-US" altLang="ja-JP" sz="2200" dirty="0" smtClean="0"/>
              <a:t>];</a:t>
            </a:r>
            <a:endParaRPr lang="ja-JP" altLang="en-US" sz="22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71</a:t>
            </a:fld>
            <a:endParaRPr kumimoji="1" lang="ja-JP" altLang="en-US">
              <a:solidFill>
                <a:srgbClr val="464653"/>
              </a:solidFill>
            </a:endParaRPr>
          </a:p>
        </p:txBody>
      </p:sp>
    </p:spTree>
    <p:extLst>
      <p:ext uri="{BB962C8B-B14F-4D97-AF65-F5344CB8AC3E}">
        <p14:creationId xmlns:p14="http://schemas.microsoft.com/office/powerpoint/2010/main" val="1529755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a:t>演算子</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10" name="スライド番号プレースホルダー 9"/>
          <p:cNvSpPr>
            <a:spLocks noGrp="1"/>
          </p:cNvSpPr>
          <p:nvPr>
            <p:ph type="sldNum" sz="quarter" idx="12"/>
          </p:nvPr>
        </p:nvSpPr>
        <p:spPr/>
        <p:txBody>
          <a:bodyPr/>
          <a:lstStyle/>
          <a:p>
            <a:fld id="{4F1CC6D0-5C45-40B5-8406-AF0C2D0F0FF6}" type="slidenum">
              <a:rPr kumimoji="1" lang="ja-JP" altLang="en-US" smtClean="0">
                <a:solidFill>
                  <a:srgbClr val="464653"/>
                </a:solidFill>
              </a:rPr>
              <a:pPr/>
              <a:t>72</a:t>
            </a:fld>
            <a:endParaRPr kumimoji="1" lang="ja-JP" altLang="en-US">
              <a:solidFill>
                <a:srgbClr val="464653"/>
              </a:solidFill>
            </a:endParaRPr>
          </a:p>
        </p:txBody>
      </p:sp>
      <p:graphicFrame>
        <p:nvGraphicFramePr>
          <p:cNvPr id="5" name="コンテンツ プレースホルダ 3"/>
          <p:cNvGraphicFramePr>
            <a:graphicFrameLocks noGrp="1"/>
          </p:cNvGraphicFramePr>
          <p:nvPr>
            <p:extLst>
              <p:ext uri="{D42A27DB-BD31-4B8C-83A1-F6EECF244321}">
                <p14:modId xmlns:p14="http://schemas.microsoft.com/office/powerpoint/2010/main" val="2844415692"/>
              </p:ext>
            </p:extLst>
          </p:nvPr>
        </p:nvGraphicFramePr>
        <p:xfrm>
          <a:off x="612648" y="1103209"/>
          <a:ext cx="3708400" cy="2206624"/>
        </p:xfrm>
        <a:graphic>
          <a:graphicData uri="http://schemas.openxmlformats.org/drawingml/2006/table">
            <a:tbl>
              <a:tblPr/>
              <a:tblGrid>
                <a:gridCol w="1493837"/>
                <a:gridCol w="2214563"/>
              </a:tblGrid>
              <a:tr h="371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n-ea"/>
                          <a:ea typeface="+mn-ea"/>
                        </a:rPr>
                        <a:t>+</a:t>
                      </a:r>
                      <a:endParaRPr kumimoji="1" lang="ja-JP" altLang="en-US" sz="1800" b="0" i="0" u="none" strike="noStrike" cap="none" normalizeH="0" baseline="0" dirty="0" smtClean="0">
                        <a:ln>
                          <a:noFill/>
                        </a:ln>
                        <a:solidFill>
                          <a:schemeClr val="tx1"/>
                        </a:solidFill>
                        <a:effectLst/>
                        <a:latin typeface="+mn-ea"/>
                        <a:ea typeface="+mn-ea"/>
                      </a:endParaRP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mn-ea"/>
                          <a:ea typeface="+mn-ea"/>
                        </a:rPr>
                        <a:t>加算</a:t>
                      </a: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n-ea"/>
                          <a:ea typeface="+mn-ea"/>
                        </a:rPr>
                        <a:t>-</a:t>
                      </a:r>
                      <a:endParaRPr kumimoji="1" lang="ja-JP" altLang="en-US" sz="1800" b="0" i="0" u="none" strike="noStrike" cap="none" normalizeH="0" baseline="0" dirty="0" smtClean="0">
                        <a:ln>
                          <a:noFill/>
                        </a:ln>
                        <a:solidFill>
                          <a:schemeClr val="tx1"/>
                        </a:solidFill>
                        <a:effectLst/>
                        <a:latin typeface="+mn-ea"/>
                        <a:ea typeface="+mn-ea"/>
                      </a:endParaRP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mn-ea"/>
                          <a:ea typeface="+mn-ea"/>
                        </a:rPr>
                        <a:t>減算</a:t>
                      </a: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mn-ea"/>
                          <a:ea typeface="+mn-ea"/>
                        </a:rPr>
                        <a:t>*</a:t>
                      </a: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mn-ea"/>
                          <a:ea typeface="+mn-ea"/>
                        </a:rPr>
                        <a:t>乗算</a:t>
                      </a: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mn-ea"/>
                          <a:ea typeface="+mn-ea"/>
                        </a:rPr>
                        <a:t>/</a:t>
                      </a:r>
                      <a:endParaRPr kumimoji="1" lang="ja-JP" altLang="en-US" sz="1800" b="0" i="0" u="none" strike="noStrike" cap="none" normalizeH="0" baseline="0" smtClean="0">
                        <a:ln>
                          <a:noFill/>
                        </a:ln>
                        <a:solidFill>
                          <a:schemeClr val="tx1"/>
                        </a:solidFill>
                        <a:effectLst/>
                        <a:latin typeface="+mn-ea"/>
                        <a:ea typeface="+mn-ea"/>
                      </a:endParaRP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mn-ea"/>
                          <a:ea typeface="+mn-ea"/>
                        </a:rPr>
                        <a:t>除算</a:t>
                      </a: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mn-ea"/>
                          <a:ea typeface="+mn-ea"/>
                        </a:rPr>
                        <a:t>%</a:t>
                      </a:r>
                      <a:endParaRPr kumimoji="1" lang="ja-JP" altLang="en-US" sz="1800" b="0" i="0" u="none" strike="noStrike" cap="none" normalizeH="0" baseline="0" smtClean="0">
                        <a:ln>
                          <a:noFill/>
                        </a:ln>
                        <a:solidFill>
                          <a:schemeClr val="tx1"/>
                        </a:solidFill>
                        <a:effectLst/>
                        <a:latin typeface="+mn-ea"/>
                        <a:ea typeface="+mn-ea"/>
                      </a:endParaRP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mn-ea"/>
                          <a:ea typeface="+mn-ea"/>
                        </a:rPr>
                        <a:t>余り</a:t>
                      </a: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n-ea"/>
                          <a:ea typeface="+mn-ea"/>
                        </a:rPr>
                        <a:t>+</a:t>
                      </a:r>
                      <a:endParaRPr kumimoji="1" lang="ja-JP" altLang="en-US" sz="1800" b="0" i="0" u="none" strike="noStrike" cap="none" normalizeH="0" baseline="0" dirty="0" smtClean="0">
                        <a:ln>
                          <a:noFill/>
                        </a:ln>
                        <a:solidFill>
                          <a:schemeClr val="tx1"/>
                        </a:solidFill>
                        <a:effectLst/>
                        <a:latin typeface="+mn-ea"/>
                        <a:ea typeface="+mn-ea"/>
                      </a:endParaRP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mn-ea"/>
                          <a:ea typeface="+mn-ea"/>
                        </a:rPr>
                        <a:t>文字の連結</a:t>
                      </a:r>
                    </a:p>
                  </a:txBody>
                  <a:tcPr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コンテンツ プレースホルダ 3"/>
          <p:cNvGraphicFramePr>
            <a:graphicFrameLocks noGrp="1"/>
          </p:cNvGraphicFramePr>
          <p:nvPr>
            <p:extLst>
              <p:ext uri="{D42A27DB-BD31-4B8C-83A1-F6EECF244321}">
                <p14:modId xmlns:p14="http://schemas.microsoft.com/office/powerpoint/2010/main" val="185593087"/>
              </p:ext>
            </p:extLst>
          </p:nvPr>
        </p:nvGraphicFramePr>
        <p:xfrm>
          <a:off x="4613148" y="1125434"/>
          <a:ext cx="3708400" cy="3292479"/>
        </p:xfrm>
        <a:graphic>
          <a:graphicData uri="http://schemas.openxmlformats.org/drawingml/2006/table">
            <a:tbl>
              <a:tblPr/>
              <a:tblGrid>
                <a:gridCol w="1493837"/>
                <a:gridCol w="2214563"/>
              </a:tblGrid>
              <a:tr h="3658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n-lt"/>
                          <a:ea typeface="+mn-ea"/>
                        </a:rPr>
                        <a:t>==</a:t>
                      </a:r>
                      <a:endParaRPr kumimoji="1" lang="ja-JP" altLang="en-US" sz="1800" b="0" i="0" u="none" strike="noStrike" cap="none" normalizeH="0" baseline="0" dirty="0" smtClean="0">
                        <a:ln>
                          <a:noFill/>
                        </a:ln>
                        <a:solidFill>
                          <a:schemeClr val="tx1"/>
                        </a:solidFill>
                        <a:effectLst/>
                        <a:latin typeface="+mn-lt"/>
                        <a:ea typeface="+mn-ea"/>
                      </a:endParaRP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mn-lt"/>
                          <a:ea typeface="+mn-ea"/>
                        </a:rPr>
                        <a:t>等しい</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n-lt"/>
                          <a:ea typeface="+mn-ea"/>
                        </a:rPr>
                        <a:t>&gt;</a:t>
                      </a:r>
                      <a:endParaRPr kumimoji="1" lang="ja-JP" altLang="en-US" sz="1800" b="0" i="0" u="none" strike="noStrike" cap="none" normalizeH="0" baseline="0" dirty="0" smtClean="0">
                        <a:ln>
                          <a:noFill/>
                        </a:ln>
                        <a:solidFill>
                          <a:schemeClr val="tx1"/>
                        </a:solidFill>
                        <a:effectLst/>
                        <a:latin typeface="+mn-lt"/>
                        <a:ea typeface="+mn-ea"/>
                      </a:endParaRP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mn-lt"/>
                          <a:ea typeface="+mn-ea"/>
                        </a:rPr>
                        <a:t>より大</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n-lt"/>
                          <a:ea typeface="+mn-ea"/>
                        </a:rPr>
                        <a:t>&gt;=</a:t>
                      </a:r>
                      <a:endParaRPr kumimoji="1" lang="ja-JP" altLang="en-US" sz="1800" b="0" i="0" u="none" strike="noStrike" cap="none" normalizeH="0" baseline="0" dirty="0" smtClean="0">
                        <a:ln>
                          <a:noFill/>
                        </a:ln>
                        <a:solidFill>
                          <a:schemeClr val="tx1"/>
                        </a:solidFill>
                        <a:effectLst/>
                        <a:latin typeface="+mn-lt"/>
                        <a:ea typeface="+mn-ea"/>
                      </a:endParaRP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mn-lt"/>
                          <a:ea typeface="+mn-ea"/>
                        </a:rPr>
                        <a:t>以上</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n-lt"/>
                          <a:ea typeface="+mn-ea"/>
                        </a:rPr>
                        <a:t>&lt;</a:t>
                      </a:r>
                      <a:endParaRPr kumimoji="1" lang="ja-JP" altLang="en-US" sz="1800" b="0" i="0" u="none" strike="noStrike" cap="none" normalizeH="0" baseline="0" dirty="0" smtClean="0">
                        <a:ln>
                          <a:noFill/>
                        </a:ln>
                        <a:solidFill>
                          <a:schemeClr val="tx1"/>
                        </a:solidFill>
                        <a:effectLst/>
                        <a:latin typeface="+mn-lt"/>
                        <a:ea typeface="+mn-ea"/>
                      </a:endParaRP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mn-lt"/>
                          <a:ea typeface="+mn-ea"/>
                        </a:rPr>
                        <a:t>より小</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n-lt"/>
                          <a:ea typeface="+mn-ea"/>
                        </a:rPr>
                        <a:t>&lt;=</a:t>
                      </a:r>
                      <a:endParaRPr kumimoji="1" lang="ja-JP" altLang="en-US" sz="1800" b="0" i="0" u="none" strike="noStrike" cap="none" normalizeH="0" baseline="0" dirty="0" smtClean="0">
                        <a:ln>
                          <a:noFill/>
                        </a:ln>
                        <a:solidFill>
                          <a:schemeClr val="tx1"/>
                        </a:solidFill>
                        <a:effectLst/>
                        <a:latin typeface="+mn-lt"/>
                        <a:ea typeface="+mn-ea"/>
                      </a:endParaRP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mn-lt"/>
                          <a:ea typeface="+mn-ea"/>
                        </a:rPr>
                        <a:t>以下</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mn-lt"/>
                          <a:ea typeface="+mn-ea"/>
                        </a:rPr>
                        <a:t>!</a:t>
                      </a:r>
                      <a:endParaRPr kumimoji="1" lang="ja-JP" altLang="en-US" sz="1800" b="0" i="0" u="none" strike="noStrike" cap="none" normalizeH="0" baseline="0" smtClean="0">
                        <a:ln>
                          <a:noFill/>
                        </a:ln>
                        <a:solidFill>
                          <a:schemeClr val="tx1"/>
                        </a:solidFill>
                        <a:effectLst/>
                        <a:latin typeface="+mn-lt"/>
                        <a:ea typeface="+mn-ea"/>
                      </a:endParaRP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mn-lt"/>
                          <a:ea typeface="+mn-ea"/>
                        </a:rPr>
                        <a:t>..</a:t>
                      </a:r>
                      <a:r>
                        <a:rPr kumimoji="1" lang="ja-JP" altLang="en-US" sz="1800" b="0" i="0" u="none" strike="noStrike" cap="none" normalizeH="0" baseline="0" smtClean="0">
                          <a:ln>
                            <a:noFill/>
                          </a:ln>
                          <a:solidFill>
                            <a:schemeClr val="tx1"/>
                          </a:solidFill>
                          <a:effectLst/>
                          <a:latin typeface="+mn-lt"/>
                          <a:ea typeface="+mn-ea"/>
                        </a:rPr>
                        <a:t>でない</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mn-lt"/>
                          <a:ea typeface="+mn-ea"/>
                        </a:rPr>
                        <a:t>!=</a:t>
                      </a:r>
                      <a:endParaRPr kumimoji="1" lang="ja-JP" altLang="en-US" sz="1800" b="0" i="0" u="none" strike="noStrike" cap="none" normalizeH="0" baseline="0" smtClean="0">
                        <a:ln>
                          <a:noFill/>
                        </a:ln>
                        <a:solidFill>
                          <a:schemeClr val="tx1"/>
                        </a:solidFill>
                        <a:effectLst/>
                        <a:latin typeface="+mn-lt"/>
                        <a:ea typeface="+mn-ea"/>
                      </a:endParaRP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mn-lt"/>
                          <a:ea typeface="+mn-ea"/>
                        </a:rPr>
                        <a:t>等しくない </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mn-lt"/>
                          <a:ea typeface="+mn-ea"/>
                        </a:rPr>
                        <a:t>&amp;&amp;</a:t>
                      </a:r>
                      <a:endParaRPr kumimoji="1" lang="ja-JP" altLang="en-US" sz="1800" b="0" i="0" u="none" strike="noStrike" cap="none" normalizeH="0" baseline="0" smtClean="0">
                        <a:ln>
                          <a:noFill/>
                        </a:ln>
                        <a:solidFill>
                          <a:schemeClr val="tx1"/>
                        </a:solidFill>
                        <a:effectLst/>
                        <a:latin typeface="+mn-lt"/>
                        <a:ea typeface="+mn-ea"/>
                      </a:endParaRP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mn-lt"/>
                          <a:ea typeface="+mn-ea"/>
                        </a:rPr>
                        <a:t>AND</a:t>
                      </a:r>
                      <a:endParaRPr kumimoji="1" lang="ja-JP" altLang="en-US" sz="1800" b="0" i="0" u="none" strike="noStrike" cap="none" normalizeH="0" baseline="0" smtClean="0">
                        <a:ln>
                          <a:noFill/>
                        </a:ln>
                        <a:solidFill>
                          <a:schemeClr val="tx1"/>
                        </a:solidFill>
                        <a:effectLst/>
                        <a:latin typeface="+mn-lt"/>
                        <a:ea typeface="+mn-ea"/>
                      </a:endParaRP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mn-lt"/>
                          <a:ea typeface="+mn-ea"/>
                        </a:rPr>
                        <a:t>||</a:t>
                      </a:r>
                      <a:endParaRPr kumimoji="1" lang="ja-JP" altLang="en-US" sz="1800" b="0" i="0" u="none" strike="noStrike" cap="none" normalizeH="0" baseline="0" smtClean="0">
                        <a:ln>
                          <a:noFill/>
                        </a:ln>
                        <a:solidFill>
                          <a:schemeClr val="tx1"/>
                        </a:solidFill>
                        <a:effectLst/>
                        <a:latin typeface="+mn-lt"/>
                        <a:ea typeface="+mn-ea"/>
                      </a:endParaRP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n-lt"/>
                          <a:ea typeface="+mn-ea"/>
                        </a:rPr>
                        <a:t>OR</a:t>
                      </a:r>
                      <a:endParaRPr kumimoji="1" lang="ja-JP" altLang="en-US" sz="1800" b="0" i="0" u="none" strike="noStrike" cap="none" normalizeH="0" baseline="0" dirty="0" smtClean="0">
                        <a:ln>
                          <a:noFill/>
                        </a:ln>
                        <a:solidFill>
                          <a:schemeClr val="tx1"/>
                        </a:solidFill>
                        <a:effectLst/>
                        <a:latin typeface="+mn-lt"/>
                        <a:ea typeface="+mn-ea"/>
                      </a:endParaRP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 name="コンテンツ プレースホルダ 3"/>
          <p:cNvGraphicFramePr>
            <a:graphicFrameLocks noGrp="1"/>
          </p:cNvGraphicFramePr>
          <p:nvPr>
            <p:extLst>
              <p:ext uri="{D42A27DB-BD31-4B8C-83A1-F6EECF244321}">
                <p14:modId xmlns:p14="http://schemas.microsoft.com/office/powerpoint/2010/main" val="3953183897"/>
              </p:ext>
            </p:extLst>
          </p:nvPr>
        </p:nvGraphicFramePr>
        <p:xfrm>
          <a:off x="612648" y="3817834"/>
          <a:ext cx="3708400" cy="1736800"/>
        </p:xfrm>
        <a:graphic>
          <a:graphicData uri="http://schemas.openxmlformats.org/drawingml/2006/table">
            <a:tbl>
              <a:tblPr/>
              <a:tblGrid>
                <a:gridCol w="1493837"/>
                <a:gridCol w="2214563"/>
              </a:tblGrid>
              <a:tr h="3656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n-ea"/>
                          <a:ea typeface="+mn-ea"/>
                        </a:rPr>
                        <a:t>++</a:t>
                      </a:r>
                      <a:endParaRPr kumimoji="1" lang="ja-JP" altLang="en-US" sz="1800" b="0" i="0" u="none" strike="noStrike" cap="none" normalizeH="0" baseline="0" dirty="0" smtClean="0">
                        <a:ln>
                          <a:noFill/>
                        </a:ln>
                        <a:solidFill>
                          <a:schemeClr val="tx1"/>
                        </a:solidFill>
                        <a:effectLst/>
                        <a:latin typeface="+mn-ea"/>
                        <a:ea typeface="+mn-ea"/>
                      </a:endParaRP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mn-ea"/>
                          <a:ea typeface="+mn-ea"/>
                        </a:rPr>
                        <a:t>１増やす</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6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n-ea"/>
                          <a:ea typeface="+mn-ea"/>
                        </a:rPr>
                        <a:t>--</a:t>
                      </a:r>
                      <a:endParaRPr kumimoji="1" lang="ja-JP" altLang="en-US" sz="1800" b="0" i="0" u="none" strike="noStrike" cap="none" normalizeH="0" baseline="0" dirty="0" smtClean="0">
                        <a:ln>
                          <a:noFill/>
                        </a:ln>
                        <a:solidFill>
                          <a:schemeClr val="tx1"/>
                        </a:solidFill>
                        <a:effectLst/>
                        <a:latin typeface="+mn-ea"/>
                        <a:ea typeface="+mn-ea"/>
                      </a:endParaRP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mn-ea"/>
                          <a:ea typeface="+mn-ea"/>
                        </a:rPr>
                        <a:t>１減らす</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6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mn-ea"/>
                          <a:ea typeface="+mn-ea"/>
                        </a:rPr>
                        <a:t>=</a:t>
                      </a:r>
                      <a:endParaRPr kumimoji="1" lang="ja-JP" altLang="en-US" sz="1800" b="0" i="0" u="none" strike="noStrike" cap="none" normalizeH="0" baseline="0" smtClean="0">
                        <a:ln>
                          <a:noFill/>
                        </a:ln>
                        <a:solidFill>
                          <a:schemeClr val="tx1"/>
                        </a:solidFill>
                        <a:effectLst/>
                        <a:latin typeface="+mn-ea"/>
                        <a:ea typeface="+mn-ea"/>
                      </a:endParaRP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mn-ea"/>
                          <a:ea typeface="+mn-ea"/>
                        </a:rPr>
                        <a:t>代入</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9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n-ea"/>
                          <a:ea typeface="+mn-ea"/>
                        </a:rPr>
                        <a:t>+=, -=, *=, /=</a:t>
                      </a:r>
                      <a:endParaRPr kumimoji="1" lang="ja-JP" altLang="en-US" sz="1800" b="0" i="0" u="none" strike="noStrike" cap="none" normalizeH="0" baseline="0" dirty="0" smtClean="0">
                        <a:ln>
                          <a:noFill/>
                        </a:ln>
                        <a:solidFill>
                          <a:schemeClr val="tx1"/>
                        </a:solidFill>
                        <a:effectLst/>
                        <a:latin typeface="+mn-ea"/>
                        <a:ea typeface="+mn-ea"/>
                      </a:endParaRP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mn-ea"/>
                          <a:ea typeface="+mn-ea"/>
                        </a:rPr>
                        <a:t>演算子付き値の代入</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908994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US" altLang="ja-JP" dirty="0"/>
              <a:t>If</a:t>
            </a:r>
            <a:r>
              <a:rPr lang="ja-JP" altLang="en-US" dirty="0" smtClean="0"/>
              <a:t>文</a:t>
            </a:r>
            <a:r>
              <a:rPr lang="en-US" altLang="ja-JP" dirty="0" smtClean="0"/>
              <a:t>(</a:t>
            </a:r>
            <a:r>
              <a:rPr lang="ja-JP" altLang="en-US" dirty="0" smtClean="0"/>
              <a:t>条件分岐</a:t>
            </a:r>
            <a:r>
              <a:rPr lang="en-US" altLang="ja-JP" dirty="0" smtClean="0"/>
              <a:t>) (1)</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51203" name="コンテンツ プレースホルダ 2"/>
          <p:cNvSpPr>
            <a:spLocks noGrp="1"/>
          </p:cNvSpPr>
          <p:nvPr>
            <p:ph sz="quarter" idx="1"/>
          </p:nvPr>
        </p:nvSpPr>
        <p:spPr/>
        <p:txBody>
          <a:bodyPr>
            <a:noAutofit/>
          </a:bodyPr>
          <a:lstStyle/>
          <a:p>
            <a:pPr marL="82550" indent="0">
              <a:buNone/>
            </a:pPr>
            <a:r>
              <a:rPr lang="ja-JP" altLang="en-US" sz="2000" dirty="0" smtClean="0"/>
              <a:t>ある条件が満たされたときのみ一定の処理をするための書き方</a:t>
            </a:r>
            <a:endParaRPr lang="en-US" altLang="ja-JP" sz="2000" dirty="0" smtClean="0"/>
          </a:p>
          <a:p>
            <a:pPr marL="425450" indent="-342900"/>
            <a:r>
              <a:rPr lang="ja-JP" altLang="en-US" sz="2000" dirty="0" smtClean="0"/>
              <a:t>基本の形</a:t>
            </a:r>
            <a:r>
              <a:rPr lang="en-US" altLang="ja-JP" sz="2000" dirty="0" smtClean="0"/>
              <a:t/>
            </a:r>
            <a:br>
              <a:rPr lang="en-US" altLang="ja-JP" sz="2000" dirty="0" smtClean="0"/>
            </a:br>
            <a:r>
              <a:rPr lang="en-US" altLang="ja-JP" sz="2000" dirty="0" smtClean="0"/>
              <a:t>	if ( (</a:t>
            </a:r>
            <a:r>
              <a:rPr lang="ja-JP" altLang="en-US" sz="2000" dirty="0" smtClean="0"/>
              <a:t>条件</a:t>
            </a:r>
            <a:r>
              <a:rPr lang="en-US" altLang="ja-JP" sz="2000" dirty="0" smtClean="0"/>
              <a:t>) ) {</a:t>
            </a:r>
            <a:br>
              <a:rPr lang="en-US" altLang="ja-JP" sz="2000" dirty="0" smtClean="0"/>
            </a:br>
            <a:r>
              <a:rPr lang="en-US" altLang="ja-JP" sz="2000" dirty="0" smtClean="0"/>
              <a:t>		(</a:t>
            </a:r>
            <a:r>
              <a:rPr lang="ja-JP" altLang="en-US" sz="2000" dirty="0" smtClean="0"/>
              <a:t>何らかの処理</a:t>
            </a:r>
            <a:r>
              <a:rPr lang="en-US" altLang="ja-JP" sz="2000" dirty="0" smtClean="0"/>
              <a:t>)</a:t>
            </a:r>
            <a:br>
              <a:rPr lang="en-US" altLang="ja-JP" sz="2000" dirty="0" smtClean="0"/>
            </a:br>
            <a:r>
              <a:rPr lang="en-US" altLang="ja-JP" sz="2000" dirty="0" smtClean="0"/>
              <a:t>	}</a:t>
            </a:r>
          </a:p>
          <a:p>
            <a:pPr marL="425450" indent="-342900"/>
            <a:endParaRPr lang="en-US" altLang="ja-JP" sz="2000" dirty="0" smtClean="0"/>
          </a:p>
          <a:p>
            <a:pPr marL="425450" indent="-342900"/>
            <a:r>
              <a:rPr lang="ja-JP" altLang="en-US" sz="2000" dirty="0" smtClean="0"/>
              <a:t>例</a:t>
            </a:r>
            <a:r>
              <a:rPr lang="en-US" altLang="ja-JP" sz="2000" dirty="0" smtClean="0"/>
              <a:t/>
            </a:r>
            <a:br>
              <a:rPr lang="en-US" altLang="ja-JP" sz="2000" dirty="0" smtClean="0"/>
            </a:br>
            <a:r>
              <a:rPr lang="en-US" altLang="ja-JP" sz="2000" dirty="0" smtClean="0"/>
              <a:t>	if (</a:t>
            </a:r>
            <a:r>
              <a:rPr lang="en-US" altLang="ja-JP" sz="2000" dirty="0" err="1" smtClean="0"/>
              <a:t>nImages</a:t>
            </a:r>
            <a:r>
              <a:rPr lang="en-US" altLang="ja-JP" sz="2000" dirty="0" smtClean="0"/>
              <a:t>==0) {</a:t>
            </a:r>
            <a:br>
              <a:rPr lang="en-US" altLang="ja-JP" sz="2000" dirty="0" smtClean="0"/>
            </a:br>
            <a:r>
              <a:rPr lang="en-US" altLang="ja-JP" sz="2000" dirty="0" smtClean="0"/>
              <a:t>		print("No images are open");</a:t>
            </a:r>
            <a:br>
              <a:rPr lang="en-US" altLang="ja-JP" sz="2000" dirty="0" smtClean="0"/>
            </a:br>
            <a:r>
              <a:rPr lang="en-US" altLang="ja-JP" sz="2000" dirty="0" smtClean="0"/>
              <a:t>	} </a:t>
            </a:r>
          </a:p>
          <a:p>
            <a:pPr marL="699770" lvl="1" indent="-342900"/>
            <a:r>
              <a:rPr lang="en-US" altLang="ja-JP" sz="2000" dirty="0" err="1"/>
              <a:t>nImages</a:t>
            </a:r>
            <a:r>
              <a:rPr lang="ja-JP" altLang="en-US" sz="2000" dirty="0"/>
              <a:t>は開いている画像の数が入っている既定の</a:t>
            </a:r>
            <a:r>
              <a:rPr lang="ja-JP" altLang="en-US" sz="2000" dirty="0" smtClean="0"/>
              <a:t>変数</a:t>
            </a:r>
            <a:r>
              <a:rPr lang="ja-JP" altLang="en-US" sz="2000" dirty="0"/>
              <a:t>で、</a:t>
            </a:r>
            <a:r>
              <a:rPr lang="ja-JP" altLang="en-US" sz="2000" dirty="0" smtClean="0"/>
              <a:t>これが</a:t>
            </a:r>
            <a:r>
              <a:rPr lang="en-US" altLang="ja-JP" sz="2000" dirty="0" smtClean="0"/>
              <a:t>0</a:t>
            </a:r>
            <a:r>
              <a:rPr lang="ja-JP" altLang="en-US" sz="2000" dirty="0" smtClean="0"/>
              <a:t>と等しい場合だけ、</a:t>
            </a:r>
            <a:r>
              <a:rPr lang="en-US" altLang="ja-JP" sz="2000" dirty="0" smtClean="0"/>
              <a:t>{}</a:t>
            </a:r>
            <a:r>
              <a:rPr lang="ja-JP" altLang="en-US" sz="2000" dirty="0" smtClean="0"/>
              <a:t>内の処理を行う。開いている画像を全部閉じて実行してみよう。</a:t>
            </a:r>
            <a:endParaRPr lang="en-US" altLang="ja-JP" sz="2000" dirty="0" smtClean="0"/>
          </a:p>
          <a:p>
            <a:pPr marL="699770" lvl="1" indent="-342900"/>
            <a:r>
              <a:rPr lang="en-US" altLang="ja-JP" sz="2000" dirty="0" smtClean="0"/>
              <a:t>{}</a:t>
            </a:r>
            <a:r>
              <a:rPr lang="ja-JP" altLang="en-US" sz="2000" dirty="0"/>
              <a:t>内の処理が一行だけの場合は、</a:t>
            </a:r>
            <a:r>
              <a:rPr lang="en-US" altLang="ja-JP" sz="2000" dirty="0"/>
              <a:t>{}</a:t>
            </a:r>
            <a:r>
              <a:rPr lang="ja-JP" altLang="en-US" sz="2000" dirty="0"/>
              <a:t>を</a:t>
            </a:r>
            <a:r>
              <a:rPr lang="ja-JP" altLang="en-US" sz="2000" dirty="0" smtClean="0"/>
              <a:t>省略してもよい。</a:t>
            </a:r>
            <a:endParaRPr lang="en-US" altLang="ja-JP" sz="2000" dirty="0" smtClean="0"/>
          </a:p>
          <a:p>
            <a:pPr marL="699770" lvl="1" indent="-342900"/>
            <a:r>
              <a:rPr lang="en-US" altLang="ja-JP" sz="2000" dirty="0" smtClean="0"/>
              <a:t>{}</a:t>
            </a:r>
            <a:r>
              <a:rPr lang="ja-JP" altLang="en-US" sz="2000" dirty="0"/>
              <a:t>の</a:t>
            </a:r>
            <a:r>
              <a:rPr lang="ja-JP" altLang="en-US" sz="2000" dirty="0" smtClean="0"/>
              <a:t>範囲が一目でわかるよう</a:t>
            </a:r>
            <a:r>
              <a:rPr lang="ja-JP" altLang="en-US" sz="2000" dirty="0"/>
              <a:t>、</a:t>
            </a:r>
            <a:r>
              <a:rPr lang="en-US" altLang="ja-JP" sz="2000" dirty="0" smtClean="0"/>
              <a:t>{}</a:t>
            </a:r>
            <a:r>
              <a:rPr lang="ja-JP" altLang="en-US" sz="2000" dirty="0"/>
              <a:t>内の</a:t>
            </a:r>
            <a:r>
              <a:rPr lang="ja-JP" altLang="en-US" sz="2000" dirty="0" smtClean="0"/>
              <a:t>文は字下げするとよい。</a:t>
            </a:r>
            <a:endParaRPr lang="en-US" altLang="ja-JP" sz="2000" dirty="0" smtClean="0"/>
          </a:p>
          <a:p>
            <a:pPr marL="699770" lvl="1" indent="-342900"/>
            <a:endParaRPr lang="ja-JP" altLang="en-US" sz="20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73</a:t>
            </a:fld>
            <a:endParaRPr kumimoji="1" lang="ja-JP" altLang="en-US" dirty="0">
              <a:solidFill>
                <a:srgbClr val="464653"/>
              </a:solidFill>
            </a:endParaRPr>
          </a:p>
        </p:txBody>
      </p:sp>
    </p:spTree>
    <p:extLst>
      <p:ext uri="{BB962C8B-B14F-4D97-AF65-F5344CB8AC3E}">
        <p14:creationId xmlns:p14="http://schemas.microsoft.com/office/powerpoint/2010/main" val="16158682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US" altLang="ja-JP" dirty="0"/>
              <a:t>If</a:t>
            </a:r>
            <a:r>
              <a:rPr lang="ja-JP" altLang="en-US" dirty="0" smtClean="0"/>
              <a:t>文</a:t>
            </a:r>
            <a:r>
              <a:rPr lang="en-US" altLang="ja-JP" dirty="0" smtClean="0"/>
              <a:t>(</a:t>
            </a:r>
            <a:r>
              <a:rPr lang="ja-JP" altLang="en-US" dirty="0"/>
              <a:t>条件分岐</a:t>
            </a:r>
            <a:r>
              <a:rPr lang="en-US" altLang="ja-JP" dirty="0" smtClean="0"/>
              <a:t>) (2)</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51203" name="コンテンツ プレースホルダ 2"/>
          <p:cNvSpPr>
            <a:spLocks noGrp="1"/>
          </p:cNvSpPr>
          <p:nvPr>
            <p:ph sz="quarter" idx="1"/>
          </p:nvPr>
        </p:nvSpPr>
        <p:spPr/>
        <p:txBody>
          <a:bodyPr>
            <a:noAutofit/>
          </a:bodyPr>
          <a:lstStyle/>
          <a:p>
            <a:pPr marL="425450" indent="-342900"/>
            <a:r>
              <a:rPr lang="ja-JP" altLang="en-US" sz="2400" dirty="0" smtClean="0"/>
              <a:t>条件を満たさなかったときは別の処理</a:t>
            </a:r>
            <a:r>
              <a:rPr lang="en-US" altLang="ja-JP" sz="2400" dirty="0" smtClean="0"/>
              <a:t>B</a:t>
            </a:r>
            <a:r>
              <a:rPr lang="ja-JP" altLang="en-US" sz="2400" dirty="0" smtClean="0"/>
              <a:t>をする場合の形</a:t>
            </a:r>
            <a:r>
              <a:rPr lang="en-US" altLang="ja-JP" sz="2400" dirty="0" smtClean="0"/>
              <a:t/>
            </a:r>
            <a:br>
              <a:rPr lang="en-US" altLang="ja-JP" sz="2400" dirty="0" smtClean="0"/>
            </a:br>
            <a:r>
              <a:rPr lang="en-US" altLang="ja-JP" sz="2400" dirty="0"/>
              <a:t>	</a:t>
            </a:r>
            <a:r>
              <a:rPr lang="en-US" altLang="ja-JP" sz="2400" dirty="0" smtClean="0"/>
              <a:t>if ( (</a:t>
            </a:r>
            <a:r>
              <a:rPr lang="ja-JP" altLang="en-US" sz="2400" dirty="0" smtClean="0"/>
              <a:t>条件</a:t>
            </a:r>
            <a:r>
              <a:rPr lang="en-US" altLang="ja-JP" sz="2400" dirty="0" smtClean="0"/>
              <a:t>) ) </a:t>
            </a:r>
            <a:r>
              <a:rPr lang="en-US" altLang="ja-JP" sz="2400" dirty="0"/>
              <a:t>{</a:t>
            </a:r>
            <a:br>
              <a:rPr lang="en-US" altLang="ja-JP" sz="2400" dirty="0"/>
            </a:br>
            <a:r>
              <a:rPr lang="en-US" altLang="ja-JP" sz="2400" dirty="0" smtClean="0"/>
              <a:t>		(</a:t>
            </a:r>
            <a:r>
              <a:rPr lang="ja-JP" altLang="en-US" sz="2400" dirty="0" smtClean="0"/>
              <a:t>処理</a:t>
            </a:r>
            <a:r>
              <a:rPr lang="en-US" altLang="ja-JP" sz="2400" dirty="0" smtClean="0"/>
              <a:t>A)</a:t>
            </a:r>
            <a:r>
              <a:rPr lang="en-US" altLang="ja-JP" sz="2400" dirty="0"/>
              <a:t/>
            </a:r>
            <a:br>
              <a:rPr lang="en-US" altLang="ja-JP" sz="2400" dirty="0"/>
            </a:br>
            <a:r>
              <a:rPr lang="en-US" altLang="ja-JP" sz="2400" dirty="0" smtClean="0"/>
              <a:t>	} </a:t>
            </a:r>
            <a:r>
              <a:rPr lang="en-US" altLang="ja-JP" sz="2400" dirty="0">
                <a:solidFill>
                  <a:srgbClr val="FF0000"/>
                </a:solidFill>
              </a:rPr>
              <a:t>else {</a:t>
            </a:r>
            <a:br>
              <a:rPr lang="en-US" altLang="ja-JP" sz="2400" dirty="0">
                <a:solidFill>
                  <a:srgbClr val="FF0000"/>
                </a:solidFill>
              </a:rPr>
            </a:br>
            <a:r>
              <a:rPr lang="en-US" altLang="ja-JP" sz="2400" dirty="0" smtClean="0">
                <a:solidFill>
                  <a:srgbClr val="FF0000"/>
                </a:solidFill>
              </a:rPr>
              <a:t>		</a:t>
            </a:r>
            <a:r>
              <a:rPr lang="en-US" altLang="ja-JP" sz="2400" dirty="0">
                <a:solidFill>
                  <a:srgbClr val="FF0000"/>
                </a:solidFill>
              </a:rPr>
              <a:t>(</a:t>
            </a:r>
            <a:r>
              <a:rPr lang="ja-JP" altLang="en-US" sz="2400" dirty="0">
                <a:solidFill>
                  <a:srgbClr val="FF0000"/>
                </a:solidFill>
              </a:rPr>
              <a:t>処理</a:t>
            </a:r>
            <a:r>
              <a:rPr lang="en-US" altLang="ja-JP" sz="2400" dirty="0">
                <a:solidFill>
                  <a:srgbClr val="FF0000"/>
                </a:solidFill>
              </a:rPr>
              <a:t>B)</a:t>
            </a:r>
            <a:br>
              <a:rPr lang="en-US" altLang="ja-JP" sz="2400" dirty="0">
                <a:solidFill>
                  <a:srgbClr val="FF0000"/>
                </a:solidFill>
              </a:rPr>
            </a:br>
            <a:r>
              <a:rPr lang="en-US" altLang="ja-JP" sz="2400" dirty="0" smtClean="0">
                <a:solidFill>
                  <a:srgbClr val="FF0000"/>
                </a:solidFill>
              </a:rPr>
              <a:t>	}</a:t>
            </a:r>
          </a:p>
          <a:p>
            <a:pPr marL="95250" indent="-12700"/>
            <a:endParaRPr lang="en-US" altLang="ja-JP" sz="2400" dirty="0" smtClean="0"/>
          </a:p>
          <a:p>
            <a:pPr marL="425450" indent="-342900"/>
            <a:r>
              <a:rPr lang="ja-JP" altLang="en-US" sz="2400" dirty="0" smtClean="0"/>
              <a:t>例</a:t>
            </a:r>
            <a:r>
              <a:rPr lang="en-US" altLang="ja-JP" sz="2400" dirty="0" smtClean="0"/>
              <a:t/>
            </a:r>
            <a:br>
              <a:rPr lang="en-US" altLang="ja-JP" sz="2400" dirty="0" smtClean="0"/>
            </a:br>
            <a:r>
              <a:rPr lang="en-US" altLang="ja-JP" sz="2400" dirty="0" smtClean="0"/>
              <a:t>	if </a:t>
            </a:r>
            <a:r>
              <a:rPr lang="en-US" altLang="ja-JP" sz="2400" dirty="0"/>
              <a:t>(</a:t>
            </a:r>
            <a:r>
              <a:rPr lang="en-US" altLang="ja-JP" sz="2400" dirty="0" err="1"/>
              <a:t>nImages</a:t>
            </a:r>
            <a:r>
              <a:rPr lang="en-US" altLang="ja-JP" sz="2400" dirty="0"/>
              <a:t>==0) </a:t>
            </a:r>
            <a:r>
              <a:rPr lang="en-US" altLang="ja-JP" sz="2400" dirty="0" smtClean="0"/>
              <a:t>{</a:t>
            </a:r>
            <a:br>
              <a:rPr lang="en-US" altLang="ja-JP" sz="2400" dirty="0" smtClean="0"/>
            </a:br>
            <a:r>
              <a:rPr lang="en-US" altLang="ja-JP" sz="2400" dirty="0" smtClean="0"/>
              <a:t>		print</a:t>
            </a:r>
            <a:r>
              <a:rPr lang="en-US" altLang="ja-JP" sz="2400" dirty="0"/>
              <a:t>("No images are open</a:t>
            </a:r>
            <a:r>
              <a:rPr lang="en-US" altLang="ja-JP" sz="2400" dirty="0" smtClean="0"/>
              <a:t>");</a:t>
            </a:r>
            <a:br>
              <a:rPr lang="en-US" altLang="ja-JP" sz="2400" dirty="0" smtClean="0"/>
            </a:br>
            <a:r>
              <a:rPr lang="en-US" altLang="ja-JP" sz="2400" dirty="0"/>
              <a:t>	} else </a:t>
            </a:r>
            <a:r>
              <a:rPr lang="en-US" altLang="ja-JP" sz="2400" dirty="0" smtClean="0"/>
              <a:t>{</a:t>
            </a:r>
            <a:br>
              <a:rPr lang="en-US" altLang="ja-JP" sz="2400" dirty="0" smtClean="0"/>
            </a:br>
            <a:r>
              <a:rPr lang="en-US" altLang="ja-JP" sz="2400" dirty="0"/>
              <a:t>		print("The image title is " + </a:t>
            </a:r>
            <a:r>
              <a:rPr lang="en-US" altLang="ja-JP" sz="2400" dirty="0" err="1"/>
              <a:t>getTitle</a:t>
            </a:r>
            <a:r>
              <a:rPr lang="en-US" altLang="ja-JP" sz="2400" dirty="0" smtClean="0"/>
              <a:t>());</a:t>
            </a:r>
            <a:br>
              <a:rPr lang="en-US" altLang="ja-JP" sz="2400" dirty="0" smtClean="0"/>
            </a:br>
            <a:r>
              <a:rPr lang="en-US" altLang="ja-JP" sz="2400" dirty="0" smtClean="0"/>
              <a:t>	}</a:t>
            </a:r>
          </a:p>
          <a:p>
            <a:pPr marL="82550" indent="0">
              <a:lnSpc>
                <a:spcPts val="1900"/>
              </a:lnSpc>
              <a:buNone/>
            </a:pPr>
            <a:endParaRPr lang="en-US" altLang="ja-JP" sz="2400" dirty="0" smtClean="0"/>
          </a:p>
          <a:p>
            <a:pPr marL="82550" indent="0">
              <a:buNone/>
            </a:pPr>
            <a:endParaRPr lang="en-US" altLang="ja-JP" sz="24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74</a:t>
            </a:fld>
            <a:endParaRPr kumimoji="1" lang="ja-JP" altLang="en-US" dirty="0">
              <a:solidFill>
                <a:srgbClr val="464653"/>
              </a:solidFill>
            </a:endParaRPr>
          </a:p>
        </p:txBody>
      </p:sp>
    </p:spTree>
    <p:extLst>
      <p:ext uri="{BB962C8B-B14F-4D97-AF65-F5344CB8AC3E}">
        <p14:creationId xmlns:p14="http://schemas.microsoft.com/office/powerpoint/2010/main" val="35050249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US" altLang="ja-JP" dirty="0"/>
              <a:t>If</a:t>
            </a:r>
            <a:r>
              <a:rPr lang="ja-JP" altLang="en-US" dirty="0" smtClean="0"/>
              <a:t>文</a:t>
            </a:r>
            <a:r>
              <a:rPr lang="en-US" altLang="ja-JP" dirty="0" smtClean="0"/>
              <a:t>(</a:t>
            </a:r>
            <a:r>
              <a:rPr lang="ja-JP" altLang="en-US" dirty="0"/>
              <a:t>条件分岐</a:t>
            </a:r>
            <a:r>
              <a:rPr lang="en-US" altLang="ja-JP" dirty="0" smtClean="0"/>
              <a:t>) (3)</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51203" name="コンテンツ プレースホルダ 2"/>
          <p:cNvSpPr>
            <a:spLocks noGrp="1"/>
          </p:cNvSpPr>
          <p:nvPr>
            <p:ph sz="quarter" idx="1"/>
          </p:nvPr>
        </p:nvSpPr>
        <p:spPr/>
        <p:txBody>
          <a:bodyPr>
            <a:normAutofit lnSpcReduction="10000"/>
          </a:bodyPr>
          <a:lstStyle/>
          <a:p>
            <a:pPr marL="425450" indent="-342900"/>
            <a:r>
              <a:rPr lang="ja-JP" altLang="en-US" sz="2400" dirty="0" smtClean="0"/>
              <a:t>条件</a:t>
            </a:r>
            <a:r>
              <a:rPr lang="en-US" altLang="ja-JP" sz="2400" dirty="0" smtClean="0"/>
              <a:t>A</a:t>
            </a:r>
            <a:r>
              <a:rPr lang="ja-JP" altLang="en-US" sz="2400" dirty="0" smtClean="0"/>
              <a:t>を満たさなかった場合に、別の条件</a:t>
            </a:r>
            <a:r>
              <a:rPr lang="en-US" altLang="ja-JP" sz="2400" dirty="0" smtClean="0"/>
              <a:t>B</a:t>
            </a:r>
            <a:r>
              <a:rPr lang="ja-JP" altLang="en-US" sz="2400" dirty="0" smtClean="0"/>
              <a:t>で分岐する形</a:t>
            </a:r>
            <a:r>
              <a:rPr lang="en-US" altLang="ja-JP" sz="2400" dirty="0" smtClean="0"/>
              <a:t/>
            </a:r>
            <a:br>
              <a:rPr lang="en-US" altLang="ja-JP" sz="2400" dirty="0" smtClean="0"/>
            </a:br>
            <a:r>
              <a:rPr lang="en-US" altLang="ja-JP" sz="2400" dirty="0" smtClean="0"/>
              <a:t>	if ( (</a:t>
            </a:r>
            <a:r>
              <a:rPr lang="ja-JP" altLang="en-US" sz="2400" dirty="0" smtClean="0"/>
              <a:t>条件</a:t>
            </a:r>
            <a:r>
              <a:rPr lang="en-US" altLang="ja-JP" sz="2400" dirty="0" smtClean="0"/>
              <a:t>A)</a:t>
            </a:r>
            <a:r>
              <a:rPr lang="en-US" altLang="ja-JP" sz="2400" i="1" dirty="0" smtClean="0"/>
              <a:t> </a:t>
            </a:r>
            <a:r>
              <a:rPr lang="en-US" altLang="ja-JP" sz="2400" dirty="0" smtClean="0"/>
              <a:t>) {</a:t>
            </a:r>
            <a:br>
              <a:rPr lang="en-US" altLang="ja-JP" sz="2400" dirty="0" smtClean="0"/>
            </a:br>
            <a:r>
              <a:rPr lang="en-US" altLang="ja-JP" sz="2400" dirty="0" smtClean="0"/>
              <a:t>		(</a:t>
            </a:r>
            <a:r>
              <a:rPr lang="ja-JP" altLang="en-US" sz="2400" dirty="0" smtClean="0"/>
              <a:t>処理</a:t>
            </a:r>
            <a:r>
              <a:rPr lang="en-US" altLang="ja-JP" sz="2400" dirty="0" smtClean="0"/>
              <a:t>A)</a:t>
            </a:r>
            <a:br>
              <a:rPr lang="en-US" altLang="ja-JP" sz="2400" dirty="0" smtClean="0"/>
            </a:br>
            <a:r>
              <a:rPr lang="en-US" altLang="ja-JP" sz="2400" dirty="0" smtClean="0"/>
              <a:t>	} </a:t>
            </a:r>
            <a:r>
              <a:rPr lang="en-US" altLang="ja-JP" sz="2400" dirty="0" smtClean="0">
                <a:solidFill>
                  <a:srgbClr val="FF0000"/>
                </a:solidFill>
              </a:rPr>
              <a:t>else if ( (</a:t>
            </a:r>
            <a:r>
              <a:rPr lang="ja-JP" altLang="en-US" sz="2400" dirty="0" smtClean="0">
                <a:solidFill>
                  <a:srgbClr val="FF0000"/>
                </a:solidFill>
              </a:rPr>
              <a:t>条件</a:t>
            </a:r>
            <a:r>
              <a:rPr lang="en-US" altLang="ja-JP" sz="2400" dirty="0" smtClean="0">
                <a:solidFill>
                  <a:srgbClr val="FF0000"/>
                </a:solidFill>
              </a:rPr>
              <a:t>B)</a:t>
            </a:r>
            <a:r>
              <a:rPr lang="ja-JP" altLang="en-US" sz="2400" i="1" dirty="0" smtClean="0">
                <a:solidFill>
                  <a:srgbClr val="FF0000"/>
                </a:solidFill>
              </a:rPr>
              <a:t> </a:t>
            </a:r>
            <a:r>
              <a:rPr lang="en-US" altLang="ja-JP" sz="2400" dirty="0" smtClean="0">
                <a:solidFill>
                  <a:srgbClr val="FF0000"/>
                </a:solidFill>
              </a:rPr>
              <a:t>){</a:t>
            </a:r>
            <a:br>
              <a:rPr lang="en-US" altLang="ja-JP" sz="2400" dirty="0" smtClean="0">
                <a:solidFill>
                  <a:srgbClr val="FF0000"/>
                </a:solidFill>
              </a:rPr>
            </a:br>
            <a:r>
              <a:rPr lang="en-US" altLang="ja-JP" sz="2400" dirty="0" smtClean="0">
                <a:solidFill>
                  <a:srgbClr val="FF0000"/>
                </a:solidFill>
              </a:rPr>
              <a:t>		(</a:t>
            </a:r>
            <a:r>
              <a:rPr lang="ja-JP" altLang="en-US" sz="2400" dirty="0" smtClean="0">
                <a:solidFill>
                  <a:srgbClr val="FF0000"/>
                </a:solidFill>
              </a:rPr>
              <a:t>処理</a:t>
            </a:r>
            <a:r>
              <a:rPr lang="en-US" altLang="ja-JP" sz="2400" dirty="0" smtClean="0">
                <a:solidFill>
                  <a:srgbClr val="FF0000"/>
                </a:solidFill>
              </a:rPr>
              <a:t>B)</a:t>
            </a:r>
            <a:br>
              <a:rPr lang="en-US" altLang="ja-JP" sz="2400" dirty="0" smtClean="0">
                <a:solidFill>
                  <a:srgbClr val="FF0000"/>
                </a:solidFill>
              </a:rPr>
            </a:br>
            <a:r>
              <a:rPr lang="en-US" altLang="ja-JP" sz="2400" dirty="0" smtClean="0">
                <a:solidFill>
                  <a:srgbClr val="FF0000"/>
                </a:solidFill>
              </a:rPr>
              <a:t>	} </a:t>
            </a:r>
            <a:r>
              <a:rPr lang="en-US" altLang="ja-JP" sz="2400" dirty="0" smtClean="0"/>
              <a:t>else {</a:t>
            </a:r>
            <a:br>
              <a:rPr lang="en-US" altLang="ja-JP" sz="2400" dirty="0" smtClean="0"/>
            </a:br>
            <a:r>
              <a:rPr lang="en-US" altLang="ja-JP" sz="2400" dirty="0" smtClean="0"/>
              <a:t>		(</a:t>
            </a:r>
            <a:r>
              <a:rPr lang="ja-JP" altLang="en-US" sz="2400" dirty="0" smtClean="0"/>
              <a:t>処理</a:t>
            </a:r>
            <a:r>
              <a:rPr lang="en-US" altLang="ja-JP" sz="2400" dirty="0" smtClean="0"/>
              <a:t>C)</a:t>
            </a:r>
            <a:br>
              <a:rPr lang="en-US" altLang="ja-JP" sz="2400" dirty="0" smtClean="0"/>
            </a:br>
            <a:r>
              <a:rPr lang="en-US" altLang="ja-JP" sz="2400" dirty="0" smtClean="0"/>
              <a:t>	}</a:t>
            </a:r>
          </a:p>
          <a:p>
            <a:pPr marL="425450" indent="-342900"/>
            <a:endParaRPr lang="en-US" altLang="ja-JP" sz="2400" dirty="0"/>
          </a:p>
          <a:p>
            <a:pPr marL="425450" indent="-342900"/>
            <a:r>
              <a:rPr lang="en-US" altLang="ja-JP" sz="2400" dirty="0" smtClean="0"/>
              <a:t>else if () </a:t>
            </a:r>
            <a:r>
              <a:rPr lang="ja-JP" altLang="en-US" sz="2400" dirty="0" smtClean="0"/>
              <a:t>は何個あってもよいが、</a:t>
            </a:r>
            <a:r>
              <a:rPr lang="en-US" altLang="ja-JP" sz="2400" dirty="0" smtClean="0"/>
              <a:t>if</a:t>
            </a:r>
            <a:r>
              <a:rPr lang="ja-JP" altLang="en-US" sz="2400" dirty="0"/>
              <a:t> </a:t>
            </a:r>
            <a:r>
              <a:rPr lang="en-US" altLang="ja-JP" sz="2400" dirty="0" smtClean="0"/>
              <a:t>() {}</a:t>
            </a:r>
            <a:r>
              <a:rPr lang="ja-JP" altLang="en-US" sz="2400" dirty="0" smtClean="0"/>
              <a:t>より後ろで、</a:t>
            </a:r>
            <a:r>
              <a:rPr lang="en-US" altLang="ja-JP" sz="2400" dirty="0" smtClean="0"/>
              <a:t>else{} </a:t>
            </a:r>
            <a:r>
              <a:rPr lang="ja-JP" altLang="en-US" sz="2400" dirty="0" smtClean="0"/>
              <a:t>より前になくてはいけない。</a:t>
            </a:r>
            <a:endParaRPr lang="en-US" altLang="ja-JP" sz="2400" dirty="0" smtClean="0"/>
          </a:p>
          <a:p>
            <a:pPr marL="425450" indent="-342900"/>
            <a:r>
              <a:rPr lang="en-US" altLang="ja-JP" sz="2400" dirty="0" smtClean="0"/>
              <a:t>else{}</a:t>
            </a:r>
            <a:r>
              <a:rPr lang="ja-JP" altLang="en-US" sz="2400" dirty="0"/>
              <a:t>が</a:t>
            </a:r>
            <a:r>
              <a:rPr lang="ja-JP" altLang="en-US" sz="2400" dirty="0" smtClean="0"/>
              <a:t>不要な場合は省略可。</a:t>
            </a:r>
            <a:endParaRPr lang="en-US" altLang="ja-JP" sz="2400" dirty="0" smtClean="0"/>
          </a:p>
          <a:p>
            <a:pPr marL="425450" indent="-342900"/>
            <a:endParaRPr lang="en-US" altLang="ja-JP" sz="2400" dirty="0"/>
          </a:p>
          <a:p>
            <a:pPr marL="425450" indent="-342900"/>
            <a:r>
              <a:rPr lang="ja-JP" altLang="en-US" sz="2400" dirty="0"/>
              <a:t>いろいろなパターンを自分で実行してみよう</a:t>
            </a:r>
            <a:r>
              <a:rPr lang="ja-JP" altLang="en-US" sz="2400" dirty="0" smtClean="0"/>
              <a:t>。</a:t>
            </a:r>
            <a:endParaRPr lang="en-US" altLang="ja-JP" sz="24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75</a:t>
            </a:fld>
            <a:endParaRPr kumimoji="1" lang="ja-JP" altLang="en-US" dirty="0">
              <a:solidFill>
                <a:srgbClr val="464653"/>
              </a:solidFill>
            </a:endParaRPr>
          </a:p>
        </p:txBody>
      </p:sp>
    </p:spTree>
    <p:extLst>
      <p:ext uri="{BB962C8B-B14F-4D97-AF65-F5344CB8AC3E}">
        <p14:creationId xmlns:p14="http://schemas.microsoft.com/office/powerpoint/2010/main" val="7531155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US" altLang="ja-JP" dirty="0"/>
              <a:t>For</a:t>
            </a:r>
            <a:r>
              <a:rPr lang="ja-JP" altLang="en-US" dirty="0" smtClean="0"/>
              <a:t>文</a:t>
            </a:r>
            <a:r>
              <a:rPr lang="en-US" altLang="ja-JP" dirty="0" smtClean="0"/>
              <a:t>(</a:t>
            </a:r>
            <a:r>
              <a:rPr lang="ja-JP" altLang="en-US" dirty="0" smtClean="0"/>
              <a:t>ループ</a:t>
            </a:r>
            <a:r>
              <a:rPr lang="en-US" altLang="ja-JP" dirty="0" smtClean="0"/>
              <a:t>)</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52227" name="コンテンツ プレースホルダ 4"/>
          <p:cNvSpPr>
            <a:spLocks noGrp="1"/>
          </p:cNvSpPr>
          <p:nvPr>
            <p:ph sz="quarter" idx="1"/>
          </p:nvPr>
        </p:nvSpPr>
        <p:spPr/>
        <p:txBody>
          <a:bodyPr>
            <a:normAutofit fontScale="92500"/>
          </a:bodyPr>
          <a:lstStyle/>
          <a:p>
            <a:pPr marL="0" indent="0">
              <a:buNone/>
            </a:pPr>
            <a:r>
              <a:rPr lang="ja-JP" altLang="en-US" dirty="0" smtClean="0"/>
              <a:t>似たような処理を</a:t>
            </a:r>
            <a:r>
              <a:rPr lang="ja-JP" altLang="en-US" dirty="0"/>
              <a:t>繰り返し</a:t>
            </a:r>
            <a:r>
              <a:rPr lang="ja-JP" altLang="en-US" dirty="0" smtClean="0"/>
              <a:t>行うための書き方。</a:t>
            </a:r>
            <a:endParaRPr lang="en-US" altLang="ja-JP" dirty="0" smtClean="0"/>
          </a:p>
          <a:p>
            <a:r>
              <a:rPr lang="ja-JP" altLang="en-US" dirty="0" smtClean="0"/>
              <a:t>例</a:t>
            </a:r>
            <a:r>
              <a:rPr lang="en-US" altLang="ja-JP" dirty="0" smtClean="0"/>
              <a:t/>
            </a:r>
            <a:br>
              <a:rPr lang="en-US" altLang="ja-JP" dirty="0" smtClean="0"/>
            </a:br>
            <a:r>
              <a:rPr lang="en-US" altLang="ja-JP" dirty="0" smtClean="0"/>
              <a:t/>
            </a:r>
            <a:br>
              <a:rPr lang="en-US" altLang="ja-JP" dirty="0" smtClean="0"/>
            </a:br>
            <a:r>
              <a:rPr lang="en-US" altLang="ja-JP" dirty="0" smtClean="0"/>
              <a:t>	for (</a:t>
            </a:r>
            <a:r>
              <a:rPr lang="en-US" altLang="ja-JP" dirty="0" err="1" smtClean="0">
                <a:solidFill>
                  <a:srgbClr val="FF0000"/>
                </a:solidFill>
              </a:rPr>
              <a:t>i</a:t>
            </a:r>
            <a:r>
              <a:rPr lang="en-US" altLang="ja-JP" dirty="0" smtClean="0">
                <a:solidFill>
                  <a:srgbClr val="FF0000"/>
                </a:solidFill>
              </a:rPr>
              <a:t>=0; </a:t>
            </a:r>
            <a:r>
              <a:rPr lang="en-US" altLang="ja-JP" dirty="0" err="1" smtClean="0">
                <a:solidFill>
                  <a:srgbClr val="00B0F0"/>
                </a:solidFill>
              </a:rPr>
              <a:t>i</a:t>
            </a:r>
            <a:r>
              <a:rPr lang="en-US" altLang="ja-JP" dirty="0" smtClean="0">
                <a:solidFill>
                  <a:srgbClr val="00B0F0"/>
                </a:solidFill>
              </a:rPr>
              <a:t>&lt;10; </a:t>
            </a:r>
            <a:r>
              <a:rPr lang="en-US" altLang="ja-JP" dirty="0" err="1" smtClean="0">
                <a:solidFill>
                  <a:srgbClr val="00B050"/>
                </a:solidFill>
              </a:rPr>
              <a:t>i</a:t>
            </a:r>
            <a:r>
              <a:rPr lang="en-US" altLang="ja-JP" dirty="0">
                <a:solidFill>
                  <a:srgbClr val="00B050"/>
                </a:solidFill>
              </a:rPr>
              <a:t>++</a:t>
            </a:r>
            <a:r>
              <a:rPr lang="en-US" altLang="ja-JP" dirty="0" smtClean="0"/>
              <a:t>) {</a:t>
            </a:r>
            <a:br>
              <a:rPr lang="en-US" altLang="ja-JP" dirty="0" smtClean="0"/>
            </a:br>
            <a:r>
              <a:rPr lang="en-US" altLang="ja-JP" dirty="0" smtClean="0"/>
              <a:t>		j = 10*</a:t>
            </a:r>
            <a:r>
              <a:rPr lang="en-US" altLang="ja-JP" dirty="0" err="1" smtClean="0"/>
              <a:t>i</a:t>
            </a:r>
            <a:r>
              <a:rPr lang="en-US" altLang="ja-JP" dirty="0" smtClean="0"/>
              <a:t>;</a:t>
            </a:r>
            <a:br>
              <a:rPr lang="en-US" altLang="ja-JP" dirty="0" smtClean="0"/>
            </a:br>
            <a:r>
              <a:rPr lang="en-US" altLang="ja-JP" dirty="0" smtClean="0"/>
              <a:t>		print(j);</a:t>
            </a:r>
            <a:br>
              <a:rPr lang="en-US" altLang="ja-JP" dirty="0" smtClean="0"/>
            </a:br>
            <a:r>
              <a:rPr lang="en-US" altLang="ja-JP" dirty="0" smtClean="0"/>
              <a:t>	}</a:t>
            </a:r>
          </a:p>
          <a:p>
            <a:pPr lvl="1"/>
            <a:r>
              <a:rPr lang="ja-JP" altLang="en-US" dirty="0" smtClean="0"/>
              <a:t>まず</a:t>
            </a:r>
            <a:r>
              <a:rPr lang="en-US" altLang="ja-JP" dirty="0" err="1" smtClean="0"/>
              <a:t>i</a:t>
            </a:r>
            <a:r>
              <a:rPr lang="ja-JP" altLang="en-US" dirty="0" smtClean="0"/>
              <a:t>に</a:t>
            </a:r>
            <a:r>
              <a:rPr lang="en-US" altLang="ja-JP" dirty="0" smtClean="0"/>
              <a:t>0</a:t>
            </a:r>
            <a:r>
              <a:rPr lang="ja-JP" altLang="en-US" dirty="0" smtClean="0"/>
              <a:t>を代入する。</a:t>
            </a:r>
            <a:r>
              <a:rPr lang="en-US" altLang="ja-JP" dirty="0"/>
              <a:t> </a:t>
            </a:r>
            <a:r>
              <a:rPr lang="ja-JP" altLang="en-US" dirty="0" smtClean="0"/>
              <a:t>次に「</a:t>
            </a:r>
            <a:r>
              <a:rPr lang="en-US" altLang="ja-JP" dirty="0" err="1" smtClean="0"/>
              <a:t>i</a:t>
            </a:r>
            <a:r>
              <a:rPr lang="ja-JP" altLang="en-US" dirty="0"/>
              <a:t>が</a:t>
            </a:r>
            <a:r>
              <a:rPr lang="en-US" altLang="ja-JP" dirty="0"/>
              <a:t>10</a:t>
            </a:r>
            <a:r>
              <a:rPr lang="ja-JP" altLang="en-US" dirty="0"/>
              <a:t>未満なら</a:t>
            </a:r>
            <a:r>
              <a:rPr lang="en-US" altLang="ja-JP" dirty="0" smtClean="0"/>
              <a:t>{}</a:t>
            </a:r>
            <a:r>
              <a:rPr lang="ja-JP" altLang="en-US" dirty="0" smtClean="0"/>
              <a:t>内の処理を行い、</a:t>
            </a:r>
            <a:r>
              <a:rPr lang="en-US" altLang="ja-JP" dirty="0" err="1" smtClean="0"/>
              <a:t>i</a:t>
            </a:r>
            <a:r>
              <a:rPr lang="ja-JP" altLang="en-US" dirty="0" smtClean="0"/>
              <a:t>に</a:t>
            </a:r>
            <a:r>
              <a:rPr lang="en-US" altLang="ja-JP" dirty="0" smtClean="0"/>
              <a:t>1</a:t>
            </a:r>
            <a:r>
              <a:rPr lang="ja-JP" altLang="en-US" dirty="0" smtClean="0"/>
              <a:t>を足す。」ことを繰り返す。</a:t>
            </a:r>
            <a:endParaRPr lang="en-US" altLang="ja-JP" dirty="0" smtClean="0"/>
          </a:p>
          <a:p>
            <a:pPr lvl="1"/>
            <a:r>
              <a:rPr lang="ja-JP" altLang="en-US" dirty="0" smtClean="0"/>
              <a:t>結局、</a:t>
            </a:r>
            <a:r>
              <a:rPr lang="en-US" altLang="ja-JP" dirty="0" err="1" smtClean="0"/>
              <a:t>i</a:t>
            </a:r>
            <a:r>
              <a:rPr lang="ja-JP" altLang="en-US" dirty="0" smtClean="0"/>
              <a:t>を</a:t>
            </a:r>
            <a:r>
              <a:rPr lang="en-US" altLang="ja-JP" dirty="0"/>
              <a:t>0</a:t>
            </a:r>
            <a:r>
              <a:rPr lang="ja-JP" altLang="en-US" dirty="0" smtClean="0"/>
              <a:t>から</a:t>
            </a:r>
            <a:r>
              <a:rPr lang="en-US" altLang="ja-JP" dirty="0" smtClean="0"/>
              <a:t>9</a:t>
            </a:r>
            <a:r>
              <a:rPr lang="ja-JP" altLang="en-US" dirty="0" err="1" smtClean="0"/>
              <a:t>まで</a:t>
            </a:r>
            <a:r>
              <a:rPr lang="ja-JP" altLang="en-US" dirty="0" smtClean="0"/>
              <a:t>増やしながら、</a:t>
            </a:r>
            <a:r>
              <a:rPr lang="en-US" altLang="ja-JP" dirty="0" smtClean="0"/>
              <a:t>{}</a:t>
            </a:r>
            <a:r>
              <a:rPr lang="ja-JP" altLang="en-US" dirty="0" smtClean="0"/>
              <a:t>内の処理を計</a:t>
            </a:r>
            <a:r>
              <a:rPr lang="en-US" altLang="ja-JP" dirty="0" smtClean="0"/>
              <a:t>10</a:t>
            </a:r>
            <a:r>
              <a:rPr lang="ja-JP" altLang="en-US" dirty="0" smtClean="0"/>
              <a:t>回実行する。</a:t>
            </a:r>
            <a:endParaRPr lang="en-US" altLang="ja-JP" dirty="0" smtClean="0"/>
          </a:p>
          <a:p>
            <a:pPr lvl="1"/>
            <a:r>
              <a:rPr lang="en-US" altLang="ja-JP" dirty="0" smtClean="0"/>
              <a:t>{}</a:t>
            </a:r>
            <a:r>
              <a:rPr lang="ja-JP" altLang="en-US" dirty="0" smtClean="0"/>
              <a:t>内の処理が一行だけの場合は、</a:t>
            </a:r>
            <a:r>
              <a:rPr lang="en-US" altLang="ja-JP" dirty="0" smtClean="0"/>
              <a:t>{}</a:t>
            </a:r>
            <a:r>
              <a:rPr lang="ja-JP" altLang="en-US" dirty="0" smtClean="0"/>
              <a:t>を省略できる。</a:t>
            </a:r>
            <a:endParaRPr lang="en-US" altLang="ja-JP" dirty="0" smtClean="0"/>
          </a:p>
          <a:p>
            <a:pPr lvl="1"/>
            <a:r>
              <a:rPr lang="en-US" altLang="ja-JP" sz="2400" dirty="0"/>
              <a:t>{}</a:t>
            </a:r>
            <a:r>
              <a:rPr lang="ja-JP" altLang="en-US" sz="2400" dirty="0"/>
              <a:t>の範囲が一目でわかるよう、</a:t>
            </a:r>
            <a:r>
              <a:rPr lang="en-US" altLang="ja-JP" sz="2400" dirty="0"/>
              <a:t>{}</a:t>
            </a:r>
            <a:r>
              <a:rPr lang="ja-JP" altLang="en-US" sz="2400" dirty="0"/>
              <a:t>内の文は字下げするとよい</a:t>
            </a:r>
            <a:r>
              <a:rPr lang="ja-JP" altLang="en-US" sz="2400" dirty="0" smtClean="0"/>
              <a:t>。</a:t>
            </a:r>
            <a:endParaRPr lang="en-US" altLang="ja-JP" dirty="0" smtClean="0"/>
          </a:p>
          <a:p>
            <a:pPr lvl="1"/>
            <a:r>
              <a:rPr lang="ja-JP" altLang="en-US" dirty="0" smtClean="0"/>
              <a:t>いろいろなパターンを自分で実行してみよう。</a:t>
            </a:r>
            <a:endParaRPr lang="en-US" altLang="ja-JP"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76</a:t>
            </a:fld>
            <a:endParaRPr kumimoji="1" lang="ja-JP" altLang="en-US">
              <a:solidFill>
                <a:srgbClr val="464653"/>
              </a:solidFill>
            </a:endParaRPr>
          </a:p>
        </p:txBody>
      </p:sp>
      <p:grpSp>
        <p:nvGrpSpPr>
          <p:cNvPr id="28" name="グループ化 27"/>
          <p:cNvGrpSpPr/>
          <p:nvPr/>
        </p:nvGrpSpPr>
        <p:grpSpPr>
          <a:xfrm>
            <a:off x="1592554" y="1365654"/>
            <a:ext cx="4246615" cy="658020"/>
            <a:chOff x="1517604" y="1500564"/>
            <a:chExt cx="4246615" cy="658020"/>
          </a:xfrm>
        </p:grpSpPr>
        <p:grpSp>
          <p:nvGrpSpPr>
            <p:cNvPr id="21" name="グループ化 20"/>
            <p:cNvGrpSpPr/>
            <p:nvPr/>
          </p:nvGrpSpPr>
          <p:grpSpPr>
            <a:xfrm>
              <a:off x="1517604" y="1500564"/>
              <a:ext cx="4246615" cy="369888"/>
              <a:chOff x="1353128" y="1290702"/>
              <a:chExt cx="4246615" cy="369888"/>
            </a:xfrm>
          </p:grpSpPr>
          <p:sp>
            <p:nvSpPr>
              <p:cNvPr id="52228" name="テキスト ボックス 3"/>
              <p:cNvSpPr txBox="1">
                <a:spLocks noChangeArrowheads="1"/>
              </p:cNvSpPr>
              <p:nvPr/>
            </p:nvSpPr>
            <p:spPr bwMode="auto">
              <a:xfrm>
                <a:off x="1353128" y="1290702"/>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b="1" dirty="0">
                    <a:solidFill>
                      <a:srgbClr val="FF0000"/>
                    </a:solidFill>
                    <a:latin typeface="+mn-ea"/>
                    <a:ea typeface="+mn-ea"/>
                  </a:rPr>
                  <a:t>初期設定</a:t>
                </a:r>
              </a:p>
            </p:txBody>
          </p:sp>
          <p:sp>
            <p:nvSpPr>
              <p:cNvPr id="52229" name="テキスト ボックス 4"/>
              <p:cNvSpPr txBox="1">
                <a:spLocks noChangeArrowheads="1"/>
              </p:cNvSpPr>
              <p:nvPr/>
            </p:nvSpPr>
            <p:spPr bwMode="auto">
              <a:xfrm>
                <a:off x="2461203" y="1291258"/>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b="1" dirty="0" smtClean="0">
                    <a:solidFill>
                      <a:srgbClr val="00B0F0"/>
                    </a:solidFill>
                    <a:latin typeface="+mn-ea"/>
                    <a:ea typeface="+mn-ea"/>
                  </a:rPr>
                  <a:t>継続条件</a:t>
                </a:r>
                <a:endParaRPr lang="ja-JP" altLang="en-US" sz="1800" b="1" dirty="0">
                  <a:solidFill>
                    <a:srgbClr val="00B0F0"/>
                  </a:solidFill>
                  <a:latin typeface="+mn-ea"/>
                  <a:ea typeface="+mn-ea"/>
                </a:endParaRPr>
              </a:p>
            </p:txBody>
          </p:sp>
          <p:sp>
            <p:nvSpPr>
              <p:cNvPr id="52230" name="テキスト ボックス 5"/>
              <p:cNvSpPr txBox="1">
                <a:spLocks noChangeArrowheads="1"/>
              </p:cNvSpPr>
              <p:nvPr/>
            </p:nvSpPr>
            <p:spPr bwMode="auto">
              <a:xfrm>
                <a:off x="3567743" y="1290702"/>
                <a:ext cx="203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b="1" dirty="0">
                    <a:solidFill>
                      <a:srgbClr val="00B050"/>
                    </a:solidFill>
                    <a:latin typeface="+mn-ea"/>
                    <a:ea typeface="+mn-ea"/>
                  </a:rPr>
                  <a:t>各回終了後の処理</a:t>
                </a:r>
              </a:p>
            </p:txBody>
          </p:sp>
        </p:grpSp>
        <p:cxnSp>
          <p:nvCxnSpPr>
            <p:cNvPr id="23" name="直線矢印コネクタ 22"/>
            <p:cNvCxnSpPr>
              <a:stCxn id="52228" idx="2"/>
            </p:cNvCxnSpPr>
            <p:nvPr/>
          </p:nvCxnSpPr>
          <p:spPr>
            <a:xfrm>
              <a:off x="2071642" y="1870452"/>
              <a:ext cx="221853" cy="2581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3140689" y="1870452"/>
              <a:ext cx="0" cy="28813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52230" idx="2"/>
            </p:cNvCxnSpPr>
            <p:nvPr/>
          </p:nvCxnSpPr>
          <p:spPr>
            <a:xfrm flipH="1">
              <a:off x="4302178" y="1870452"/>
              <a:ext cx="446041" cy="25815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08218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他のループ文</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53251" name="コンテンツ プレースホルダ 2"/>
          <p:cNvSpPr>
            <a:spLocks noGrp="1"/>
          </p:cNvSpPr>
          <p:nvPr>
            <p:ph sz="quarter" idx="1"/>
          </p:nvPr>
        </p:nvSpPr>
        <p:spPr>
          <a:xfrm>
            <a:off x="457200" y="3917042"/>
            <a:ext cx="8229600" cy="1614327"/>
          </a:xfrm>
        </p:spPr>
        <p:txBody>
          <a:bodyPr>
            <a:normAutofit/>
          </a:bodyPr>
          <a:lstStyle/>
          <a:p>
            <a:pPr>
              <a:lnSpc>
                <a:spcPts val="2800"/>
              </a:lnSpc>
            </a:pPr>
            <a:r>
              <a:rPr lang="ja-JP" altLang="en-US" sz="2400" dirty="0" smtClean="0"/>
              <a:t>いずれも、</a:t>
            </a:r>
            <a:r>
              <a:rPr lang="en-US" altLang="ja-JP" sz="2400" dirty="0" smtClean="0"/>
              <a:t>while</a:t>
            </a:r>
            <a:r>
              <a:rPr lang="ja-JP" altLang="en-US" sz="2400" dirty="0" smtClean="0"/>
              <a:t>のあとの条件が満たされる限り</a:t>
            </a:r>
            <a:r>
              <a:rPr lang="en-US" altLang="ja-JP" sz="2400" dirty="0" smtClean="0"/>
              <a:t>{  }</a:t>
            </a:r>
            <a:r>
              <a:rPr lang="ja-JP" altLang="en-US" sz="2400" dirty="0" smtClean="0"/>
              <a:t>内の処理を繰り返す。</a:t>
            </a:r>
            <a:endParaRPr lang="en-US" altLang="ja-JP" sz="2400" dirty="0" smtClean="0"/>
          </a:p>
          <a:p>
            <a:pPr>
              <a:lnSpc>
                <a:spcPts val="2800"/>
              </a:lnSpc>
            </a:pPr>
            <a:r>
              <a:rPr lang="en-US" altLang="ja-JP" sz="2400" dirty="0" smtClean="0"/>
              <a:t>do-while</a:t>
            </a:r>
            <a:r>
              <a:rPr lang="ja-JP" altLang="en-US" sz="2400" dirty="0"/>
              <a:t>文</a:t>
            </a:r>
            <a:r>
              <a:rPr lang="ja-JP" altLang="en-US" sz="2400" dirty="0" smtClean="0"/>
              <a:t>は</a:t>
            </a:r>
            <a:r>
              <a:rPr lang="en-US" altLang="ja-JP" sz="2400" dirty="0" smtClean="0"/>
              <a:t>do{}</a:t>
            </a:r>
            <a:r>
              <a:rPr lang="ja-JP" altLang="en-US" sz="2400" dirty="0" smtClean="0"/>
              <a:t>内の処理が</a:t>
            </a:r>
            <a:r>
              <a:rPr lang="en-US" altLang="ja-JP" sz="2400" dirty="0" smtClean="0"/>
              <a:t>1</a:t>
            </a:r>
            <a:r>
              <a:rPr lang="ja-JP" altLang="en-US" sz="2400" dirty="0" smtClean="0"/>
              <a:t>回は必ず行われるのが特徴だが、</a:t>
            </a:r>
            <a:r>
              <a:rPr lang="ja-JP" altLang="en-US" sz="2400" dirty="0"/>
              <a:t>使用頻度はあまり高くない</a:t>
            </a:r>
            <a:endParaRPr lang="en-US" altLang="ja-JP" sz="2400" dirty="0" smtClean="0"/>
          </a:p>
          <a:p>
            <a:endParaRPr lang="en-US" altLang="ja-JP" sz="2400" dirty="0" smtClean="0"/>
          </a:p>
          <a:p>
            <a:endParaRPr lang="ja-JP" altLang="en-US" sz="24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77</a:t>
            </a:fld>
            <a:endParaRPr kumimoji="1" lang="ja-JP" altLang="en-US">
              <a:solidFill>
                <a:srgbClr val="464653"/>
              </a:solidFill>
            </a:endParaRPr>
          </a:p>
        </p:txBody>
      </p:sp>
      <p:sp>
        <p:nvSpPr>
          <p:cNvPr id="8" name="コンテンツ プレースホルダ 2"/>
          <p:cNvSpPr txBox="1">
            <a:spLocks/>
          </p:cNvSpPr>
          <p:nvPr/>
        </p:nvSpPr>
        <p:spPr>
          <a:xfrm>
            <a:off x="5079167" y="949777"/>
            <a:ext cx="3607633" cy="2375356"/>
          </a:xfrm>
          <a:prstGeom prst="rect">
            <a:avLst/>
          </a:prstGeom>
        </p:spPr>
        <p:txBody>
          <a:bodyPr vert="horz" lIns="0" tIns="0" rIns="0" bIns="0">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メイリオ" pitchFamily="50" charset="-128"/>
                <a:ea typeface="メイリオ" pitchFamily="50" charset="-128"/>
                <a:cs typeface="メイリオ" pitchFamily="50" charset="-128"/>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メイリオ" pitchFamily="50" charset="-128"/>
                <a:ea typeface="メイリオ" pitchFamily="50" charset="-128"/>
                <a:cs typeface="メイリオ" pitchFamily="50" charset="-128"/>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メイリオ" pitchFamily="50" charset="-128"/>
                <a:ea typeface="メイリオ" pitchFamily="50" charset="-128"/>
                <a:cs typeface="メイリオ" pitchFamily="50" charset="-128"/>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メイリオ" pitchFamily="50" charset="-128"/>
                <a:ea typeface="メイリオ" pitchFamily="50" charset="-128"/>
                <a:cs typeface="メイリオ" pitchFamily="50" charset="-128"/>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メイリオ" pitchFamily="50" charset="-128"/>
                <a:ea typeface="メイリオ" pitchFamily="50" charset="-128"/>
                <a:cs typeface="メイリオ" pitchFamily="50" charset="-128"/>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fontAlgn="auto">
              <a:spcAft>
                <a:spcPts val="0"/>
              </a:spcAft>
            </a:pPr>
            <a:r>
              <a:rPr lang="en-US" altLang="ja-JP" sz="2400" dirty="0" smtClean="0"/>
              <a:t>do-while</a:t>
            </a:r>
            <a:r>
              <a:rPr lang="ja-JP" altLang="en-US" sz="2400" dirty="0" smtClean="0"/>
              <a:t>文</a:t>
            </a:r>
            <a:r>
              <a:rPr lang="en-US" altLang="ja-JP" sz="2400" dirty="0" smtClean="0"/>
              <a:t/>
            </a:r>
            <a:br>
              <a:rPr lang="en-US" altLang="ja-JP" sz="2400" dirty="0" smtClean="0"/>
            </a:br>
            <a:r>
              <a:rPr lang="en-US" altLang="ja-JP" sz="2400" dirty="0" err="1" smtClean="0"/>
              <a:t>i</a:t>
            </a:r>
            <a:r>
              <a:rPr lang="en-US" altLang="ja-JP" sz="2400" dirty="0" smtClean="0"/>
              <a:t> = 0;</a:t>
            </a:r>
            <a:br>
              <a:rPr lang="en-US" altLang="ja-JP" sz="2400" dirty="0" smtClean="0"/>
            </a:br>
            <a:r>
              <a:rPr lang="en-US" altLang="ja-JP" sz="2400" dirty="0" smtClean="0"/>
              <a:t>do {</a:t>
            </a:r>
            <a:br>
              <a:rPr lang="en-US" altLang="ja-JP" sz="2400" dirty="0" smtClean="0"/>
            </a:br>
            <a:r>
              <a:rPr lang="en-US" altLang="ja-JP" sz="2400" dirty="0" smtClean="0"/>
              <a:t>   print(</a:t>
            </a:r>
            <a:r>
              <a:rPr lang="en-US" altLang="ja-JP" sz="2400" dirty="0" err="1" smtClean="0"/>
              <a:t>i</a:t>
            </a:r>
            <a:r>
              <a:rPr lang="en-US" altLang="ja-JP" sz="2400" dirty="0" smtClean="0"/>
              <a:t>);</a:t>
            </a:r>
            <a:br>
              <a:rPr lang="en-US" altLang="ja-JP" sz="2400" dirty="0" smtClean="0"/>
            </a:br>
            <a:r>
              <a:rPr lang="en-US" altLang="ja-JP" sz="2400" dirty="0" smtClean="0"/>
              <a:t>   </a:t>
            </a:r>
            <a:r>
              <a:rPr lang="en-US" altLang="ja-JP" sz="2400" dirty="0" err="1" smtClean="0"/>
              <a:t>i</a:t>
            </a:r>
            <a:r>
              <a:rPr lang="en-US" altLang="ja-JP" sz="2400" dirty="0" smtClean="0"/>
              <a:t> = </a:t>
            </a:r>
            <a:r>
              <a:rPr lang="en-US" altLang="ja-JP" sz="2400" dirty="0" err="1" smtClean="0"/>
              <a:t>i</a:t>
            </a:r>
            <a:r>
              <a:rPr lang="en-US" altLang="ja-JP" sz="2400" dirty="0" smtClean="0"/>
              <a:t> + 10;</a:t>
            </a:r>
            <a:br>
              <a:rPr lang="en-US" altLang="ja-JP" sz="2400" dirty="0" smtClean="0"/>
            </a:br>
            <a:r>
              <a:rPr lang="en-US" altLang="ja-JP" sz="2400" dirty="0" smtClean="0"/>
              <a:t>} while (</a:t>
            </a:r>
            <a:r>
              <a:rPr lang="en-US" altLang="ja-JP" sz="2400" dirty="0" err="1" smtClean="0"/>
              <a:t>i</a:t>
            </a:r>
            <a:r>
              <a:rPr lang="en-US" altLang="ja-JP" sz="2400" dirty="0" smtClean="0"/>
              <a:t>&lt;=90);</a:t>
            </a:r>
            <a:endParaRPr lang="ja-JP" altLang="en-US" sz="2400" dirty="0" smtClean="0"/>
          </a:p>
        </p:txBody>
      </p:sp>
      <p:sp>
        <p:nvSpPr>
          <p:cNvPr id="9" name="コンテンツ プレースホルダ 2"/>
          <p:cNvSpPr txBox="1">
            <a:spLocks/>
          </p:cNvSpPr>
          <p:nvPr/>
        </p:nvSpPr>
        <p:spPr>
          <a:xfrm>
            <a:off x="508266" y="949777"/>
            <a:ext cx="3377784" cy="2375357"/>
          </a:xfrm>
          <a:prstGeom prst="rect">
            <a:avLst/>
          </a:prstGeom>
        </p:spPr>
        <p:txBody>
          <a:bodyPr vert="horz" lIns="0" tIns="0" rIns="0" bIns="0">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メイリオ" pitchFamily="50" charset="-128"/>
                <a:ea typeface="メイリオ" pitchFamily="50" charset="-128"/>
                <a:cs typeface="メイリオ" pitchFamily="50" charset="-128"/>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メイリオ" pitchFamily="50" charset="-128"/>
                <a:ea typeface="メイリオ" pitchFamily="50" charset="-128"/>
                <a:cs typeface="メイリオ" pitchFamily="50" charset="-128"/>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メイリオ" pitchFamily="50" charset="-128"/>
                <a:ea typeface="メイリオ" pitchFamily="50" charset="-128"/>
                <a:cs typeface="メイリオ" pitchFamily="50" charset="-128"/>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メイリオ" pitchFamily="50" charset="-128"/>
                <a:ea typeface="メイリオ" pitchFamily="50" charset="-128"/>
                <a:cs typeface="メイリオ" pitchFamily="50" charset="-128"/>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メイリオ" pitchFamily="50" charset="-128"/>
                <a:ea typeface="メイリオ" pitchFamily="50" charset="-128"/>
                <a:cs typeface="メイリオ" pitchFamily="50" charset="-128"/>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fontAlgn="auto">
              <a:spcAft>
                <a:spcPts val="0"/>
              </a:spcAft>
            </a:pPr>
            <a:r>
              <a:rPr lang="en-US" altLang="ja-JP" sz="2400" dirty="0" smtClean="0"/>
              <a:t>while</a:t>
            </a:r>
            <a:r>
              <a:rPr lang="ja-JP" altLang="en-US" sz="2400" dirty="0" smtClean="0"/>
              <a:t>文</a:t>
            </a:r>
            <a:r>
              <a:rPr lang="en-US" altLang="ja-JP" sz="2400" dirty="0" smtClean="0"/>
              <a:t/>
            </a:r>
            <a:br>
              <a:rPr lang="en-US" altLang="ja-JP" sz="2400" dirty="0" smtClean="0"/>
            </a:br>
            <a:r>
              <a:rPr lang="nn-NO" altLang="ja-JP" sz="2400" dirty="0" smtClean="0"/>
              <a:t> i = 0;</a:t>
            </a:r>
            <a:br>
              <a:rPr lang="nn-NO" altLang="ja-JP" sz="2400" dirty="0" smtClean="0"/>
            </a:br>
            <a:r>
              <a:rPr lang="nn-NO" altLang="ja-JP" sz="2400" dirty="0" smtClean="0"/>
              <a:t> while (i&lt;=90) {</a:t>
            </a:r>
            <a:br>
              <a:rPr lang="nn-NO" altLang="ja-JP" sz="2400" dirty="0" smtClean="0"/>
            </a:br>
            <a:r>
              <a:rPr lang="nn-NO" altLang="ja-JP" sz="2400" dirty="0" smtClean="0"/>
              <a:t>   print(i);</a:t>
            </a:r>
            <a:br>
              <a:rPr lang="nn-NO" altLang="ja-JP" sz="2400" dirty="0" smtClean="0"/>
            </a:br>
            <a:r>
              <a:rPr lang="nn-NO" altLang="ja-JP" sz="2400" dirty="0" smtClean="0"/>
              <a:t>   i = i + 10;</a:t>
            </a:r>
            <a:br>
              <a:rPr lang="nn-NO" altLang="ja-JP" sz="2400" dirty="0" smtClean="0"/>
            </a:br>
            <a:r>
              <a:rPr lang="nn-NO" altLang="ja-JP" sz="2400" dirty="0" smtClean="0"/>
              <a:t> }</a:t>
            </a:r>
            <a:endParaRPr lang="en-US" altLang="ja-JP" sz="2400" dirty="0" smtClean="0"/>
          </a:p>
        </p:txBody>
      </p:sp>
    </p:spTree>
    <p:extLst>
      <p:ext uri="{BB962C8B-B14F-4D97-AF65-F5344CB8AC3E}">
        <p14:creationId xmlns:p14="http://schemas.microsoft.com/office/powerpoint/2010/main" val="15600848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eaLnBrk="1" hangingPunct="1">
              <a:defRPr/>
            </a:pPr>
            <a:r>
              <a:rPr lang="en-US" altLang="ja-JP" sz="3600" dirty="0"/>
              <a:t>ImageJ</a:t>
            </a:r>
            <a:r>
              <a:rPr lang="ja-JP" altLang="en-US" sz="3600" dirty="0" smtClean="0"/>
              <a:t>マクロの関数</a:t>
            </a:r>
            <a:endParaRPr lang="ja-JP" altLang="en-US" sz="3600" dirty="0"/>
          </a:p>
        </p:txBody>
      </p:sp>
      <p:sp>
        <p:nvSpPr>
          <p:cNvPr id="7" name="テキスト プレースホルダー 6"/>
          <p:cNvSpPr>
            <a:spLocks noGrp="1"/>
          </p:cNvSpPr>
          <p:nvPr>
            <p:ph type="body" idx="1"/>
          </p:nvPr>
        </p:nvSpPr>
        <p:spPr/>
        <p:txBody>
          <a:bodyPr>
            <a:normAutofit/>
          </a:bodyPr>
          <a:lstStyle/>
          <a:p>
            <a:endParaRPr kumimoji="1" lang="ja-JP" altLang="en-US" dirty="0"/>
          </a:p>
        </p:txBody>
      </p:sp>
      <p:sp>
        <p:nvSpPr>
          <p:cNvPr id="8" name="日付プレースホルダー 7"/>
          <p:cNvSpPr>
            <a:spLocks noGrp="1"/>
          </p:cNvSpPr>
          <p:nvPr>
            <p:ph type="dt" sz="half" idx="10"/>
          </p:nvPr>
        </p:nvSpPr>
        <p:spPr/>
        <p:txBody>
          <a:bodyPr/>
          <a:lstStyle/>
          <a:p>
            <a:r>
              <a:rPr kumimoji="1" lang="en-US" altLang="ja-JP" smtClean="0">
                <a:solidFill>
                  <a:srgbClr val="DDE9EC"/>
                </a:solidFill>
              </a:rPr>
              <a:t>2018/4/9,16,23</a:t>
            </a:r>
            <a:endParaRPr kumimoji="1" lang="ja-JP" altLang="en-US" dirty="0">
              <a:solidFill>
                <a:srgbClr val="DDE9EC"/>
              </a:solidFill>
            </a:endParaRPr>
          </a:p>
        </p:txBody>
      </p:sp>
      <p:sp>
        <p:nvSpPr>
          <p:cNvPr id="9" name="フッター プレースホルダー 8"/>
          <p:cNvSpPr>
            <a:spLocks noGrp="1"/>
          </p:cNvSpPr>
          <p:nvPr>
            <p:ph type="ftr" sz="quarter" idx="11"/>
          </p:nvPr>
        </p:nvSpPr>
        <p:spPr/>
        <p:txBody>
          <a:bodyPr/>
          <a:lstStyle/>
          <a:p>
            <a:r>
              <a:rPr kumimoji="1" lang="ja-JP" altLang="en-US" smtClean="0">
                <a:solidFill>
                  <a:srgbClr val="DDE9EC"/>
                </a:solidFill>
              </a:rPr>
              <a:t>生物化学実験法 </a:t>
            </a:r>
            <a:r>
              <a:rPr kumimoji="1" lang="en-GB" altLang="ja-JP" smtClean="0">
                <a:solidFill>
                  <a:srgbClr val="DDE9EC"/>
                </a:solidFill>
              </a:rPr>
              <a:t>PC</a:t>
            </a:r>
            <a:r>
              <a:rPr kumimoji="1" lang="ja-JP" altLang="en-US" smtClean="0">
                <a:solidFill>
                  <a:srgbClr val="DDE9EC"/>
                </a:solidFill>
              </a:rPr>
              <a:t>演習</a:t>
            </a:r>
            <a:endParaRPr kumimoji="1" lang="ja-JP" altLang="en-US" dirty="0">
              <a:solidFill>
                <a:srgbClr val="DDE9EC"/>
              </a:solidFill>
            </a:endParaRPr>
          </a:p>
        </p:txBody>
      </p:sp>
      <p:sp>
        <p:nvSpPr>
          <p:cNvPr id="10" name="スライド番号プレースホルダー 9"/>
          <p:cNvSpPr>
            <a:spLocks noGrp="1"/>
          </p:cNvSpPr>
          <p:nvPr>
            <p:ph type="sldNum" sz="quarter" idx="12"/>
          </p:nvPr>
        </p:nvSpPr>
        <p:spPr/>
        <p:txBody>
          <a:bodyPr/>
          <a:lstStyle/>
          <a:p>
            <a:fld id="{4F1CC6D0-5C45-40B5-8406-AF0C2D0F0FF6}" type="slidenum">
              <a:rPr kumimoji="1" lang="ja-JP" altLang="en-US" smtClean="0">
                <a:solidFill>
                  <a:srgbClr val="DDE9EC"/>
                </a:solidFill>
              </a:rPr>
              <a:pPr/>
              <a:t>78</a:t>
            </a:fld>
            <a:endParaRPr kumimoji="1" lang="ja-JP" altLang="en-US">
              <a:solidFill>
                <a:srgbClr val="DDE9EC"/>
              </a:solidFill>
            </a:endParaRPr>
          </a:p>
        </p:txBody>
      </p:sp>
    </p:spTree>
    <p:extLst>
      <p:ext uri="{BB962C8B-B14F-4D97-AF65-F5344CB8AC3E}">
        <p14:creationId xmlns:p14="http://schemas.microsoft.com/office/powerpoint/2010/main" val="24158861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ビルトイン関数</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79</a:t>
            </a:fld>
            <a:endParaRPr kumimoji="1" lang="ja-JP" altLang="en-US">
              <a:solidFill>
                <a:srgbClr val="464653"/>
              </a:solidFill>
            </a:endParaRPr>
          </a:p>
        </p:txBody>
      </p:sp>
      <p:sp>
        <p:nvSpPr>
          <p:cNvPr id="6" name="コンテンツ プレースホルダー 5"/>
          <p:cNvSpPr>
            <a:spLocks noGrp="1"/>
          </p:cNvSpPr>
          <p:nvPr>
            <p:ph sz="quarter" idx="1"/>
          </p:nvPr>
        </p:nvSpPr>
        <p:spPr/>
        <p:txBody>
          <a:bodyPr>
            <a:normAutofit/>
          </a:bodyPr>
          <a:lstStyle/>
          <a:p>
            <a:r>
              <a:rPr lang="en-US" altLang="ja-JP" sz="2400" dirty="0" smtClean="0">
                <a:latin typeface="+mn-ea"/>
                <a:ea typeface="+mn-ea"/>
              </a:rPr>
              <a:t>ImageJ</a:t>
            </a:r>
            <a:r>
              <a:rPr lang="ja-JP" altLang="en-US" sz="2400" dirty="0" smtClean="0">
                <a:latin typeface="+mn-ea"/>
                <a:ea typeface="+mn-ea"/>
              </a:rPr>
              <a:t>にあらかじめ組み込まれている関数のことを</a:t>
            </a:r>
            <a:r>
              <a:rPr lang="ja-JP" altLang="en-US" sz="2400" dirty="0">
                <a:latin typeface="+mn-ea"/>
              </a:rPr>
              <a:t>ビルトイン</a:t>
            </a:r>
            <a:r>
              <a:rPr lang="ja-JP" altLang="en-US" sz="2400" dirty="0" smtClean="0">
                <a:latin typeface="+mn-ea"/>
              </a:rPr>
              <a:t>関数という。</a:t>
            </a:r>
            <a:endParaRPr lang="en-US" altLang="ja-JP" sz="2400" dirty="0" smtClean="0">
              <a:latin typeface="+mn-ea"/>
              <a:ea typeface="+mn-ea"/>
            </a:endParaRPr>
          </a:p>
          <a:p>
            <a:r>
              <a:rPr lang="ja-JP" altLang="en-US" sz="2400" dirty="0" smtClean="0">
                <a:latin typeface="+mn-ea"/>
                <a:ea typeface="+mn-ea"/>
              </a:rPr>
              <a:t>マクロエディタ</a:t>
            </a:r>
            <a:r>
              <a:rPr lang="ja-JP" altLang="en-US" sz="2400" dirty="0">
                <a:latin typeface="+mn-ea"/>
                <a:ea typeface="+mn-ea"/>
              </a:rPr>
              <a:t>画面の</a:t>
            </a:r>
            <a:r>
              <a:rPr lang="en-US" altLang="ja-JP" sz="2400" dirty="0">
                <a:latin typeface="+mn-ea"/>
                <a:ea typeface="+mn-ea"/>
              </a:rPr>
              <a:t>Macros&gt;Function Finder</a:t>
            </a:r>
            <a:r>
              <a:rPr lang="ja-JP" altLang="en-US" sz="2400" dirty="0" smtClean="0">
                <a:latin typeface="+mn-ea"/>
                <a:ea typeface="+mn-ea"/>
              </a:rPr>
              <a:t>でビルトイン関数</a:t>
            </a:r>
            <a:r>
              <a:rPr lang="ja-JP" altLang="en-US" sz="2400" dirty="0">
                <a:latin typeface="+mn-ea"/>
                <a:ea typeface="+mn-ea"/>
              </a:rPr>
              <a:t>の検索ができる</a:t>
            </a:r>
            <a:r>
              <a:rPr lang="ja-JP" altLang="en-US" sz="2400" dirty="0" smtClean="0">
                <a:latin typeface="+mn-ea"/>
                <a:ea typeface="+mn-ea"/>
              </a:rPr>
              <a:t>。</a:t>
            </a:r>
            <a:endParaRPr lang="en-US" altLang="ja-JP" sz="2400" dirty="0" smtClean="0">
              <a:latin typeface="+mn-ea"/>
              <a:ea typeface="+mn-ea"/>
            </a:endParaRPr>
          </a:p>
          <a:p>
            <a:r>
              <a:rPr lang="en-US" altLang="ja-JP" sz="2400" dirty="0" smtClean="0">
                <a:latin typeface="+mn-ea"/>
                <a:ea typeface="+mn-ea"/>
                <a:hlinkClick r:id="rId2"/>
              </a:rPr>
              <a:t>ImageJ</a:t>
            </a:r>
            <a:r>
              <a:rPr lang="ja-JP" altLang="en-US" sz="2400" dirty="0" smtClean="0">
                <a:latin typeface="+mn-ea"/>
                <a:ea typeface="+mn-ea"/>
                <a:hlinkClick r:id="rId2"/>
              </a:rPr>
              <a:t>の</a:t>
            </a:r>
            <a:r>
              <a:rPr lang="en-US" altLang="ja-JP" sz="2400" dirty="0" smtClean="0">
                <a:latin typeface="+mn-ea"/>
                <a:ea typeface="+mn-ea"/>
                <a:hlinkClick r:id="rId2"/>
              </a:rPr>
              <a:t>Web</a:t>
            </a:r>
            <a:r>
              <a:rPr lang="ja-JP" altLang="en-US" sz="2400" dirty="0" smtClean="0">
                <a:latin typeface="+mn-ea"/>
                <a:ea typeface="+mn-ea"/>
                <a:hlinkClick r:id="rId2"/>
              </a:rPr>
              <a:t>サイトの</a:t>
            </a:r>
            <a:r>
              <a:rPr lang="en-US" altLang="ja-JP" sz="2400" dirty="0" smtClean="0">
                <a:latin typeface="+mn-ea"/>
                <a:ea typeface="+mn-ea"/>
                <a:hlinkClick r:id="rId2"/>
              </a:rPr>
              <a:t>“Built-in </a:t>
            </a:r>
            <a:r>
              <a:rPr lang="en-US" altLang="ja-JP" sz="2400" dirty="0">
                <a:latin typeface="+mn-ea"/>
                <a:ea typeface="+mn-ea"/>
                <a:hlinkClick r:id="rId2"/>
              </a:rPr>
              <a:t>Macro </a:t>
            </a:r>
            <a:r>
              <a:rPr lang="en-US" altLang="ja-JP" sz="2400" dirty="0" smtClean="0">
                <a:latin typeface="+mn-ea"/>
                <a:ea typeface="+mn-ea"/>
                <a:hlinkClick r:id="rId2"/>
              </a:rPr>
              <a:t>Functions”</a:t>
            </a:r>
            <a:r>
              <a:rPr lang="ja-JP" altLang="en-US" sz="2400" dirty="0" smtClean="0">
                <a:latin typeface="+mn-ea"/>
                <a:ea typeface="+mn-ea"/>
              </a:rPr>
              <a:t>に関数一覧と説明、使用例</a:t>
            </a:r>
            <a:r>
              <a:rPr lang="en-US" altLang="ja-JP" sz="2400" dirty="0" smtClean="0">
                <a:latin typeface="+mn-ea"/>
                <a:ea typeface="+mn-ea"/>
              </a:rPr>
              <a:t>(</a:t>
            </a:r>
            <a:r>
              <a:rPr lang="ja-JP" altLang="en-US" sz="2400" dirty="0" smtClean="0">
                <a:latin typeface="+mn-ea"/>
                <a:ea typeface="+mn-ea"/>
              </a:rPr>
              <a:t>デモ</a:t>
            </a:r>
            <a:r>
              <a:rPr lang="en-US" altLang="ja-JP" sz="2400" dirty="0" smtClean="0">
                <a:latin typeface="+mn-ea"/>
                <a:ea typeface="+mn-ea"/>
              </a:rPr>
              <a:t>)</a:t>
            </a:r>
            <a:r>
              <a:rPr lang="ja-JP" altLang="en-US" sz="2400" dirty="0" smtClean="0">
                <a:latin typeface="+mn-ea"/>
                <a:ea typeface="+mn-ea"/>
              </a:rPr>
              <a:t>が載っている。</a:t>
            </a:r>
            <a:endParaRPr lang="en-US" altLang="ja-JP" sz="2400" dirty="0">
              <a:solidFill>
                <a:srgbClr val="320E04"/>
              </a:solidFill>
              <a:latin typeface="+mn-ea"/>
              <a:ea typeface="+mn-ea"/>
            </a:endParaRPr>
          </a:p>
          <a:p>
            <a:endParaRPr lang="en-US" altLang="ja-JP" sz="2400" dirty="0">
              <a:latin typeface="+mn-ea"/>
              <a:ea typeface="+mn-ea"/>
            </a:endParaRPr>
          </a:p>
          <a:p>
            <a:pPr marL="0" indent="0">
              <a:buNone/>
            </a:pPr>
            <a:r>
              <a:rPr lang="en-GB" altLang="ja-JP" dirty="0" smtClean="0">
                <a:latin typeface="+mn-ea"/>
                <a:ea typeface="+mn-ea"/>
              </a:rPr>
              <a:t> </a:t>
            </a:r>
            <a:endParaRPr kumimoji="1" lang="en-US" altLang="ja-JP" dirty="0" smtClean="0">
              <a:latin typeface="+mn-ea"/>
              <a:ea typeface="+mn-ea"/>
            </a:endParaRPr>
          </a:p>
          <a:p>
            <a:pPr lvl="1"/>
            <a:endParaRPr kumimoji="1" lang="ja-JP" altLang="en-US" dirty="0">
              <a:latin typeface="+mn-ea"/>
              <a:ea typeface="+mn-ea"/>
            </a:endParaRPr>
          </a:p>
        </p:txBody>
      </p:sp>
    </p:spTree>
    <p:extLst>
      <p:ext uri="{BB962C8B-B14F-4D97-AF65-F5344CB8AC3E}">
        <p14:creationId xmlns:p14="http://schemas.microsoft.com/office/powerpoint/2010/main" val="1861781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228600"/>
            <a:ext cx="8697914" cy="452613"/>
          </a:xfrm>
        </p:spPr>
        <p:txBody>
          <a:bodyPr/>
          <a:lstStyle/>
          <a:p>
            <a:pPr eaLnBrk="1" hangingPunct="1"/>
            <a:r>
              <a:rPr lang="en-US" altLang="ja-JP" sz="2000" b="1" dirty="0" smtClean="0"/>
              <a:t>A Genome-Wide Transcriptional Analysis of the Mitotic Cell Cycle</a:t>
            </a:r>
          </a:p>
        </p:txBody>
      </p:sp>
      <p:grpSp>
        <p:nvGrpSpPr>
          <p:cNvPr id="17412" name="Group 9"/>
          <p:cNvGrpSpPr>
            <a:grpSpLocks/>
          </p:cNvGrpSpPr>
          <p:nvPr/>
        </p:nvGrpSpPr>
        <p:grpSpPr bwMode="auto">
          <a:xfrm>
            <a:off x="228600" y="914400"/>
            <a:ext cx="4191000" cy="5715000"/>
            <a:chOff x="480" y="816"/>
            <a:chExt cx="2208" cy="3422"/>
          </a:xfrm>
        </p:grpSpPr>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816"/>
              <a:ext cx="2208" cy="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 y="3024"/>
              <a:ext cx="2179"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日付プレースホルダー 1"/>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3" name="フッター プレースホルダー 2"/>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 name="スライド番号プレースホルダー 3"/>
          <p:cNvSpPr>
            <a:spLocks noGrp="1"/>
          </p:cNvSpPr>
          <p:nvPr>
            <p:ph type="sldNum" sz="quarter" idx="12"/>
          </p:nvPr>
        </p:nvSpPr>
        <p:spPr/>
        <p:txBody>
          <a:bodyPr/>
          <a:lstStyle/>
          <a:p>
            <a:fld id="{4F1CC6D0-5C45-40B5-8406-AF0C2D0F0FF6}" type="slidenum">
              <a:rPr kumimoji="1" lang="ja-JP" altLang="en-US" smtClean="0">
                <a:solidFill>
                  <a:srgbClr val="464653"/>
                </a:solidFill>
              </a:rPr>
              <a:pPr/>
              <a:t>8</a:t>
            </a:fld>
            <a:endParaRPr kumimoji="1" lang="ja-JP" altLang="en-US">
              <a:solidFill>
                <a:srgbClr val="464653"/>
              </a:solidFill>
            </a:endParaRPr>
          </a:p>
        </p:txBody>
      </p:sp>
      <p:pic>
        <p:nvPicPr>
          <p:cNvPr id="174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4928" y="883170"/>
            <a:ext cx="4581525" cy="569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ユーザー定義関数</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80</a:t>
            </a:fld>
            <a:endParaRPr kumimoji="1" lang="ja-JP" altLang="en-US">
              <a:solidFill>
                <a:srgbClr val="464653"/>
              </a:solidFill>
            </a:endParaRPr>
          </a:p>
        </p:txBody>
      </p:sp>
      <p:sp>
        <p:nvSpPr>
          <p:cNvPr id="6" name="コンテンツ プレースホルダー 5"/>
          <p:cNvSpPr>
            <a:spLocks noGrp="1"/>
          </p:cNvSpPr>
          <p:nvPr>
            <p:ph sz="quarter" idx="1"/>
          </p:nvPr>
        </p:nvSpPr>
        <p:spPr/>
        <p:txBody>
          <a:bodyPr>
            <a:normAutofit lnSpcReduction="10000"/>
          </a:bodyPr>
          <a:lstStyle/>
          <a:p>
            <a:pPr marL="0" indent="0">
              <a:buNone/>
            </a:pPr>
            <a:r>
              <a:rPr lang="ja-JP" altLang="en-US" sz="2400" dirty="0">
                <a:latin typeface="+mn-ea"/>
              </a:rPr>
              <a:t>自分で関数</a:t>
            </a:r>
            <a:r>
              <a:rPr lang="ja-JP" altLang="en-US" sz="2400" dirty="0" smtClean="0">
                <a:latin typeface="+mn-ea"/>
              </a:rPr>
              <a:t>を作ること</a:t>
            </a:r>
            <a:r>
              <a:rPr lang="ja-JP" altLang="en-US" sz="2400" dirty="0">
                <a:latin typeface="+mn-ea"/>
              </a:rPr>
              <a:t>も</a:t>
            </a:r>
            <a:r>
              <a:rPr lang="ja-JP" altLang="en-US" sz="2400" dirty="0" smtClean="0">
                <a:latin typeface="+mn-ea"/>
              </a:rPr>
              <a:t>できる。ユーザー</a:t>
            </a:r>
            <a:r>
              <a:rPr lang="ja-JP" altLang="en-US" sz="2400" dirty="0">
                <a:latin typeface="+mn-ea"/>
              </a:rPr>
              <a:t>定義</a:t>
            </a:r>
            <a:r>
              <a:rPr lang="ja-JP" altLang="en-US" sz="2400" dirty="0" smtClean="0">
                <a:latin typeface="+mn-ea"/>
              </a:rPr>
              <a:t>関数という。</a:t>
            </a:r>
            <a:endParaRPr lang="en-US" altLang="ja-JP" sz="2400" dirty="0">
              <a:latin typeface="+mn-ea"/>
            </a:endParaRPr>
          </a:p>
          <a:p>
            <a:endParaRPr lang="en-US" altLang="ja-JP" sz="2400" dirty="0" smtClean="0">
              <a:latin typeface="+mn-ea"/>
            </a:endParaRPr>
          </a:p>
          <a:p>
            <a:r>
              <a:rPr lang="ja-JP" altLang="en-US" sz="2400" dirty="0" smtClean="0">
                <a:latin typeface="+mn-ea"/>
              </a:rPr>
              <a:t>例</a:t>
            </a:r>
            <a:r>
              <a:rPr lang="en-US" altLang="ja-JP" sz="2400" dirty="0" smtClean="0">
                <a:latin typeface="+mn-ea"/>
              </a:rPr>
              <a:t>:</a:t>
            </a:r>
            <a:br>
              <a:rPr lang="en-US" altLang="ja-JP" sz="2400" dirty="0" smtClean="0">
                <a:latin typeface="+mn-ea"/>
              </a:rPr>
            </a:br>
            <a:r>
              <a:rPr lang="en-US" altLang="ja-JP" sz="2400" dirty="0">
                <a:latin typeface="+mn-ea"/>
              </a:rPr>
              <a:t/>
            </a:r>
            <a:br>
              <a:rPr lang="en-US" altLang="ja-JP" sz="2400" dirty="0">
                <a:latin typeface="+mn-ea"/>
              </a:rPr>
            </a:br>
            <a:r>
              <a:rPr lang="en-US" altLang="ja-JP" sz="2400" dirty="0" smtClean="0">
                <a:latin typeface="+mn-ea"/>
              </a:rPr>
              <a:t>		</a:t>
            </a:r>
            <a:r>
              <a:rPr lang="en-US" altLang="ja-JP" sz="2400" dirty="0" smtClean="0">
                <a:solidFill>
                  <a:srgbClr val="FF0000"/>
                </a:solidFill>
                <a:latin typeface="+mn-ea"/>
              </a:rPr>
              <a:t>function</a:t>
            </a:r>
            <a:r>
              <a:rPr lang="en-US" altLang="ja-JP" sz="2400" dirty="0" smtClean="0">
                <a:latin typeface="+mn-ea"/>
              </a:rPr>
              <a:t> </a:t>
            </a:r>
            <a:r>
              <a:rPr lang="en-US" altLang="ja-JP" sz="2400" dirty="0">
                <a:solidFill>
                  <a:srgbClr val="0070C0"/>
                </a:solidFill>
                <a:latin typeface="+mn-ea"/>
              </a:rPr>
              <a:t>sum</a:t>
            </a:r>
            <a:r>
              <a:rPr lang="en-US" altLang="ja-JP" sz="2400" dirty="0">
                <a:latin typeface="+mn-ea"/>
              </a:rPr>
              <a:t>(</a:t>
            </a:r>
            <a:r>
              <a:rPr lang="en-US" altLang="ja-JP" sz="2400" dirty="0">
                <a:solidFill>
                  <a:srgbClr val="00B050"/>
                </a:solidFill>
                <a:latin typeface="+mn-ea"/>
              </a:rPr>
              <a:t>a, b</a:t>
            </a:r>
            <a:r>
              <a:rPr lang="en-US" altLang="ja-JP" sz="2400" dirty="0">
                <a:latin typeface="+mn-ea"/>
              </a:rPr>
              <a:t>) </a:t>
            </a:r>
            <a:r>
              <a:rPr lang="en-US" altLang="ja-JP" sz="2400" dirty="0" smtClean="0">
                <a:latin typeface="+mn-ea"/>
              </a:rPr>
              <a:t>{</a:t>
            </a:r>
            <a:br>
              <a:rPr lang="en-US" altLang="ja-JP" sz="2400" dirty="0" smtClean="0">
                <a:latin typeface="+mn-ea"/>
              </a:rPr>
            </a:br>
            <a:r>
              <a:rPr lang="en-US" altLang="ja-JP" sz="2400" dirty="0" smtClean="0">
                <a:latin typeface="+mn-ea"/>
              </a:rPr>
              <a:t>	</a:t>
            </a:r>
            <a:r>
              <a:rPr lang="en-US" altLang="ja-JP" sz="2400" dirty="0">
                <a:latin typeface="+mn-ea"/>
              </a:rPr>
              <a:t>	</a:t>
            </a:r>
            <a:r>
              <a:rPr lang="en-US" altLang="ja-JP" sz="2400" dirty="0" smtClean="0">
                <a:latin typeface="+mn-ea"/>
              </a:rPr>
              <a:t>	c=</a:t>
            </a:r>
            <a:r>
              <a:rPr lang="en-US" altLang="ja-JP" sz="2400" dirty="0" err="1" smtClean="0">
                <a:latin typeface="+mn-ea"/>
              </a:rPr>
              <a:t>a+b</a:t>
            </a:r>
            <a:r>
              <a:rPr lang="en-US" altLang="ja-JP" sz="2400" dirty="0" smtClean="0">
                <a:latin typeface="+mn-ea"/>
              </a:rPr>
              <a:t>;</a:t>
            </a:r>
            <a:br>
              <a:rPr lang="en-US" altLang="ja-JP" sz="2400" dirty="0" smtClean="0">
                <a:latin typeface="+mn-ea"/>
              </a:rPr>
            </a:br>
            <a:r>
              <a:rPr lang="en-US" altLang="ja-JP" sz="2400" dirty="0" smtClean="0">
                <a:latin typeface="+mn-ea"/>
              </a:rPr>
              <a:t>	</a:t>
            </a:r>
            <a:r>
              <a:rPr lang="en-US" altLang="ja-JP" sz="2400" dirty="0">
                <a:latin typeface="+mn-ea"/>
              </a:rPr>
              <a:t>		</a:t>
            </a:r>
            <a:r>
              <a:rPr lang="en-US" altLang="ja-JP" sz="2400" dirty="0" smtClean="0">
                <a:solidFill>
                  <a:srgbClr val="7030A0"/>
                </a:solidFill>
                <a:latin typeface="+mn-ea"/>
              </a:rPr>
              <a:t>return c;</a:t>
            </a:r>
            <a:r>
              <a:rPr lang="en-US" altLang="ja-JP" sz="2400" dirty="0" smtClean="0">
                <a:latin typeface="+mn-ea"/>
              </a:rPr>
              <a:t/>
            </a:r>
            <a:br>
              <a:rPr lang="en-US" altLang="ja-JP" sz="2400" dirty="0" smtClean="0">
                <a:latin typeface="+mn-ea"/>
              </a:rPr>
            </a:br>
            <a:r>
              <a:rPr lang="en-US" altLang="ja-JP" sz="2400" dirty="0" smtClean="0">
                <a:latin typeface="+mn-ea"/>
              </a:rPr>
              <a:t>	</a:t>
            </a:r>
            <a:r>
              <a:rPr lang="en-US" altLang="ja-JP" sz="2400" dirty="0">
                <a:latin typeface="+mn-ea"/>
              </a:rPr>
              <a:t>	</a:t>
            </a:r>
            <a:r>
              <a:rPr lang="en-US" altLang="ja-JP" sz="2400" dirty="0" smtClean="0">
                <a:latin typeface="+mn-ea"/>
              </a:rPr>
              <a:t>}</a:t>
            </a:r>
            <a:br>
              <a:rPr lang="en-US" altLang="ja-JP" sz="2400" dirty="0" smtClean="0">
                <a:latin typeface="+mn-ea"/>
              </a:rPr>
            </a:br>
            <a:r>
              <a:rPr kumimoji="1" lang="ja-JP" altLang="en-US" sz="2400" dirty="0" smtClean="0">
                <a:latin typeface="+mn-ea"/>
              </a:rPr>
              <a:t>と書くと、</a:t>
            </a:r>
            <a:r>
              <a:rPr kumimoji="1" lang="en-US" altLang="ja-JP" sz="2400" dirty="0" smtClean="0">
                <a:latin typeface="+mn-ea"/>
              </a:rPr>
              <a:t>2</a:t>
            </a:r>
            <a:r>
              <a:rPr kumimoji="1" lang="ja-JP" altLang="en-US" sz="2400" dirty="0" err="1" smtClean="0">
                <a:latin typeface="+mn-ea"/>
              </a:rPr>
              <a:t>つの</a:t>
            </a:r>
            <a:r>
              <a:rPr kumimoji="1" lang="ja-JP" altLang="en-US" sz="2400" dirty="0" smtClean="0">
                <a:latin typeface="+mn-ea"/>
              </a:rPr>
              <a:t>引数の和を返す関数を作ることができる。</a:t>
            </a:r>
            <a:endParaRPr kumimoji="1" lang="en-US" altLang="ja-JP" sz="2400" dirty="0" smtClean="0">
              <a:latin typeface="+mn-ea"/>
            </a:endParaRPr>
          </a:p>
          <a:p>
            <a:pPr lvl="1"/>
            <a:endParaRPr kumimoji="1" lang="en-US" altLang="ja-JP" sz="2400" dirty="0" smtClean="0">
              <a:latin typeface="+mn-ea"/>
            </a:endParaRPr>
          </a:p>
          <a:p>
            <a:r>
              <a:rPr kumimoji="1" lang="ja-JP" altLang="en-US" sz="2400" dirty="0" smtClean="0">
                <a:latin typeface="+mn-ea"/>
              </a:rPr>
              <a:t>同じマクロ内であれば、</a:t>
            </a:r>
            <a:r>
              <a:rPr lang="en-US" altLang="ja-JP" sz="2400" dirty="0">
                <a:latin typeface="+mn-ea"/>
              </a:rPr>
              <a:t/>
            </a:r>
            <a:br>
              <a:rPr lang="en-US" altLang="ja-JP" sz="2400" dirty="0">
                <a:latin typeface="+mn-ea"/>
              </a:rPr>
            </a:br>
            <a:r>
              <a:rPr lang="en-US" altLang="ja-JP" sz="2400" dirty="0" smtClean="0">
                <a:latin typeface="+mn-ea"/>
              </a:rPr>
              <a:t>	d = </a:t>
            </a:r>
            <a:r>
              <a:rPr lang="en-GB" altLang="ja-JP" sz="2400" dirty="0" smtClean="0">
                <a:latin typeface="+mn-ea"/>
              </a:rPr>
              <a:t>sum(1</a:t>
            </a:r>
            <a:r>
              <a:rPr lang="en-GB" altLang="ja-JP" sz="2400" dirty="0">
                <a:latin typeface="+mn-ea"/>
              </a:rPr>
              <a:t>, 2</a:t>
            </a:r>
            <a:r>
              <a:rPr lang="en-GB" altLang="ja-JP" sz="2400" dirty="0" smtClean="0">
                <a:latin typeface="+mn-ea"/>
              </a:rPr>
              <a:t>);</a:t>
            </a:r>
            <a:br>
              <a:rPr lang="en-GB" altLang="ja-JP" sz="2400" dirty="0" smtClean="0">
                <a:latin typeface="+mn-ea"/>
              </a:rPr>
            </a:br>
            <a:r>
              <a:rPr kumimoji="1" lang="ja-JP" altLang="en-US" sz="2400" dirty="0" smtClean="0"/>
              <a:t>などとして関数</a:t>
            </a:r>
            <a:r>
              <a:rPr kumimoji="1" lang="en-US" altLang="ja-JP" sz="2400" dirty="0" smtClean="0"/>
              <a:t>sum</a:t>
            </a:r>
            <a:r>
              <a:rPr kumimoji="1" lang="ja-JP" altLang="en-US" sz="2400" dirty="0" smtClean="0"/>
              <a:t>を呼び出せる。</a:t>
            </a:r>
            <a:endParaRPr lang="en-US" altLang="ja-JP" sz="2400" dirty="0" smtClean="0"/>
          </a:p>
          <a:p>
            <a:pPr lvl="1"/>
            <a:r>
              <a:rPr lang="ja-JP" altLang="en-US" sz="2100" dirty="0" smtClean="0"/>
              <a:t>関数の定義より前の行で呼び出すこともできる。</a:t>
            </a:r>
            <a:endParaRPr kumimoji="1" lang="ja-JP" altLang="en-US" sz="2100" dirty="0"/>
          </a:p>
        </p:txBody>
      </p:sp>
      <p:grpSp>
        <p:nvGrpSpPr>
          <p:cNvPr id="7" name="グループ化 6"/>
          <p:cNvGrpSpPr/>
          <p:nvPr/>
        </p:nvGrpSpPr>
        <p:grpSpPr>
          <a:xfrm>
            <a:off x="1933474" y="1590506"/>
            <a:ext cx="5667365" cy="658020"/>
            <a:chOff x="1248591" y="1500564"/>
            <a:chExt cx="5667365" cy="658020"/>
          </a:xfrm>
        </p:grpSpPr>
        <p:grpSp>
          <p:nvGrpSpPr>
            <p:cNvPr id="8" name="グループ化 7"/>
            <p:cNvGrpSpPr/>
            <p:nvPr/>
          </p:nvGrpSpPr>
          <p:grpSpPr>
            <a:xfrm>
              <a:off x="1248591" y="1500564"/>
              <a:ext cx="5667365" cy="369888"/>
              <a:chOff x="1084115" y="1290702"/>
              <a:chExt cx="5667365" cy="369888"/>
            </a:xfrm>
          </p:grpSpPr>
          <p:sp>
            <p:nvSpPr>
              <p:cNvPr id="12" name="テキスト ボックス 3"/>
              <p:cNvSpPr txBox="1">
                <a:spLocks noChangeArrowheads="1"/>
              </p:cNvSpPr>
              <p:nvPr/>
            </p:nvSpPr>
            <p:spPr bwMode="auto">
              <a:xfrm>
                <a:off x="1084115" y="1290702"/>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b="1" dirty="0" smtClean="0">
                    <a:solidFill>
                      <a:srgbClr val="FF0000"/>
                    </a:solidFill>
                    <a:latin typeface="+mn-ea"/>
                    <a:ea typeface="+mn-ea"/>
                  </a:rPr>
                  <a:t>関数の宣言</a:t>
                </a:r>
                <a:endParaRPr lang="ja-JP" altLang="en-US" sz="1800" b="1" dirty="0">
                  <a:solidFill>
                    <a:srgbClr val="FF0000"/>
                  </a:solidFill>
                  <a:latin typeface="+mn-ea"/>
                  <a:ea typeface="+mn-ea"/>
                </a:endParaRPr>
              </a:p>
            </p:txBody>
          </p:sp>
          <p:sp>
            <p:nvSpPr>
              <p:cNvPr id="13" name="テキスト ボックス 4"/>
              <p:cNvSpPr txBox="1">
                <a:spLocks noChangeArrowheads="1"/>
              </p:cNvSpPr>
              <p:nvPr/>
            </p:nvSpPr>
            <p:spPr bwMode="auto">
              <a:xfrm>
                <a:off x="2461203" y="129125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b="1" dirty="0">
                    <a:solidFill>
                      <a:srgbClr val="00B0F0"/>
                    </a:solidFill>
                    <a:latin typeface="+mn-ea"/>
                    <a:ea typeface="+mn-ea"/>
                  </a:rPr>
                  <a:t>関数の名前</a:t>
                </a:r>
              </a:p>
            </p:txBody>
          </p:sp>
          <p:sp>
            <p:nvSpPr>
              <p:cNvPr id="14" name="テキスト ボックス 5"/>
              <p:cNvSpPr txBox="1">
                <a:spLocks noChangeArrowheads="1"/>
              </p:cNvSpPr>
              <p:nvPr/>
            </p:nvSpPr>
            <p:spPr bwMode="auto">
              <a:xfrm>
                <a:off x="3800031" y="1290702"/>
                <a:ext cx="29514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b="1" dirty="0" smtClean="0">
                    <a:solidFill>
                      <a:srgbClr val="00B050"/>
                    </a:solidFill>
                    <a:latin typeface="+mn-ea"/>
                    <a:ea typeface="+mn-ea"/>
                  </a:rPr>
                  <a:t>関数が必要とする値</a:t>
                </a:r>
                <a:r>
                  <a:rPr lang="en-US" altLang="ja-JP" sz="1800" b="1" dirty="0" smtClean="0">
                    <a:solidFill>
                      <a:srgbClr val="00B050"/>
                    </a:solidFill>
                    <a:latin typeface="+mn-ea"/>
                    <a:ea typeface="+mn-ea"/>
                  </a:rPr>
                  <a:t>(</a:t>
                </a:r>
                <a:r>
                  <a:rPr lang="ja-JP" altLang="en-US" sz="1800" b="1" dirty="0" smtClean="0">
                    <a:solidFill>
                      <a:srgbClr val="00B050"/>
                    </a:solidFill>
                    <a:latin typeface="+mn-ea"/>
                    <a:ea typeface="+mn-ea"/>
                  </a:rPr>
                  <a:t>引数</a:t>
                </a:r>
                <a:r>
                  <a:rPr lang="en-US" altLang="ja-JP" sz="1800" b="1" dirty="0" smtClean="0">
                    <a:solidFill>
                      <a:srgbClr val="00B050"/>
                    </a:solidFill>
                    <a:latin typeface="+mn-ea"/>
                    <a:ea typeface="+mn-ea"/>
                  </a:rPr>
                  <a:t>)</a:t>
                </a:r>
                <a:endParaRPr lang="ja-JP" altLang="en-US" sz="1800" b="1" dirty="0">
                  <a:solidFill>
                    <a:srgbClr val="00B050"/>
                  </a:solidFill>
                  <a:latin typeface="+mn-ea"/>
                  <a:ea typeface="+mn-ea"/>
                </a:endParaRPr>
              </a:p>
            </p:txBody>
          </p:sp>
        </p:grpSp>
        <p:cxnSp>
          <p:nvCxnSpPr>
            <p:cNvPr id="9" name="直線矢印コネクタ 8"/>
            <p:cNvCxnSpPr>
              <a:stCxn id="12" idx="2"/>
            </p:cNvCxnSpPr>
            <p:nvPr/>
          </p:nvCxnSpPr>
          <p:spPr>
            <a:xfrm>
              <a:off x="1918005" y="1869896"/>
              <a:ext cx="106479" cy="2587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3140689" y="1870452"/>
              <a:ext cx="0" cy="28813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14" idx="2"/>
            </p:cNvCxnSpPr>
            <p:nvPr/>
          </p:nvCxnSpPr>
          <p:spPr>
            <a:xfrm flipH="1">
              <a:off x="4153420" y="1869896"/>
              <a:ext cx="1286812" cy="28868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テキスト ボックス 4"/>
          <p:cNvSpPr txBox="1">
            <a:spLocks noChangeArrowheads="1"/>
          </p:cNvSpPr>
          <p:nvPr/>
        </p:nvSpPr>
        <p:spPr bwMode="auto">
          <a:xfrm>
            <a:off x="5404071" y="2992887"/>
            <a:ext cx="1993458"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1800" b="1" dirty="0" smtClean="0">
                <a:solidFill>
                  <a:srgbClr val="7030A0"/>
                </a:solidFill>
                <a:latin typeface="+mn-ea"/>
                <a:ea typeface="+mn-ea"/>
              </a:rPr>
              <a:t>関数が返す値</a:t>
            </a:r>
            <a:endParaRPr lang="ja-JP" altLang="en-US" sz="1800" b="1" dirty="0">
              <a:solidFill>
                <a:srgbClr val="7030A0"/>
              </a:solidFill>
              <a:latin typeface="+mn-ea"/>
              <a:ea typeface="+mn-ea"/>
            </a:endParaRPr>
          </a:p>
        </p:txBody>
      </p:sp>
      <p:cxnSp>
        <p:nvCxnSpPr>
          <p:cNvPr id="17" name="直線矢印コネクタ 16"/>
          <p:cNvCxnSpPr/>
          <p:nvPr/>
        </p:nvCxnSpPr>
        <p:spPr>
          <a:xfrm flipH="1">
            <a:off x="4866865" y="3147574"/>
            <a:ext cx="537206" cy="1499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323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en-US" altLang="ja-JP" dirty="0" smtClean="0"/>
              <a:t>run</a:t>
            </a:r>
            <a:r>
              <a:rPr lang="ja-JP" altLang="en-US" dirty="0" smtClean="0"/>
              <a:t>関数など</a:t>
            </a:r>
            <a:r>
              <a:rPr lang="en-US" altLang="ja-JP" dirty="0" smtClean="0"/>
              <a:t>(1)</a:t>
            </a:r>
            <a:endParaRPr lang="ja-JP" altLang="en-US" dirty="0" smtClean="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55299" name="コンテンツ プレースホルダ 2"/>
          <p:cNvSpPr>
            <a:spLocks noGrp="1"/>
          </p:cNvSpPr>
          <p:nvPr>
            <p:ph sz="quarter" idx="1"/>
          </p:nvPr>
        </p:nvSpPr>
        <p:spPr>
          <a:xfrm>
            <a:off x="457200" y="914401"/>
            <a:ext cx="8229600" cy="2878110"/>
          </a:xfrm>
        </p:spPr>
        <p:txBody>
          <a:bodyPr>
            <a:normAutofit/>
          </a:bodyPr>
          <a:lstStyle/>
          <a:p>
            <a:pPr>
              <a:spcBef>
                <a:spcPts val="300"/>
              </a:spcBef>
            </a:pPr>
            <a:r>
              <a:rPr lang="en-US" altLang="ja-JP" sz="2200" dirty="0" smtClean="0"/>
              <a:t>run(“command”[, “options”]): </a:t>
            </a:r>
            <a:r>
              <a:rPr lang="ja-JP" altLang="en-US" sz="2200" dirty="0" smtClean="0"/>
              <a:t>メニューコマンドを実行する。オプションはダイアログボックスに自動的に入力される値で、場合によっては省略できる。</a:t>
            </a:r>
            <a:r>
              <a:rPr lang="en-US" altLang="ja-JP" sz="2200" dirty="0" smtClean="0"/>
              <a:t/>
            </a:r>
            <a:br>
              <a:rPr lang="en-US" altLang="ja-JP" sz="2200" dirty="0" smtClean="0"/>
            </a:br>
            <a:r>
              <a:rPr lang="en-US" altLang="ja-JP" sz="2200" dirty="0" smtClean="0"/>
              <a:t/>
            </a:r>
            <a:br>
              <a:rPr lang="en-US" altLang="ja-JP" sz="2200" dirty="0" smtClean="0"/>
            </a:br>
            <a:r>
              <a:rPr lang="ja-JP" altLang="en-US" sz="2200" dirty="0" smtClean="0"/>
              <a:t>例</a:t>
            </a:r>
            <a:r>
              <a:rPr lang="en-US" altLang="ja-JP" sz="2200" dirty="0" smtClean="0"/>
              <a:t>)run("Analyze Particles...", "size=0-Infinity circularity=0.00-1.00 show=Nothing display exclude clear summarize add stack");</a:t>
            </a:r>
          </a:p>
        </p:txBody>
      </p:sp>
      <p:pic>
        <p:nvPicPr>
          <p:cNvPr id="5530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769" y="3196439"/>
            <a:ext cx="392430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正方形/長方形 6"/>
          <p:cNvSpPr>
            <a:spLocks noChangeArrowheads="1"/>
          </p:cNvSpPr>
          <p:nvPr/>
        </p:nvSpPr>
        <p:spPr bwMode="auto">
          <a:xfrm>
            <a:off x="623761" y="3474252"/>
            <a:ext cx="4595939"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ja-JP" altLang="en-US" sz="2200" dirty="0">
                <a:solidFill>
                  <a:srgbClr val="000000"/>
                </a:solidFill>
                <a:latin typeface="+mn-ea"/>
                <a:ea typeface="+mn-ea"/>
              </a:rPr>
              <a:t>これは</a:t>
            </a:r>
            <a:r>
              <a:rPr lang="en-US" altLang="ja-JP" sz="2200" b="1" dirty="0" smtClean="0">
                <a:solidFill>
                  <a:srgbClr val="0070C0"/>
                </a:solidFill>
                <a:latin typeface="+mn-ea"/>
                <a:ea typeface="+mn-ea"/>
              </a:rPr>
              <a:t>Analyze&gt;Analyze </a:t>
            </a:r>
            <a:r>
              <a:rPr lang="en-US" altLang="ja-JP" sz="2200" b="1" dirty="0">
                <a:solidFill>
                  <a:srgbClr val="0070C0"/>
                </a:solidFill>
                <a:latin typeface="+mn-ea"/>
                <a:ea typeface="+mn-ea"/>
              </a:rPr>
              <a:t>Particles</a:t>
            </a:r>
            <a:r>
              <a:rPr lang="ja-JP" altLang="en-US" sz="2200" dirty="0">
                <a:solidFill>
                  <a:srgbClr val="000000"/>
                </a:solidFill>
                <a:latin typeface="+mn-ea"/>
                <a:ea typeface="+mn-ea"/>
              </a:rPr>
              <a:t>を右の設定で実行し、</a:t>
            </a:r>
            <a:r>
              <a:rPr lang="en-US" altLang="ja-JP" sz="2200" dirty="0">
                <a:solidFill>
                  <a:srgbClr val="000000"/>
                </a:solidFill>
                <a:latin typeface="+mn-ea"/>
                <a:ea typeface="+mn-ea"/>
              </a:rPr>
              <a:t>"Process all images ?"</a:t>
            </a:r>
            <a:r>
              <a:rPr lang="ja-JP" altLang="en-US" sz="2200" dirty="0">
                <a:solidFill>
                  <a:srgbClr val="000000"/>
                </a:solidFill>
                <a:latin typeface="+mn-ea"/>
                <a:ea typeface="+mn-ea"/>
              </a:rPr>
              <a:t>の質問に</a:t>
            </a:r>
            <a:r>
              <a:rPr lang="en-US" altLang="ja-JP" sz="2200" dirty="0">
                <a:solidFill>
                  <a:srgbClr val="000000"/>
                </a:solidFill>
                <a:latin typeface="+mn-ea"/>
                <a:ea typeface="+mn-ea"/>
              </a:rPr>
              <a:t>No</a:t>
            </a:r>
            <a:r>
              <a:rPr lang="ja-JP" altLang="en-US" sz="2200" dirty="0">
                <a:solidFill>
                  <a:srgbClr val="000000"/>
                </a:solidFill>
                <a:latin typeface="+mn-ea"/>
                <a:ea typeface="+mn-ea"/>
              </a:rPr>
              <a:t>と答えた場合の操作を実行する。</a:t>
            </a:r>
            <a:r>
              <a:rPr lang="en-US" altLang="ja-JP" sz="2200" dirty="0">
                <a:solidFill>
                  <a:srgbClr val="000000"/>
                </a:solidFill>
                <a:latin typeface="+mn-ea"/>
                <a:ea typeface="+mn-ea"/>
              </a:rPr>
              <a:t>Yes</a:t>
            </a:r>
            <a:r>
              <a:rPr lang="ja-JP" altLang="en-US" sz="2200" dirty="0">
                <a:solidFill>
                  <a:srgbClr val="000000"/>
                </a:solidFill>
                <a:latin typeface="+mn-ea"/>
                <a:ea typeface="+mn-ea"/>
              </a:rPr>
              <a:t>と答えると</a:t>
            </a:r>
            <a:r>
              <a:rPr lang="en-US" altLang="ja-JP" sz="2200" dirty="0" smtClean="0">
                <a:solidFill>
                  <a:srgbClr val="000000"/>
                </a:solidFill>
                <a:latin typeface="+mn-ea"/>
                <a:ea typeface="+mn-ea"/>
              </a:rPr>
              <a:t>stack(</a:t>
            </a:r>
            <a:r>
              <a:rPr lang="ja-JP" altLang="en-US" sz="2200" dirty="0" smtClean="0">
                <a:solidFill>
                  <a:srgbClr val="000000"/>
                </a:solidFill>
                <a:latin typeface="+mn-ea"/>
                <a:ea typeface="+mn-ea"/>
              </a:rPr>
              <a:t>スタック全体</a:t>
            </a:r>
            <a:r>
              <a:rPr lang="en-US" altLang="ja-JP" sz="2200" dirty="0" smtClean="0">
                <a:solidFill>
                  <a:srgbClr val="000000"/>
                </a:solidFill>
                <a:latin typeface="+mn-ea"/>
                <a:ea typeface="+mn-ea"/>
              </a:rPr>
              <a:t>)</a:t>
            </a:r>
            <a:r>
              <a:rPr lang="ja-JP" altLang="en-US" sz="2200" dirty="0" err="1" smtClean="0">
                <a:solidFill>
                  <a:srgbClr val="000000"/>
                </a:solidFill>
                <a:latin typeface="+mn-ea"/>
                <a:ea typeface="+mn-ea"/>
              </a:rPr>
              <a:t>、</a:t>
            </a:r>
            <a:r>
              <a:rPr lang="en-US" altLang="ja-JP" sz="2200" dirty="0">
                <a:solidFill>
                  <a:srgbClr val="000000"/>
                </a:solidFill>
                <a:latin typeface="+mn-ea"/>
                <a:ea typeface="+mn-ea"/>
              </a:rPr>
              <a:t>No</a:t>
            </a:r>
            <a:r>
              <a:rPr lang="ja-JP" altLang="en-US" sz="2200" dirty="0">
                <a:solidFill>
                  <a:srgbClr val="000000"/>
                </a:solidFill>
                <a:latin typeface="+mn-ea"/>
                <a:ea typeface="+mn-ea"/>
              </a:rPr>
              <a:t>と答えると</a:t>
            </a:r>
            <a:r>
              <a:rPr lang="en-US" altLang="ja-JP" sz="2200" dirty="0" smtClean="0">
                <a:solidFill>
                  <a:srgbClr val="000000"/>
                </a:solidFill>
                <a:latin typeface="+mn-ea"/>
                <a:ea typeface="+mn-ea"/>
              </a:rPr>
              <a:t>slice(</a:t>
            </a:r>
            <a:r>
              <a:rPr lang="ja-JP" altLang="en-US" sz="2200" dirty="0" smtClean="0">
                <a:solidFill>
                  <a:srgbClr val="000000"/>
                </a:solidFill>
                <a:latin typeface="+mn-ea"/>
                <a:ea typeface="+mn-ea"/>
              </a:rPr>
              <a:t>スライス一枚</a:t>
            </a:r>
            <a:r>
              <a:rPr lang="en-US" altLang="ja-JP" sz="2200" dirty="0" smtClean="0">
                <a:solidFill>
                  <a:srgbClr val="000000"/>
                </a:solidFill>
                <a:latin typeface="+mn-ea"/>
                <a:ea typeface="+mn-ea"/>
              </a:rPr>
              <a:t>)</a:t>
            </a:r>
            <a:r>
              <a:rPr lang="ja-JP" altLang="en-US" sz="2200" dirty="0" smtClean="0">
                <a:solidFill>
                  <a:srgbClr val="000000"/>
                </a:solidFill>
                <a:latin typeface="+mn-ea"/>
                <a:ea typeface="+mn-ea"/>
              </a:rPr>
              <a:t>と</a:t>
            </a:r>
            <a:r>
              <a:rPr lang="ja-JP" altLang="en-US" sz="2200" dirty="0">
                <a:solidFill>
                  <a:srgbClr val="000000"/>
                </a:solidFill>
                <a:latin typeface="+mn-ea"/>
                <a:ea typeface="+mn-ea"/>
              </a:rPr>
              <a:t>いうオプションになる。</a:t>
            </a:r>
            <a:endParaRPr lang="ja-JP" altLang="en-US" sz="2200" dirty="0">
              <a:latin typeface="+mn-ea"/>
              <a:ea typeface="+mn-ea"/>
            </a:endParaRPr>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81</a:t>
            </a:fld>
            <a:endParaRPr kumimoji="1" lang="ja-JP" altLang="en-US">
              <a:solidFill>
                <a:srgbClr val="464653"/>
              </a:solidFill>
            </a:endParaRPr>
          </a:p>
        </p:txBody>
      </p:sp>
    </p:spTree>
    <p:extLst>
      <p:ext uri="{BB962C8B-B14F-4D97-AF65-F5344CB8AC3E}">
        <p14:creationId xmlns:p14="http://schemas.microsoft.com/office/powerpoint/2010/main" val="2520401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en-US" altLang="ja-JP" dirty="0" smtClean="0"/>
              <a:t>run</a:t>
            </a:r>
            <a:r>
              <a:rPr lang="ja-JP" altLang="en-US" dirty="0" smtClean="0"/>
              <a:t>関数など</a:t>
            </a:r>
            <a:r>
              <a:rPr lang="en-US" altLang="ja-JP" dirty="0" smtClean="0"/>
              <a:t>(2)</a:t>
            </a:r>
            <a:endParaRPr lang="ja-JP" altLang="en-US" dirty="0" smtClean="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6" name="コンテンツ プレースホルダー 5"/>
          <p:cNvSpPr>
            <a:spLocks noGrp="1"/>
          </p:cNvSpPr>
          <p:nvPr>
            <p:ph sz="quarter" idx="1"/>
          </p:nvPr>
        </p:nvSpPr>
        <p:spPr/>
        <p:txBody>
          <a:bodyPr>
            <a:normAutofit/>
          </a:bodyPr>
          <a:lstStyle/>
          <a:p>
            <a:r>
              <a:rPr lang="ja-JP" altLang="en-US" sz="2400" dirty="0">
                <a:solidFill>
                  <a:srgbClr val="000000"/>
                </a:solidFill>
              </a:rPr>
              <a:t>例</a:t>
            </a:r>
            <a:r>
              <a:rPr lang="en-US" altLang="ja-JP" sz="2400" dirty="0">
                <a:solidFill>
                  <a:srgbClr val="000000"/>
                </a:solidFill>
              </a:rPr>
              <a:t>)run("Set Scale...", "distance=&amp;scale known=1 pixel=1 unit=&amp;unit"); </a:t>
            </a:r>
            <a:endParaRPr lang="en-US" altLang="ja-JP" sz="2400" dirty="0" smtClean="0">
              <a:solidFill>
                <a:srgbClr val="000000"/>
              </a:solidFill>
            </a:endParaRPr>
          </a:p>
          <a:p>
            <a:r>
              <a:rPr lang="ja-JP" altLang="en-US" sz="2400" dirty="0" smtClean="0">
                <a:solidFill>
                  <a:srgbClr val="000000"/>
                </a:solidFill>
              </a:rPr>
              <a:t>この</a:t>
            </a:r>
            <a:r>
              <a:rPr lang="ja-JP" altLang="en-US" sz="2400" dirty="0">
                <a:solidFill>
                  <a:srgbClr val="000000"/>
                </a:solidFill>
              </a:rPr>
              <a:t>ように</a:t>
            </a:r>
            <a:r>
              <a:rPr lang="en-US" altLang="ja-JP" sz="2400" dirty="0">
                <a:solidFill>
                  <a:srgbClr val="000000"/>
                </a:solidFill>
              </a:rPr>
              <a:t>&amp;</a:t>
            </a:r>
            <a:r>
              <a:rPr lang="ja-JP" altLang="en-US" sz="2400" dirty="0">
                <a:solidFill>
                  <a:srgbClr val="000000"/>
                </a:solidFill>
              </a:rPr>
              <a:t>を使うと変数の値を用いることができる。</a:t>
            </a:r>
            <a:r>
              <a:rPr lang="en-US" altLang="ja-JP" sz="2400" dirty="0">
                <a:solidFill>
                  <a:srgbClr val="000000"/>
                </a:solidFill>
              </a:rPr>
              <a:t>(scale, unit</a:t>
            </a:r>
            <a:r>
              <a:rPr lang="ja-JP" altLang="en-US" sz="2400" dirty="0">
                <a:solidFill>
                  <a:srgbClr val="000000"/>
                </a:solidFill>
              </a:rPr>
              <a:t>が変数であり、あらかじめ値が代入されている。</a:t>
            </a:r>
            <a:r>
              <a:rPr lang="en-US" altLang="ja-JP" sz="2400" dirty="0" smtClean="0">
                <a:solidFill>
                  <a:srgbClr val="000000"/>
                </a:solidFill>
              </a:rPr>
              <a:t>)</a:t>
            </a:r>
          </a:p>
          <a:p>
            <a:endParaRPr lang="en-US" altLang="ja-JP" sz="2400" dirty="0" smtClean="0">
              <a:solidFill>
                <a:srgbClr val="000000"/>
              </a:solidFill>
            </a:endParaRPr>
          </a:p>
          <a:p>
            <a:r>
              <a:rPr lang="en-US" altLang="ja-JP" sz="2400" dirty="0" err="1" smtClean="0">
                <a:solidFill>
                  <a:srgbClr val="000000"/>
                </a:solidFill>
              </a:rPr>
              <a:t>doCommands</a:t>
            </a:r>
            <a:r>
              <a:rPr lang="en-US" altLang="ja-JP" sz="2400" dirty="0">
                <a:solidFill>
                  <a:srgbClr val="000000"/>
                </a:solidFill>
              </a:rPr>
              <a:t>(): </a:t>
            </a:r>
            <a:r>
              <a:rPr lang="ja-JP" altLang="en-US" sz="2400" dirty="0">
                <a:solidFill>
                  <a:srgbClr val="000000"/>
                </a:solidFill>
              </a:rPr>
              <a:t>メニューコマンドを実行するが、開始したらそれと独立</a:t>
            </a:r>
            <a:r>
              <a:rPr lang="en-US" altLang="ja-JP" sz="2400" dirty="0">
                <a:solidFill>
                  <a:srgbClr val="000000"/>
                </a:solidFill>
              </a:rPr>
              <a:t>(</a:t>
            </a:r>
            <a:r>
              <a:rPr lang="ja-JP" altLang="en-US" sz="2400" dirty="0">
                <a:solidFill>
                  <a:srgbClr val="000000"/>
                </a:solidFill>
              </a:rPr>
              <a:t>同時</a:t>
            </a:r>
            <a:r>
              <a:rPr lang="en-US" altLang="ja-JP" sz="2400" dirty="0">
                <a:solidFill>
                  <a:srgbClr val="000000"/>
                </a:solidFill>
              </a:rPr>
              <a:t>)</a:t>
            </a:r>
            <a:r>
              <a:rPr lang="ja-JP" altLang="en-US" sz="2400" dirty="0">
                <a:solidFill>
                  <a:srgbClr val="000000"/>
                </a:solidFill>
              </a:rPr>
              <a:t>にマクロの実行が進む</a:t>
            </a:r>
            <a:r>
              <a:rPr lang="ja-JP" altLang="en-US" sz="2400" dirty="0" smtClean="0">
                <a:solidFill>
                  <a:srgbClr val="000000"/>
                </a:solidFill>
              </a:rPr>
              <a:t>。</a:t>
            </a:r>
            <a:endParaRPr lang="en-US" altLang="ja-JP" sz="2400" dirty="0" smtClean="0">
              <a:solidFill>
                <a:srgbClr val="000000"/>
              </a:solidFill>
            </a:endParaRPr>
          </a:p>
          <a:p>
            <a:r>
              <a:rPr lang="en-US" altLang="ja-JP" sz="2400" dirty="0" smtClean="0">
                <a:solidFill>
                  <a:srgbClr val="000000"/>
                </a:solidFill>
              </a:rPr>
              <a:t>exit</a:t>
            </a:r>
            <a:r>
              <a:rPr lang="en-US" altLang="ja-JP" sz="2400" dirty="0">
                <a:solidFill>
                  <a:srgbClr val="000000"/>
                </a:solidFill>
              </a:rPr>
              <a:t>(), exit("error message"): (</a:t>
            </a:r>
            <a:r>
              <a:rPr lang="ja-JP" altLang="en-US" sz="2400" dirty="0">
                <a:solidFill>
                  <a:srgbClr val="000000"/>
                </a:solidFill>
              </a:rPr>
              <a:t>エラーメッセージを出して</a:t>
            </a:r>
            <a:r>
              <a:rPr lang="en-US" altLang="ja-JP" sz="2400" dirty="0">
                <a:solidFill>
                  <a:srgbClr val="000000"/>
                </a:solidFill>
              </a:rPr>
              <a:t>)</a:t>
            </a:r>
            <a:r>
              <a:rPr lang="ja-JP" altLang="en-US" sz="2400" dirty="0">
                <a:solidFill>
                  <a:srgbClr val="000000"/>
                </a:solidFill>
              </a:rPr>
              <a:t>マクロを終了する。</a:t>
            </a:r>
            <a:endParaRPr lang="en-US" altLang="ja-JP" sz="2400" dirty="0">
              <a:solidFill>
                <a:srgbClr val="000000"/>
              </a:solidFill>
            </a:endParaRPr>
          </a:p>
          <a:p>
            <a:endParaRPr lang="ja-JP" altLang="en-US" sz="2400" dirty="0">
              <a:latin typeface="Arial" panose="020B0604020202020204" pitchFamily="34" charset="0"/>
              <a:ea typeface="ＭＳ Ｐゴシック" panose="020B0600070205080204" pitchFamily="50" charset="-128"/>
            </a:endParaRPr>
          </a:p>
          <a:p>
            <a:endParaRPr kumimoji="1" lang="ja-JP" altLang="en-US" sz="2400" dirty="0"/>
          </a:p>
        </p:txBody>
      </p:sp>
      <p:sp>
        <p:nvSpPr>
          <p:cNvPr id="7" name="スライド番号プレースホルダー 6"/>
          <p:cNvSpPr>
            <a:spLocks noGrp="1"/>
          </p:cNvSpPr>
          <p:nvPr>
            <p:ph type="sldNum" sz="quarter" idx="12"/>
          </p:nvPr>
        </p:nvSpPr>
        <p:spPr/>
        <p:txBody>
          <a:bodyPr/>
          <a:lstStyle/>
          <a:p>
            <a:fld id="{4F1CC6D0-5C45-40B5-8406-AF0C2D0F0FF6}" type="slidenum">
              <a:rPr kumimoji="1" lang="ja-JP" altLang="en-US" smtClean="0">
                <a:solidFill>
                  <a:srgbClr val="464653"/>
                </a:solidFill>
              </a:rPr>
              <a:pPr/>
              <a:t>82</a:t>
            </a:fld>
            <a:endParaRPr kumimoji="1" lang="ja-JP" altLang="en-US">
              <a:solidFill>
                <a:srgbClr val="464653"/>
              </a:solidFill>
            </a:endParaRPr>
          </a:p>
        </p:txBody>
      </p:sp>
    </p:spTree>
    <p:extLst>
      <p:ext uri="{BB962C8B-B14F-4D97-AF65-F5344CB8AC3E}">
        <p14:creationId xmlns:p14="http://schemas.microsoft.com/office/powerpoint/2010/main" val="26084506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a:t>スタック関係の関数</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57347" name="コンテンツ プレースホルダ 2"/>
          <p:cNvSpPr>
            <a:spLocks noGrp="1"/>
          </p:cNvSpPr>
          <p:nvPr>
            <p:ph sz="quarter" idx="1"/>
          </p:nvPr>
        </p:nvSpPr>
        <p:spPr/>
        <p:txBody>
          <a:bodyPr/>
          <a:lstStyle/>
          <a:p>
            <a:r>
              <a:rPr lang="en-US" altLang="ja-JP" dirty="0" err="1" smtClean="0"/>
              <a:t>nSlices</a:t>
            </a:r>
            <a:r>
              <a:rPr lang="en-US" altLang="ja-JP" dirty="0" smtClean="0"/>
              <a:t>: </a:t>
            </a:r>
            <a:r>
              <a:rPr lang="ja-JP" altLang="en-US" dirty="0" smtClean="0"/>
              <a:t>スライスの総数</a:t>
            </a:r>
            <a:endParaRPr lang="en-US" altLang="ja-JP" dirty="0" smtClean="0"/>
          </a:p>
          <a:p>
            <a:r>
              <a:rPr lang="en-US" altLang="ja-JP" dirty="0" err="1" smtClean="0"/>
              <a:t>getSliceNumber</a:t>
            </a:r>
            <a:r>
              <a:rPr lang="en-US" altLang="ja-JP" dirty="0" smtClean="0"/>
              <a:t>: </a:t>
            </a:r>
            <a:r>
              <a:rPr lang="ja-JP" altLang="en-US" dirty="0" smtClean="0"/>
              <a:t>現在表示されているスライスの番号を返す。</a:t>
            </a:r>
            <a:r>
              <a:rPr lang="en-US" altLang="ja-JP" dirty="0" smtClean="0"/>
              <a:t>1</a:t>
            </a:r>
            <a:r>
              <a:rPr lang="ja-JP" altLang="en-US" dirty="0" smtClean="0"/>
              <a:t>から</a:t>
            </a:r>
            <a:r>
              <a:rPr lang="en-US" altLang="ja-JP" dirty="0" err="1" smtClean="0"/>
              <a:t>nSlices</a:t>
            </a:r>
            <a:r>
              <a:rPr lang="ja-JP" altLang="en-US" dirty="0" smtClean="0"/>
              <a:t>の間の値。</a:t>
            </a:r>
            <a:endParaRPr lang="en-US" altLang="ja-JP" dirty="0" smtClean="0"/>
          </a:p>
          <a:p>
            <a:r>
              <a:rPr lang="en-US" altLang="ja-JP" dirty="0" err="1" smtClean="0"/>
              <a:t>setSlice</a:t>
            </a:r>
            <a:r>
              <a:rPr lang="en-US" altLang="ja-JP" dirty="0" smtClean="0"/>
              <a:t>(n): </a:t>
            </a:r>
            <a:r>
              <a:rPr lang="ja-JP" altLang="en-US" dirty="0" smtClean="0"/>
              <a:t>アクティブなスタックの</a:t>
            </a:r>
            <a:r>
              <a:rPr lang="en-US" altLang="ja-JP" dirty="0" smtClean="0"/>
              <a:t>n</a:t>
            </a:r>
            <a:r>
              <a:rPr lang="ja-JP" altLang="en-US" dirty="0" smtClean="0"/>
              <a:t>番目のスライスを表示する。</a:t>
            </a:r>
            <a:endParaRPr lang="en-US" altLang="ja-JP" dirty="0" smtClean="0"/>
          </a:p>
          <a:p>
            <a:endParaRPr lang="ja-JP" altLang="en-US"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83</a:t>
            </a:fld>
            <a:endParaRPr kumimoji="1" lang="ja-JP" altLang="en-US">
              <a:solidFill>
                <a:srgbClr val="464653"/>
              </a:solidFill>
            </a:endParaRPr>
          </a:p>
        </p:txBody>
      </p:sp>
    </p:spTree>
    <p:extLst>
      <p:ext uri="{BB962C8B-B14F-4D97-AF65-F5344CB8AC3E}">
        <p14:creationId xmlns:p14="http://schemas.microsoft.com/office/powerpoint/2010/main" val="3926777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測定関係の</a:t>
            </a:r>
            <a:r>
              <a:rPr lang="ja-JP" altLang="en-US" dirty="0" smtClean="0"/>
              <a:t>関数 </a:t>
            </a:r>
            <a:r>
              <a:rPr lang="en-US" altLang="ja-JP" dirty="0" smtClean="0"/>
              <a:t>(1)</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58371" name="コンテンツ プレースホルダ 2"/>
          <p:cNvSpPr>
            <a:spLocks noGrp="1"/>
          </p:cNvSpPr>
          <p:nvPr>
            <p:ph sz="quarter" idx="1"/>
          </p:nvPr>
        </p:nvSpPr>
        <p:spPr/>
        <p:txBody>
          <a:bodyPr/>
          <a:lstStyle/>
          <a:p>
            <a:r>
              <a:rPr lang="en-US" altLang="ja-JP" sz="2400" dirty="0" err="1" smtClean="0"/>
              <a:t>setThreshold</a:t>
            </a:r>
            <a:r>
              <a:rPr lang="en-US" altLang="ja-JP" sz="2400" dirty="0" smtClean="0"/>
              <a:t>(lower, upper): Threshold</a:t>
            </a:r>
            <a:r>
              <a:rPr lang="ja-JP" altLang="en-US" sz="2400" dirty="0" smtClean="0"/>
              <a:t>の下限値と上限値を設定する。</a:t>
            </a:r>
            <a:r>
              <a:rPr lang="en-US" altLang="ja-JP" sz="2400" dirty="0" smtClean="0"/>
              <a:t>3</a:t>
            </a:r>
            <a:r>
              <a:rPr lang="ja-JP" altLang="en-US" sz="2400" dirty="0" smtClean="0"/>
              <a:t>番目の引数として、</a:t>
            </a:r>
            <a:r>
              <a:rPr lang="en-US" altLang="ja-JP" sz="2400" dirty="0" smtClean="0"/>
              <a:t>"red", "</a:t>
            </a:r>
            <a:r>
              <a:rPr lang="en-US" altLang="ja-JP" sz="2400" dirty="0" err="1" smtClean="0"/>
              <a:t>black&amp;white</a:t>
            </a:r>
            <a:r>
              <a:rPr lang="en-US" altLang="ja-JP" sz="2400" dirty="0" smtClean="0"/>
              <a:t>", "over/under", "no color"</a:t>
            </a:r>
            <a:r>
              <a:rPr lang="ja-JP" altLang="en-US" sz="2400" dirty="0" smtClean="0"/>
              <a:t>等を指定することもできる。</a:t>
            </a:r>
            <a:endParaRPr lang="en-US" altLang="ja-JP" sz="2400" dirty="0" smtClean="0"/>
          </a:p>
          <a:p>
            <a:r>
              <a:rPr lang="en-US" altLang="ja-JP" sz="2400" dirty="0" err="1" smtClean="0"/>
              <a:t>setAutoThreshold</a:t>
            </a:r>
            <a:r>
              <a:rPr lang="en-US" altLang="ja-JP" sz="2400" dirty="0" smtClean="0"/>
              <a:t>(): </a:t>
            </a:r>
            <a:r>
              <a:rPr lang="ja-JP" altLang="en-US" sz="2400" dirty="0" smtClean="0"/>
              <a:t>アクティブな画像や選択枠に対してオートで</a:t>
            </a:r>
            <a:r>
              <a:rPr lang="en-US" altLang="ja-JP" sz="2400" dirty="0" smtClean="0"/>
              <a:t>Threshold</a:t>
            </a:r>
            <a:r>
              <a:rPr lang="ja-JP" altLang="en-US" sz="2400" dirty="0" smtClean="0"/>
              <a:t>を設定する。オプションとしてオートの計算方法を</a:t>
            </a:r>
            <a:r>
              <a:rPr lang="en-US" altLang="ja-JP" sz="2400" dirty="0" smtClean="0"/>
              <a:t>()</a:t>
            </a:r>
            <a:r>
              <a:rPr lang="ja-JP" altLang="en-US" sz="2400" dirty="0" smtClean="0"/>
              <a:t>内に指定できる。</a:t>
            </a:r>
            <a:endParaRPr lang="en-US" altLang="ja-JP" sz="2400" dirty="0" smtClean="0"/>
          </a:p>
          <a:p>
            <a:r>
              <a:rPr lang="en-US" altLang="ja-JP" sz="2400" dirty="0" err="1" smtClean="0"/>
              <a:t>resetThreshold</a:t>
            </a:r>
            <a:r>
              <a:rPr lang="en-US" altLang="ja-JP" sz="2400" dirty="0" smtClean="0"/>
              <a:t>(): Threshold</a:t>
            </a:r>
            <a:r>
              <a:rPr lang="ja-JP" altLang="en-US" sz="2400" dirty="0" smtClean="0"/>
              <a:t>機能を無効にする。</a:t>
            </a:r>
            <a:endParaRPr lang="en-US" altLang="ja-JP" sz="2400" dirty="0" smtClean="0"/>
          </a:p>
          <a:p>
            <a:r>
              <a:rPr lang="en-US" altLang="ja-JP" sz="2400" dirty="0" err="1" smtClean="0"/>
              <a:t>getThreshold</a:t>
            </a:r>
            <a:r>
              <a:rPr lang="en-US" altLang="ja-JP" sz="2400" dirty="0" smtClean="0"/>
              <a:t>(lower, upper): </a:t>
            </a:r>
            <a:r>
              <a:rPr lang="ja-JP" altLang="en-US" sz="2400" dirty="0" smtClean="0"/>
              <a:t>設定されている</a:t>
            </a:r>
            <a:r>
              <a:rPr lang="en-US" altLang="ja-JP" sz="2400" dirty="0" smtClean="0"/>
              <a:t>Threshold</a:t>
            </a:r>
            <a:r>
              <a:rPr lang="ja-JP" altLang="en-US" sz="2400" dirty="0" smtClean="0"/>
              <a:t>の下限値と上限値を</a:t>
            </a:r>
            <a:r>
              <a:rPr lang="en-US" altLang="ja-JP" sz="2400" dirty="0" smtClean="0"/>
              <a:t>lower, upper</a:t>
            </a:r>
            <a:r>
              <a:rPr lang="ja-JP" altLang="en-US" sz="2400" dirty="0" smtClean="0"/>
              <a:t>に返す。設定がされていなければ</a:t>
            </a:r>
            <a:r>
              <a:rPr lang="en-US" altLang="ja-JP" sz="2400" dirty="0" smtClean="0"/>
              <a:t>-1</a:t>
            </a:r>
            <a:r>
              <a:rPr lang="ja-JP" altLang="en-US" sz="2400" dirty="0" smtClean="0"/>
              <a:t>を返す。</a:t>
            </a:r>
            <a:endParaRPr lang="en-US" altLang="ja-JP" sz="2400" dirty="0" smtClean="0"/>
          </a:p>
          <a:p>
            <a:r>
              <a:rPr lang="en-US" altLang="ja-JP" sz="2400" dirty="0" err="1" smtClean="0"/>
              <a:t>nResults</a:t>
            </a:r>
            <a:r>
              <a:rPr lang="en-US" altLang="ja-JP" sz="2400" dirty="0" smtClean="0"/>
              <a:t>: Result</a:t>
            </a:r>
            <a:r>
              <a:rPr lang="ja-JP" altLang="en-US" sz="2400" dirty="0" smtClean="0"/>
              <a:t>テーブルのデータ数</a:t>
            </a:r>
            <a:r>
              <a:rPr lang="en-US" altLang="ja-JP" sz="2400" dirty="0" smtClean="0"/>
              <a:t>(</a:t>
            </a:r>
            <a:r>
              <a:rPr lang="ja-JP" altLang="en-US" sz="2400" dirty="0" smtClean="0"/>
              <a:t>総行数</a:t>
            </a:r>
            <a:r>
              <a:rPr lang="en-US" altLang="ja-JP" sz="2400" dirty="0" smtClean="0"/>
              <a:t>)</a:t>
            </a:r>
            <a:r>
              <a:rPr lang="ja-JP" altLang="en-US" sz="2400" dirty="0" smtClean="0"/>
              <a:t>を返す。</a:t>
            </a:r>
            <a:endParaRPr lang="en-US" altLang="ja-JP" sz="2400" dirty="0" smtClean="0"/>
          </a:p>
          <a:p>
            <a:endParaRPr lang="ja-JP" altLang="en-US" sz="24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84</a:t>
            </a:fld>
            <a:endParaRPr kumimoji="1" lang="ja-JP" altLang="en-US">
              <a:solidFill>
                <a:srgbClr val="464653"/>
              </a:solidFill>
            </a:endParaRPr>
          </a:p>
        </p:txBody>
      </p:sp>
    </p:spTree>
    <p:extLst>
      <p:ext uri="{BB962C8B-B14F-4D97-AF65-F5344CB8AC3E}">
        <p14:creationId xmlns:p14="http://schemas.microsoft.com/office/powerpoint/2010/main" val="30928541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測定関係の</a:t>
            </a:r>
            <a:r>
              <a:rPr lang="ja-JP" altLang="en-US" dirty="0" smtClean="0"/>
              <a:t>関数 </a:t>
            </a:r>
            <a:r>
              <a:rPr lang="en-US" altLang="ja-JP" dirty="0" smtClean="0"/>
              <a:t>(2)</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59395" name="コンテンツ プレースホルダ 2"/>
          <p:cNvSpPr>
            <a:spLocks noGrp="1"/>
          </p:cNvSpPr>
          <p:nvPr>
            <p:ph sz="quarter" idx="1"/>
          </p:nvPr>
        </p:nvSpPr>
        <p:spPr/>
        <p:txBody>
          <a:bodyPr>
            <a:normAutofit lnSpcReduction="10000"/>
          </a:bodyPr>
          <a:lstStyle/>
          <a:p>
            <a:r>
              <a:rPr lang="en-US" altLang="ja-JP" sz="2000" dirty="0" err="1" smtClean="0"/>
              <a:t>getHistogram</a:t>
            </a:r>
            <a:r>
              <a:rPr lang="en-US" altLang="ja-JP" sz="2000" dirty="0" smtClean="0"/>
              <a:t>(values, counts, </a:t>
            </a:r>
            <a:r>
              <a:rPr lang="en-US" altLang="ja-JP" sz="2000" dirty="0" err="1" smtClean="0"/>
              <a:t>nBins</a:t>
            </a:r>
            <a:r>
              <a:rPr lang="en-US" altLang="ja-JP" sz="2000" dirty="0" smtClean="0"/>
              <a:t>[, </a:t>
            </a:r>
            <a:r>
              <a:rPr lang="en-US" altLang="ja-JP" sz="2000" dirty="0" err="1" smtClean="0"/>
              <a:t>histMin</a:t>
            </a:r>
            <a:r>
              <a:rPr lang="en-US" altLang="ja-JP" sz="2000" dirty="0" smtClean="0"/>
              <a:t>, </a:t>
            </a:r>
            <a:r>
              <a:rPr lang="en-US" altLang="ja-JP" sz="2000" dirty="0" err="1" smtClean="0"/>
              <a:t>histMax</a:t>
            </a:r>
            <a:r>
              <a:rPr lang="en-US" altLang="ja-JP" sz="2000" dirty="0" smtClean="0"/>
              <a:t>]): </a:t>
            </a:r>
            <a:r>
              <a:rPr lang="ja-JP" altLang="en-US" sz="2000" dirty="0" smtClean="0"/>
              <a:t>現在の画像や選択枠のヒストグラムを返す。</a:t>
            </a:r>
            <a:r>
              <a:rPr lang="en-US" altLang="ja-JP" sz="2000" dirty="0" smtClean="0"/>
              <a:t> values</a:t>
            </a:r>
            <a:r>
              <a:rPr lang="ja-JP" altLang="en-US" sz="2000" dirty="0" smtClean="0"/>
              <a:t>として各</a:t>
            </a:r>
            <a:r>
              <a:rPr lang="en-US" altLang="ja-JP" sz="2000" dirty="0" smtClean="0"/>
              <a:t>bin</a:t>
            </a:r>
            <a:r>
              <a:rPr lang="ja-JP" altLang="en-US" sz="2000" dirty="0" smtClean="0"/>
              <a:t>の下端値の配列を与える。設定不要のとき</a:t>
            </a:r>
            <a:r>
              <a:rPr lang="en-US" altLang="ja-JP" sz="2000" dirty="0" smtClean="0"/>
              <a:t>(bin</a:t>
            </a:r>
            <a:r>
              <a:rPr lang="ja-JP" altLang="en-US" sz="2000" dirty="0" smtClean="0"/>
              <a:t>が</a:t>
            </a:r>
            <a:r>
              <a:rPr lang="en-US" altLang="ja-JP" sz="2000" dirty="0" smtClean="0"/>
              <a:t>1</a:t>
            </a:r>
            <a:r>
              <a:rPr lang="ja-JP" altLang="en-US" sz="2000" dirty="0" smtClean="0"/>
              <a:t>のときなど</a:t>
            </a:r>
            <a:r>
              <a:rPr lang="en-US" altLang="ja-JP" sz="2000" dirty="0" smtClean="0"/>
              <a:t>)</a:t>
            </a:r>
            <a:r>
              <a:rPr lang="ja-JP" altLang="en-US" sz="2000" dirty="0" smtClean="0"/>
              <a:t>は</a:t>
            </a:r>
            <a:r>
              <a:rPr lang="en-US" altLang="ja-JP" sz="2000" dirty="0" smtClean="0"/>
              <a:t>0</a:t>
            </a:r>
            <a:r>
              <a:rPr lang="ja-JP" altLang="en-US" sz="2000" dirty="0" smtClean="0"/>
              <a:t>にする。</a:t>
            </a:r>
            <a:r>
              <a:rPr lang="en-US" altLang="ja-JP" sz="2000" dirty="0" smtClean="0"/>
              <a:t>counts</a:t>
            </a:r>
            <a:r>
              <a:rPr lang="ja-JP" altLang="en-US" sz="2000" dirty="0" smtClean="0"/>
              <a:t>はヒストグラムカウントの値の配列が返される。</a:t>
            </a:r>
            <a:r>
              <a:rPr lang="en-US" altLang="ja-JP" sz="2000" dirty="0" err="1" smtClean="0"/>
              <a:t>nBin</a:t>
            </a:r>
            <a:r>
              <a:rPr lang="ja-JP" altLang="en-US" sz="2000" dirty="0" smtClean="0"/>
              <a:t>は使う</a:t>
            </a:r>
            <a:r>
              <a:rPr lang="en-US" altLang="ja-JP" sz="2000" dirty="0" smtClean="0"/>
              <a:t>Bin</a:t>
            </a:r>
            <a:r>
              <a:rPr lang="ja-JP" altLang="en-US" sz="2000" dirty="0" smtClean="0"/>
              <a:t>の数。</a:t>
            </a:r>
            <a:r>
              <a:rPr lang="en-US" altLang="ja-JP" sz="2000" dirty="0" smtClean="0"/>
              <a:t>8 bit</a:t>
            </a:r>
            <a:r>
              <a:rPr lang="ja-JP" altLang="en-US" sz="2000" dirty="0" smtClean="0"/>
              <a:t>画像と</a:t>
            </a:r>
            <a:r>
              <a:rPr lang="en-US" altLang="ja-JP" sz="2000" dirty="0" smtClean="0"/>
              <a:t>RGB</a:t>
            </a:r>
            <a:r>
              <a:rPr lang="ja-JP" altLang="en-US" sz="2000" dirty="0" smtClean="0"/>
              <a:t>画像では</a:t>
            </a:r>
            <a:r>
              <a:rPr lang="en-US" altLang="ja-JP" sz="2000" dirty="0" smtClean="0"/>
              <a:t>256</a:t>
            </a:r>
            <a:r>
              <a:rPr lang="ja-JP" altLang="en-US" sz="2000" dirty="0" smtClean="0"/>
              <a:t>でなくてはいけない。</a:t>
            </a:r>
            <a:endParaRPr lang="en-US" altLang="ja-JP" sz="2000" dirty="0" smtClean="0"/>
          </a:p>
          <a:p>
            <a:r>
              <a:rPr lang="en-US" altLang="ja-JP" sz="2000" dirty="0" err="1" smtClean="0"/>
              <a:t>getStatistics</a:t>
            </a:r>
            <a:r>
              <a:rPr lang="en-US" altLang="ja-JP" sz="2000" dirty="0" smtClean="0"/>
              <a:t>(area, mean, min, max, </a:t>
            </a:r>
            <a:r>
              <a:rPr lang="en-US" altLang="ja-JP" sz="2000" dirty="0" err="1" smtClean="0"/>
              <a:t>std</a:t>
            </a:r>
            <a:r>
              <a:rPr lang="en-US" altLang="ja-JP" sz="2000" dirty="0" smtClean="0"/>
              <a:t>, histogram): ()</a:t>
            </a:r>
            <a:r>
              <a:rPr lang="ja-JP" altLang="en-US" sz="2000" dirty="0" smtClean="0"/>
              <a:t>内に設定した変数にアクティブな画像または選択枠の面積、ピクセル値の平均、最低、最高、標準偏差、およびヒストグラムを返す。ヒストグラムは</a:t>
            </a:r>
            <a:r>
              <a:rPr lang="en-US" altLang="ja-JP" sz="2000" dirty="0" smtClean="0"/>
              <a:t>256</a:t>
            </a:r>
            <a:r>
              <a:rPr lang="ja-JP" altLang="en-US" sz="2000" dirty="0" smtClean="0"/>
              <a:t>個の要素をもつ配列が返される。引数は順番通りに書かないといけないが、後ろの方の引数は省略してよい。例えば</a:t>
            </a:r>
            <a:r>
              <a:rPr lang="en-US" altLang="ja-JP" sz="2000" dirty="0" err="1" smtClean="0"/>
              <a:t>getStatistics</a:t>
            </a:r>
            <a:r>
              <a:rPr lang="en-US" altLang="ja-JP" sz="2000" dirty="0" smtClean="0"/>
              <a:t>(area, mean)</a:t>
            </a:r>
            <a:r>
              <a:rPr lang="ja-JP" altLang="en-US" sz="2000" dirty="0" err="1" smtClean="0"/>
              <a:t>。</a:t>
            </a:r>
            <a:endParaRPr lang="en-US" altLang="ja-JP" sz="2000" dirty="0" smtClean="0"/>
          </a:p>
          <a:p>
            <a:r>
              <a:rPr lang="en-US" altLang="ja-JP" sz="2000" dirty="0" err="1" smtClean="0"/>
              <a:t>getRawStatistics</a:t>
            </a:r>
            <a:r>
              <a:rPr lang="en-US" altLang="ja-JP" sz="2000" dirty="0" smtClean="0"/>
              <a:t>(</a:t>
            </a:r>
            <a:r>
              <a:rPr lang="en-US" altLang="ja-JP" sz="2000" dirty="0" err="1" smtClean="0"/>
              <a:t>nPixels</a:t>
            </a:r>
            <a:r>
              <a:rPr lang="en-US" altLang="ja-JP" sz="2000" dirty="0" smtClean="0"/>
              <a:t>, mean, min, max, </a:t>
            </a:r>
            <a:r>
              <a:rPr lang="en-US" altLang="ja-JP" sz="2000" dirty="0" err="1" smtClean="0"/>
              <a:t>std</a:t>
            </a:r>
            <a:r>
              <a:rPr lang="en-US" altLang="ja-JP" sz="2000" dirty="0" smtClean="0"/>
              <a:t>, histogram): </a:t>
            </a:r>
            <a:r>
              <a:rPr lang="en-US" altLang="ja-JP" sz="2000" dirty="0" err="1" smtClean="0"/>
              <a:t>getStatistics</a:t>
            </a:r>
            <a:r>
              <a:rPr lang="ja-JP" altLang="en-US" sz="2000" dirty="0" smtClean="0"/>
              <a:t>と同様だが、キャリブレートしてない値を返す。また</a:t>
            </a:r>
            <a:r>
              <a:rPr lang="en-US" altLang="ja-JP" sz="2000" dirty="0" smtClean="0"/>
              <a:t>histogram</a:t>
            </a:r>
            <a:r>
              <a:rPr lang="ja-JP" altLang="en-US" sz="2000" dirty="0" smtClean="0"/>
              <a:t>は</a:t>
            </a:r>
            <a:r>
              <a:rPr lang="en-US" altLang="ja-JP" sz="2000" dirty="0" smtClean="0"/>
              <a:t>max+1</a:t>
            </a:r>
            <a:r>
              <a:rPr lang="ja-JP" altLang="en-US" sz="2000" dirty="0" smtClean="0"/>
              <a:t>要素の配列として返される。</a:t>
            </a:r>
            <a:endParaRPr lang="en-US" altLang="ja-JP" sz="2000" dirty="0" smtClean="0"/>
          </a:p>
          <a:p>
            <a:r>
              <a:rPr lang="en-US" altLang="ja-JP" sz="2000" dirty="0" err="1" smtClean="0"/>
              <a:t>getResult</a:t>
            </a:r>
            <a:r>
              <a:rPr lang="en-US" altLang="ja-JP" sz="2000" dirty="0" smtClean="0"/>
              <a:t>("Column", row): Results</a:t>
            </a:r>
            <a:r>
              <a:rPr lang="ja-JP" altLang="en-US" sz="2000" dirty="0" smtClean="0"/>
              <a:t>テーブルから値をとる。</a:t>
            </a:r>
            <a:r>
              <a:rPr lang="en-US" altLang="ja-JP" sz="2000" dirty="0" smtClean="0"/>
              <a:t>"Column"</a:t>
            </a:r>
            <a:r>
              <a:rPr lang="ja-JP" altLang="en-US" sz="2000" dirty="0" smtClean="0"/>
              <a:t>は</a:t>
            </a:r>
            <a:r>
              <a:rPr lang="en-US" altLang="ja-JP" sz="2000" dirty="0" smtClean="0"/>
              <a:t>"Area","Mean","</a:t>
            </a:r>
            <a:r>
              <a:rPr lang="en-US" altLang="ja-JP" sz="2000" dirty="0" err="1" smtClean="0"/>
              <a:t>Circ</a:t>
            </a:r>
            <a:r>
              <a:rPr lang="en-US" altLang="ja-JP" sz="2000" dirty="0" smtClean="0"/>
              <a:t>"</a:t>
            </a:r>
            <a:r>
              <a:rPr lang="ja-JP" altLang="en-US" sz="2000" dirty="0" smtClean="0"/>
              <a:t>など</a:t>
            </a:r>
            <a:r>
              <a:rPr lang="en-US" altLang="ja-JP" sz="2000" dirty="0" smtClean="0"/>
              <a:t>Results</a:t>
            </a:r>
            <a:r>
              <a:rPr lang="ja-JP" altLang="en-US" sz="2000" dirty="0" smtClean="0"/>
              <a:t>テーブルの列のタイトル。</a:t>
            </a:r>
            <a:r>
              <a:rPr lang="en-US" altLang="ja-JP" sz="2000" dirty="0" smtClean="0"/>
              <a:t>row</a:t>
            </a:r>
            <a:r>
              <a:rPr lang="ja-JP" altLang="en-US" sz="2000" dirty="0" smtClean="0"/>
              <a:t>は行の番号で、</a:t>
            </a:r>
            <a:r>
              <a:rPr lang="en-US" altLang="ja-JP" sz="2000" dirty="0" smtClean="0"/>
              <a:t>0&lt;=row&lt;</a:t>
            </a:r>
            <a:r>
              <a:rPr lang="en-US" altLang="ja-JP" sz="2000" dirty="0" err="1" smtClean="0"/>
              <a:t>nResults</a:t>
            </a:r>
            <a:r>
              <a:rPr lang="ja-JP" altLang="en-US" sz="2000" dirty="0" err="1" smtClean="0"/>
              <a:t>。</a:t>
            </a:r>
            <a:r>
              <a:rPr lang="ja-JP" altLang="en-US" sz="2000" dirty="0" smtClean="0"/>
              <a:t>省略すると最後の行の値を返す。</a:t>
            </a:r>
            <a:endParaRPr lang="en-US" altLang="ja-JP" sz="2000" dirty="0" smtClean="0"/>
          </a:p>
        </p:txBody>
      </p:sp>
      <p:sp>
        <p:nvSpPr>
          <p:cNvPr id="6" name="スライド番号プレースホルダー 5"/>
          <p:cNvSpPr>
            <a:spLocks noGrp="1"/>
          </p:cNvSpPr>
          <p:nvPr>
            <p:ph type="sldNum" sz="quarter" idx="12"/>
          </p:nvPr>
        </p:nvSpPr>
        <p:spPr/>
        <p:txBody>
          <a:bodyPr/>
          <a:lstStyle/>
          <a:p>
            <a:fld id="{4F1CC6D0-5C45-40B5-8406-AF0C2D0F0FF6}" type="slidenum">
              <a:rPr kumimoji="1" lang="ja-JP" altLang="en-US" smtClean="0">
                <a:solidFill>
                  <a:srgbClr val="464653"/>
                </a:solidFill>
              </a:rPr>
              <a:pPr/>
              <a:t>85</a:t>
            </a:fld>
            <a:endParaRPr kumimoji="1" lang="ja-JP" altLang="en-US">
              <a:solidFill>
                <a:srgbClr val="464653"/>
              </a:solidFill>
            </a:endParaRPr>
          </a:p>
        </p:txBody>
      </p:sp>
    </p:spTree>
    <p:extLst>
      <p:ext uri="{BB962C8B-B14F-4D97-AF65-F5344CB8AC3E}">
        <p14:creationId xmlns:p14="http://schemas.microsoft.com/office/powerpoint/2010/main" val="18944723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算術</a:t>
            </a:r>
            <a:r>
              <a:rPr lang="ja-JP" altLang="en-US" dirty="0" smtClean="0"/>
              <a:t>関数 </a:t>
            </a:r>
            <a:r>
              <a:rPr lang="en-US" altLang="ja-JP" dirty="0" smtClean="0"/>
              <a:t>(1)</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60419" name="コンテンツ プレースホルダ 2"/>
          <p:cNvSpPr>
            <a:spLocks noGrp="1"/>
          </p:cNvSpPr>
          <p:nvPr>
            <p:ph sz="quarter" idx="1"/>
          </p:nvPr>
        </p:nvSpPr>
        <p:spPr/>
        <p:txBody>
          <a:bodyPr/>
          <a:lstStyle/>
          <a:p>
            <a:r>
              <a:rPr lang="en-US" altLang="ja-JP" sz="2400" dirty="0" err="1" smtClean="0"/>
              <a:t>sqrt</a:t>
            </a:r>
            <a:r>
              <a:rPr lang="en-US" altLang="ja-JP" sz="2400" dirty="0" smtClean="0"/>
              <a:t>(n): </a:t>
            </a:r>
            <a:r>
              <a:rPr lang="ja-JP" altLang="en-US" sz="2400" dirty="0" smtClean="0"/>
              <a:t>平方根</a:t>
            </a:r>
            <a:endParaRPr lang="en-US" altLang="ja-JP" sz="2400" dirty="0" smtClean="0"/>
          </a:p>
          <a:p>
            <a:r>
              <a:rPr lang="en-US" altLang="ja-JP" sz="2400" dirty="0" smtClean="0"/>
              <a:t>abs(n): </a:t>
            </a:r>
            <a:r>
              <a:rPr lang="ja-JP" altLang="en-US" sz="2400" dirty="0" smtClean="0"/>
              <a:t>絶対値</a:t>
            </a:r>
            <a:endParaRPr lang="en-US" altLang="ja-JP" sz="2400" dirty="0" smtClean="0"/>
          </a:p>
          <a:p>
            <a:r>
              <a:rPr lang="en-US" altLang="ja-JP" sz="2400" dirty="0" smtClean="0"/>
              <a:t>round(n): n</a:t>
            </a:r>
            <a:r>
              <a:rPr lang="ja-JP" altLang="en-US" sz="2400" dirty="0" smtClean="0"/>
              <a:t>に最も近い整数を返す。</a:t>
            </a:r>
            <a:endParaRPr lang="en-US" altLang="ja-JP" sz="2400" dirty="0" smtClean="0"/>
          </a:p>
          <a:p>
            <a:r>
              <a:rPr lang="en-US" altLang="ja-JP" sz="2400" dirty="0" smtClean="0"/>
              <a:t>floor(n): </a:t>
            </a:r>
            <a:r>
              <a:rPr lang="ja-JP" altLang="en-US" sz="2400" dirty="0" smtClean="0"/>
              <a:t>切り捨てて整数にする。</a:t>
            </a:r>
            <a:endParaRPr lang="en-US" altLang="ja-JP" sz="2400" dirty="0" smtClean="0"/>
          </a:p>
          <a:p>
            <a:r>
              <a:rPr lang="en-US" altLang="ja-JP" sz="2400" dirty="0" err="1" smtClean="0"/>
              <a:t>maxOf</a:t>
            </a:r>
            <a:r>
              <a:rPr lang="en-US" altLang="ja-JP" sz="2400" dirty="0" smtClean="0"/>
              <a:t>(n1, n2): </a:t>
            </a:r>
            <a:r>
              <a:rPr lang="ja-JP" altLang="en-US" sz="2400" dirty="0" smtClean="0"/>
              <a:t>二つの数のうち大きい方を返す。</a:t>
            </a:r>
            <a:endParaRPr lang="en-US" altLang="ja-JP" sz="2400" dirty="0" smtClean="0"/>
          </a:p>
          <a:p>
            <a:r>
              <a:rPr lang="en-US" altLang="ja-JP" sz="2400" dirty="0" err="1" smtClean="0"/>
              <a:t>minOf</a:t>
            </a:r>
            <a:r>
              <a:rPr lang="en-US" altLang="ja-JP" sz="2400" dirty="0" smtClean="0"/>
              <a:t>(n1, n2): </a:t>
            </a:r>
            <a:r>
              <a:rPr lang="ja-JP" altLang="en-US" sz="2400" dirty="0" smtClean="0"/>
              <a:t>二つの数のうち小さい方を返す。</a:t>
            </a:r>
            <a:endParaRPr lang="en-US" altLang="ja-JP" sz="2400" dirty="0" smtClean="0"/>
          </a:p>
          <a:p>
            <a:r>
              <a:rPr lang="en-US" altLang="ja-JP" sz="2400" dirty="0" smtClean="0"/>
              <a:t>pow(base, exponent): </a:t>
            </a:r>
            <a:r>
              <a:rPr lang="ja-JP" altLang="en-US" sz="2400" dirty="0" smtClean="0"/>
              <a:t>累乗。つまり</a:t>
            </a:r>
            <a:r>
              <a:rPr lang="en-US" altLang="ja-JP" sz="2400" dirty="0" smtClean="0"/>
              <a:t>base</a:t>
            </a:r>
            <a:r>
              <a:rPr lang="ja-JP" altLang="en-US" sz="2400" dirty="0" smtClean="0"/>
              <a:t>の</a:t>
            </a:r>
            <a:r>
              <a:rPr lang="en-US" altLang="ja-JP" sz="2400" dirty="0" smtClean="0"/>
              <a:t>exponent</a:t>
            </a:r>
            <a:r>
              <a:rPr lang="ja-JP" altLang="en-US" sz="2400" dirty="0" smtClean="0"/>
              <a:t>乗。</a:t>
            </a:r>
            <a:endParaRPr lang="en-US" altLang="ja-JP" sz="2400" dirty="0" smtClean="0"/>
          </a:p>
          <a:p>
            <a:r>
              <a:rPr lang="en-US" altLang="ja-JP" sz="2400" dirty="0" err="1" smtClean="0"/>
              <a:t>exp</a:t>
            </a:r>
            <a:r>
              <a:rPr lang="en-US" altLang="ja-JP" sz="2400" dirty="0" smtClean="0"/>
              <a:t>(n): </a:t>
            </a:r>
            <a:r>
              <a:rPr lang="en-US" altLang="ja-JP" sz="2400" dirty="0" err="1" smtClean="0"/>
              <a:t>e</a:t>
            </a:r>
            <a:r>
              <a:rPr lang="en-US" altLang="ja-JP" sz="2400" baseline="30000" dirty="0" err="1" smtClean="0"/>
              <a:t>n</a:t>
            </a:r>
            <a:endParaRPr lang="en-US" altLang="ja-JP" sz="2400" baseline="30000" dirty="0" smtClean="0"/>
          </a:p>
          <a:p>
            <a:r>
              <a:rPr lang="en-US" altLang="ja-JP" sz="2400" dirty="0" smtClean="0"/>
              <a:t>log(n): </a:t>
            </a:r>
            <a:r>
              <a:rPr lang="ja-JP" altLang="en-US" sz="2400" dirty="0" smtClean="0"/>
              <a:t>自然対数。</a:t>
            </a:r>
            <a:r>
              <a:rPr lang="en-US" altLang="ja-JP" sz="2400" dirty="0" smtClean="0"/>
              <a:t>log10(n)=log(n)/log(10).</a:t>
            </a:r>
          </a:p>
          <a:p>
            <a:r>
              <a:rPr lang="en-US" altLang="ja-JP" sz="2400" dirty="0" smtClean="0"/>
              <a:t>random: 0</a:t>
            </a:r>
            <a:r>
              <a:rPr lang="ja-JP" altLang="en-US" sz="2400" dirty="0" smtClean="0"/>
              <a:t>と</a:t>
            </a:r>
            <a:r>
              <a:rPr lang="en-US" altLang="ja-JP" sz="2400" dirty="0" smtClean="0"/>
              <a:t>1</a:t>
            </a:r>
            <a:r>
              <a:rPr lang="ja-JP" altLang="en-US" sz="2400" dirty="0" smtClean="0"/>
              <a:t>の間の乱数を返す。</a:t>
            </a:r>
            <a:endParaRPr lang="en-US" altLang="ja-JP" sz="2400" dirty="0" smtClean="0"/>
          </a:p>
          <a:p>
            <a:endParaRPr lang="en-US" altLang="ja-JP" sz="2400" dirty="0" smtClean="0"/>
          </a:p>
          <a:p>
            <a:endParaRPr lang="en-US" altLang="ja-JP" sz="24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86</a:t>
            </a:fld>
            <a:endParaRPr kumimoji="1" lang="ja-JP" altLang="en-US">
              <a:solidFill>
                <a:srgbClr val="464653"/>
              </a:solidFill>
            </a:endParaRPr>
          </a:p>
        </p:txBody>
      </p:sp>
    </p:spTree>
    <p:extLst>
      <p:ext uri="{BB962C8B-B14F-4D97-AF65-F5344CB8AC3E}">
        <p14:creationId xmlns:p14="http://schemas.microsoft.com/office/powerpoint/2010/main" val="922227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算術</a:t>
            </a:r>
            <a:r>
              <a:rPr lang="ja-JP" altLang="en-US" dirty="0" smtClean="0"/>
              <a:t>関数 </a:t>
            </a:r>
            <a:r>
              <a:rPr lang="en-US" altLang="ja-JP" dirty="0" smtClean="0"/>
              <a:t>(2)</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61443" name="コンテンツ プレースホルダ 2"/>
          <p:cNvSpPr>
            <a:spLocks noGrp="1"/>
          </p:cNvSpPr>
          <p:nvPr>
            <p:ph sz="quarter" idx="1"/>
          </p:nvPr>
        </p:nvSpPr>
        <p:spPr/>
        <p:txBody>
          <a:bodyPr/>
          <a:lstStyle/>
          <a:p>
            <a:r>
              <a:rPr lang="en-US" altLang="ja-JP" sz="2400" dirty="0" err="1" smtClean="0"/>
              <a:t>isNaN</a:t>
            </a:r>
            <a:r>
              <a:rPr lang="en-US" altLang="ja-JP" sz="2400" dirty="0" smtClean="0"/>
              <a:t>(): n</a:t>
            </a:r>
            <a:r>
              <a:rPr lang="ja-JP" altLang="en-US" sz="2400" dirty="0" smtClean="0"/>
              <a:t>の値が</a:t>
            </a:r>
            <a:r>
              <a:rPr lang="en-US" altLang="ja-JP" sz="2400" dirty="0" err="1" smtClean="0"/>
              <a:t>NaN</a:t>
            </a:r>
            <a:r>
              <a:rPr lang="en-US" altLang="ja-JP" sz="2400" dirty="0" smtClean="0"/>
              <a:t> (Not-a-Number)</a:t>
            </a:r>
            <a:r>
              <a:rPr lang="ja-JP" altLang="en-US" sz="2400" dirty="0" smtClean="0"/>
              <a:t>であれば</a:t>
            </a:r>
            <a:r>
              <a:rPr lang="en-US" altLang="ja-JP" sz="2400" dirty="0" smtClean="0"/>
              <a:t>True(1)</a:t>
            </a:r>
            <a:r>
              <a:rPr lang="ja-JP" altLang="en-US" sz="2400" dirty="0" smtClean="0"/>
              <a:t>を返す。例えば</a:t>
            </a:r>
            <a:r>
              <a:rPr lang="en-US" altLang="ja-JP" sz="2400" dirty="0" smtClean="0"/>
              <a:t>0</a:t>
            </a:r>
            <a:r>
              <a:rPr lang="ja-JP" altLang="en-US" sz="2400" dirty="0" smtClean="0"/>
              <a:t>を</a:t>
            </a:r>
            <a:r>
              <a:rPr lang="en-US" altLang="ja-JP" sz="2400" dirty="0" smtClean="0"/>
              <a:t>0</a:t>
            </a:r>
            <a:r>
              <a:rPr lang="ja-JP" altLang="en-US" sz="2400" dirty="0" smtClean="0"/>
              <a:t>で割ると</a:t>
            </a:r>
            <a:r>
              <a:rPr lang="en-US" altLang="ja-JP" sz="2400" dirty="0" err="1" smtClean="0"/>
              <a:t>NaN</a:t>
            </a:r>
            <a:r>
              <a:rPr lang="ja-JP" altLang="en-US" sz="2400" dirty="0" smtClean="0"/>
              <a:t>になる。</a:t>
            </a:r>
            <a:endParaRPr lang="en-US" altLang="ja-JP" sz="2400" dirty="0" smtClean="0"/>
          </a:p>
          <a:p>
            <a:r>
              <a:rPr lang="en-US" altLang="ja-JP" sz="2400" dirty="0" smtClean="0"/>
              <a:t>cos(angle): angle(</a:t>
            </a:r>
            <a:r>
              <a:rPr lang="ja-JP" altLang="en-US" sz="2400" dirty="0" smtClean="0"/>
              <a:t>ラジアン</a:t>
            </a:r>
            <a:r>
              <a:rPr lang="en-US" altLang="ja-JP" sz="2400" dirty="0" smtClean="0"/>
              <a:t>)</a:t>
            </a:r>
            <a:r>
              <a:rPr lang="ja-JP" altLang="en-US" sz="2400" dirty="0" smtClean="0"/>
              <a:t>のコサイン</a:t>
            </a:r>
            <a:endParaRPr lang="en-US" altLang="ja-JP" sz="2400" dirty="0" smtClean="0"/>
          </a:p>
          <a:p>
            <a:r>
              <a:rPr lang="en-US" altLang="ja-JP" sz="2400" dirty="0" smtClean="0"/>
              <a:t>sin(angle): angle(</a:t>
            </a:r>
            <a:r>
              <a:rPr lang="ja-JP" altLang="en-US" sz="2400" dirty="0" smtClean="0"/>
              <a:t>ラジアン</a:t>
            </a:r>
            <a:r>
              <a:rPr lang="en-US" altLang="ja-JP" sz="2400" dirty="0" smtClean="0"/>
              <a:t>)</a:t>
            </a:r>
            <a:r>
              <a:rPr lang="ja-JP" altLang="en-US" sz="2400" dirty="0" smtClean="0"/>
              <a:t>のサイン</a:t>
            </a:r>
            <a:endParaRPr lang="en-US" altLang="ja-JP" sz="2400" dirty="0" smtClean="0"/>
          </a:p>
          <a:p>
            <a:r>
              <a:rPr lang="en-US" altLang="ja-JP" sz="2400" dirty="0" smtClean="0"/>
              <a:t>tan(angle): angle(</a:t>
            </a:r>
            <a:r>
              <a:rPr lang="ja-JP" altLang="en-US" sz="2400" dirty="0" smtClean="0"/>
              <a:t>ラジアン</a:t>
            </a:r>
            <a:r>
              <a:rPr lang="en-US" altLang="ja-JP" sz="2400" dirty="0" smtClean="0"/>
              <a:t>)</a:t>
            </a:r>
            <a:r>
              <a:rPr lang="ja-JP" altLang="en-US" sz="2400" dirty="0" smtClean="0"/>
              <a:t>のタンジェント</a:t>
            </a:r>
            <a:r>
              <a:rPr lang="en-US" altLang="ja-JP" sz="2400" dirty="0" smtClean="0"/>
              <a:t> (</a:t>
            </a:r>
            <a:r>
              <a:rPr lang="ja-JP" altLang="en-US" sz="2400" dirty="0" smtClean="0"/>
              <a:t>ラジアン</a:t>
            </a:r>
            <a:r>
              <a:rPr lang="en-US" altLang="ja-JP" sz="2400" dirty="0" smtClean="0"/>
              <a:t>)</a:t>
            </a:r>
            <a:r>
              <a:rPr lang="ja-JP" altLang="en-US" sz="2400" dirty="0" err="1" smtClean="0"/>
              <a:t>。</a:t>
            </a:r>
            <a:r>
              <a:rPr lang="en-US" altLang="ja-JP" sz="2400" dirty="0" smtClean="0"/>
              <a:t/>
            </a:r>
            <a:br>
              <a:rPr lang="en-US" altLang="ja-JP" sz="2400" dirty="0" smtClean="0"/>
            </a:br>
            <a:r>
              <a:rPr lang="en-US" altLang="ja-JP" sz="2400" dirty="0" smtClean="0"/>
              <a:t>-π/2 </a:t>
            </a:r>
            <a:r>
              <a:rPr lang="ja-JP" altLang="en-US" sz="2400" dirty="0" smtClean="0"/>
              <a:t>と</a:t>
            </a:r>
            <a:r>
              <a:rPr lang="en-US" altLang="ja-JP" sz="2400" dirty="0" smtClean="0"/>
              <a:t>π/2</a:t>
            </a:r>
            <a:r>
              <a:rPr lang="ja-JP" altLang="en-US" sz="2400" dirty="0" smtClean="0"/>
              <a:t>の間の値になる。</a:t>
            </a:r>
            <a:endParaRPr lang="en-US" altLang="ja-JP" sz="2400" dirty="0" smtClean="0"/>
          </a:p>
          <a:p>
            <a:r>
              <a:rPr lang="en-US" altLang="ja-JP" sz="2400" dirty="0" err="1" smtClean="0"/>
              <a:t>acos</a:t>
            </a:r>
            <a:r>
              <a:rPr lang="en-US" altLang="ja-JP" sz="2400" dirty="0" smtClean="0"/>
              <a:t>(n): </a:t>
            </a:r>
            <a:r>
              <a:rPr lang="ja-JP" altLang="en-US" sz="2400" dirty="0" smtClean="0"/>
              <a:t>アークコサイン</a:t>
            </a:r>
            <a:r>
              <a:rPr lang="en-US" altLang="ja-JP" sz="2400" dirty="0" smtClean="0"/>
              <a:t> (</a:t>
            </a:r>
            <a:r>
              <a:rPr lang="ja-JP" altLang="en-US" sz="2400" dirty="0" smtClean="0"/>
              <a:t>ラジアン</a:t>
            </a:r>
            <a:r>
              <a:rPr lang="en-US" altLang="ja-JP" sz="2400" dirty="0" smtClean="0"/>
              <a:t>)</a:t>
            </a:r>
          </a:p>
          <a:p>
            <a:r>
              <a:rPr lang="en-US" altLang="ja-JP" sz="2400" dirty="0" err="1" smtClean="0"/>
              <a:t>asin</a:t>
            </a:r>
            <a:r>
              <a:rPr lang="en-US" altLang="ja-JP" sz="2400" dirty="0" smtClean="0"/>
              <a:t>(n):</a:t>
            </a:r>
            <a:r>
              <a:rPr lang="ja-JP" altLang="en-US" sz="2400" dirty="0" smtClean="0"/>
              <a:t>アークサイン</a:t>
            </a:r>
            <a:r>
              <a:rPr lang="en-US" altLang="ja-JP" sz="2400" dirty="0" smtClean="0"/>
              <a:t> (</a:t>
            </a:r>
            <a:r>
              <a:rPr lang="ja-JP" altLang="en-US" sz="2400" dirty="0" smtClean="0"/>
              <a:t>ラジアン</a:t>
            </a:r>
            <a:r>
              <a:rPr lang="en-US" altLang="ja-JP" sz="2400" dirty="0" smtClean="0"/>
              <a:t>)</a:t>
            </a:r>
          </a:p>
          <a:p>
            <a:r>
              <a:rPr lang="en-US" altLang="ja-JP" sz="2400" dirty="0" err="1" smtClean="0"/>
              <a:t>atan</a:t>
            </a:r>
            <a:r>
              <a:rPr lang="en-US" altLang="ja-JP" sz="2400" dirty="0" smtClean="0"/>
              <a:t>(n):</a:t>
            </a:r>
            <a:r>
              <a:rPr lang="ja-JP" altLang="en-US" sz="2400" dirty="0" smtClean="0"/>
              <a:t>アークタンジェント</a:t>
            </a:r>
            <a:r>
              <a:rPr lang="en-US" altLang="ja-JP" sz="2400" dirty="0" smtClean="0"/>
              <a:t> (</a:t>
            </a:r>
            <a:r>
              <a:rPr lang="ja-JP" altLang="en-US" sz="2400" dirty="0" smtClean="0"/>
              <a:t>ラジアン</a:t>
            </a:r>
            <a:r>
              <a:rPr lang="en-US" altLang="ja-JP" sz="2400" dirty="0" smtClean="0"/>
              <a:t>)</a:t>
            </a:r>
            <a:r>
              <a:rPr lang="ja-JP" altLang="en-US" sz="2400" dirty="0" err="1" smtClean="0"/>
              <a:t>。</a:t>
            </a:r>
            <a:r>
              <a:rPr lang="en-US" altLang="ja-JP" sz="2400" dirty="0" smtClean="0"/>
              <a:t> -π/2 </a:t>
            </a:r>
            <a:r>
              <a:rPr lang="ja-JP" altLang="en-US" sz="2400" dirty="0" smtClean="0"/>
              <a:t>と</a:t>
            </a:r>
            <a:r>
              <a:rPr lang="en-US" altLang="ja-JP" sz="2400" dirty="0" smtClean="0"/>
              <a:t>π/2</a:t>
            </a:r>
            <a:r>
              <a:rPr lang="ja-JP" altLang="en-US" sz="2400" dirty="0" smtClean="0"/>
              <a:t>の間の値になる。</a:t>
            </a:r>
            <a:endParaRPr lang="en-US" altLang="ja-JP" sz="2400" dirty="0" smtClean="0"/>
          </a:p>
          <a:p>
            <a:r>
              <a:rPr lang="en-US" altLang="ja-JP" sz="2400" dirty="0" smtClean="0"/>
              <a:t>atan2(y, x): y/x</a:t>
            </a:r>
            <a:r>
              <a:rPr lang="ja-JP" altLang="en-US" sz="2400" dirty="0" smtClean="0"/>
              <a:t>のアークタンジェントを</a:t>
            </a:r>
            <a:r>
              <a:rPr lang="en-US" altLang="ja-JP" sz="2400" dirty="0" smtClean="0"/>
              <a:t>-π</a:t>
            </a:r>
            <a:r>
              <a:rPr lang="ja-JP" altLang="en-US" sz="2400" dirty="0" smtClean="0"/>
              <a:t>～</a:t>
            </a:r>
            <a:r>
              <a:rPr lang="en-US" altLang="ja-JP" sz="2400" dirty="0" smtClean="0"/>
              <a:t>π</a:t>
            </a:r>
            <a:r>
              <a:rPr lang="ja-JP" altLang="en-US" sz="2400" dirty="0" smtClean="0"/>
              <a:t>の間の値で返す。</a:t>
            </a:r>
            <a:endParaRPr lang="en-US" altLang="ja-JP" sz="2400" dirty="0" smtClean="0"/>
          </a:p>
          <a:p>
            <a:pPr>
              <a:buFont typeface="Wingdings 2" panose="05020102010507070707" pitchFamily="18" charset="2"/>
              <a:buNone/>
            </a:pPr>
            <a:endParaRPr lang="en-US" altLang="ja-JP" sz="2400" dirty="0" smtClean="0"/>
          </a:p>
          <a:p>
            <a:endParaRPr lang="en-US" altLang="ja-JP" sz="24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87</a:t>
            </a:fld>
            <a:endParaRPr kumimoji="1" lang="ja-JP" altLang="en-US">
              <a:solidFill>
                <a:srgbClr val="464653"/>
              </a:solidFill>
            </a:endParaRPr>
          </a:p>
        </p:txBody>
      </p:sp>
    </p:spTree>
    <p:extLst>
      <p:ext uri="{BB962C8B-B14F-4D97-AF65-F5344CB8AC3E}">
        <p14:creationId xmlns:p14="http://schemas.microsoft.com/office/powerpoint/2010/main" val="41600383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文字列操作</a:t>
            </a:r>
            <a:r>
              <a:rPr lang="ja-JP" altLang="en-US" dirty="0" smtClean="0"/>
              <a:t>関数 </a:t>
            </a:r>
            <a:r>
              <a:rPr lang="en-US" altLang="ja-JP" dirty="0" smtClean="0"/>
              <a:t>(1)</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62467" name="コンテンツ プレースホルダ 2"/>
          <p:cNvSpPr>
            <a:spLocks noGrp="1"/>
          </p:cNvSpPr>
          <p:nvPr>
            <p:ph sz="quarter" idx="1"/>
          </p:nvPr>
        </p:nvSpPr>
        <p:spPr/>
        <p:txBody>
          <a:bodyPr/>
          <a:lstStyle/>
          <a:p>
            <a:r>
              <a:rPr lang="en-US" altLang="ja-JP" sz="2400" dirty="0" err="1" smtClean="0"/>
              <a:t>lengthOf</a:t>
            </a:r>
            <a:r>
              <a:rPr lang="en-US" altLang="ja-JP" sz="2400" dirty="0" smtClean="0"/>
              <a:t>(</a:t>
            </a:r>
            <a:r>
              <a:rPr lang="en-US" altLang="ja-JP" sz="2400" dirty="0" err="1" smtClean="0"/>
              <a:t>str</a:t>
            </a:r>
            <a:r>
              <a:rPr lang="en-US" altLang="ja-JP" sz="2400" dirty="0" smtClean="0"/>
              <a:t>): </a:t>
            </a:r>
            <a:r>
              <a:rPr lang="ja-JP" altLang="en-US" sz="2400" dirty="0" smtClean="0"/>
              <a:t>文字列</a:t>
            </a:r>
            <a:r>
              <a:rPr lang="en-US" altLang="ja-JP" sz="2400" dirty="0" smtClean="0"/>
              <a:t>(</a:t>
            </a:r>
            <a:r>
              <a:rPr lang="ja-JP" altLang="en-US" sz="2400" dirty="0" smtClean="0"/>
              <a:t>または配列</a:t>
            </a:r>
            <a:r>
              <a:rPr lang="en-US" altLang="ja-JP" sz="2400" dirty="0" smtClean="0"/>
              <a:t>)</a:t>
            </a:r>
            <a:r>
              <a:rPr lang="ja-JP" altLang="en-US" sz="2400" dirty="0" smtClean="0"/>
              <a:t>の長さ</a:t>
            </a:r>
            <a:endParaRPr lang="en-US" altLang="ja-JP" sz="2400" dirty="0" smtClean="0"/>
          </a:p>
          <a:p>
            <a:r>
              <a:rPr lang="en-US" altLang="ja-JP" sz="2400" dirty="0" err="1" smtClean="0"/>
              <a:t>startsWith</a:t>
            </a:r>
            <a:r>
              <a:rPr lang="en-US" altLang="ja-JP" sz="2400" dirty="0" smtClean="0"/>
              <a:t>(string, prefix): string</a:t>
            </a:r>
            <a:r>
              <a:rPr lang="ja-JP" altLang="en-US" sz="2400" dirty="0" smtClean="0"/>
              <a:t>が</a:t>
            </a:r>
            <a:r>
              <a:rPr lang="en-US" altLang="ja-JP" sz="2400" dirty="0" smtClean="0"/>
              <a:t>prefix</a:t>
            </a:r>
            <a:r>
              <a:rPr lang="ja-JP" altLang="en-US" sz="2400" dirty="0" smtClean="0"/>
              <a:t>で始まれば</a:t>
            </a:r>
            <a:r>
              <a:rPr lang="en-US" altLang="ja-JP" sz="2400" dirty="0" smtClean="0"/>
              <a:t>True(1)</a:t>
            </a:r>
            <a:r>
              <a:rPr lang="ja-JP" altLang="en-US" sz="2400" dirty="0" smtClean="0"/>
              <a:t>を返す。</a:t>
            </a:r>
            <a:endParaRPr lang="en-US" altLang="ja-JP" sz="2400" dirty="0" smtClean="0"/>
          </a:p>
          <a:p>
            <a:r>
              <a:rPr lang="en-US" altLang="ja-JP" sz="2400" dirty="0" err="1" smtClean="0"/>
              <a:t>endsWith</a:t>
            </a:r>
            <a:r>
              <a:rPr lang="en-US" altLang="ja-JP" sz="2400" dirty="0" smtClean="0"/>
              <a:t>(string, suffix): string</a:t>
            </a:r>
            <a:r>
              <a:rPr lang="ja-JP" altLang="en-US" sz="2400" dirty="0" smtClean="0"/>
              <a:t>が</a:t>
            </a:r>
            <a:r>
              <a:rPr lang="en-US" altLang="ja-JP" sz="2400" dirty="0" smtClean="0"/>
              <a:t>suffix</a:t>
            </a:r>
            <a:r>
              <a:rPr lang="ja-JP" altLang="en-US" sz="2400" dirty="0" smtClean="0"/>
              <a:t>で終われば</a:t>
            </a:r>
            <a:r>
              <a:rPr lang="en-US" altLang="ja-JP" sz="2400" dirty="0" smtClean="0"/>
              <a:t>True(1)</a:t>
            </a:r>
            <a:r>
              <a:rPr lang="ja-JP" altLang="en-US" sz="2400" dirty="0" smtClean="0"/>
              <a:t>を返す。</a:t>
            </a:r>
            <a:endParaRPr lang="en-US" altLang="ja-JP" sz="2400" dirty="0" smtClean="0"/>
          </a:p>
          <a:p>
            <a:r>
              <a:rPr lang="en-US" altLang="ja-JP" sz="2400" dirty="0" err="1" smtClean="0"/>
              <a:t>indexOf</a:t>
            </a:r>
            <a:r>
              <a:rPr lang="en-US" altLang="ja-JP" sz="2400" dirty="0" smtClean="0"/>
              <a:t>(string, substring[, </a:t>
            </a:r>
            <a:r>
              <a:rPr lang="en-US" altLang="ja-JP" sz="2400" dirty="0" err="1" smtClean="0"/>
              <a:t>fromIndex</a:t>
            </a:r>
            <a:r>
              <a:rPr lang="en-US" altLang="ja-JP" sz="2400" dirty="0" smtClean="0"/>
              <a:t>]): string</a:t>
            </a:r>
            <a:r>
              <a:rPr lang="ja-JP" altLang="en-US" sz="2400" dirty="0" smtClean="0"/>
              <a:t>の中で</a:t>
            </a:r>
            <a:r>
              <a:rPr lang="en-US" altLang="ja-JP" sz="2400" dirty="0" err="1" smtClean="0"/>
              <a:t>fromIndex</a:t>
            </a:r>
            <a:r>
              <a:rPr lang="ja-JP" altLang="en-US" sz="2400" dirty="0" smtClean="0"/>
              <a:t>の位置以降、最初に</a:t>
            </a:r>
            <a:r>
              <a:rPr lang="en-US" altLang="ja-JP" sz="2400" dirty="0" smtClean="0"/>
              <a:t>substring</a:t>
            </a:r>
            <a:r>
              <a:rPr lang="ja-JP" altLang="en-US" sz="2400" dirty="0" smtClean="0"/>
              <a:t>が出てくる位置を返す。</a:t>
            </a:r>
            <a:r>
              <a:rPr lang="en-US" altLang="ja-JP" sz="2400" dirty="0" err="1" smtClean="0"/>
              <a:t>fromIndex</a:t>
            </a:r>
            <a:r>
              <a:rPr lang="ja-JP" altLang="en-US" sz="2400" dirty="0" smtClean="0"/>
              <a:t>を省略すると先頭</a:t>
            </a:r>
            <a:r>
              <a:rPr lang="en-US" altLang="ja-JP" sz="2400" dirty="0" smtClean="0"/>
              <a:t>(</a:t>
            </a:r>
            <a:r>
              <a:rPr lang="ja-JP" altLang="en-US" sz="2400" dirty="0" smtClean="0"/>
              <a:t>左端</a:t>
            </a:r>
            <a:r>
              <a:rPr lang="en-US" altLang="ja-JP" sz="2400" dirty="0" smtClean="0"/>
              <a:t>)</a:t>
            </a:r>
            <a:r>
              <a:rPr lang="ja-JP" altLang="en-US" sz="2400" dirty="0" smtClean="0"/>
              <a:t>から探す。</a:t>
            </a:r>
            <a:endParaRPr lang="en-US" altLang="ja-JP" sz="2400" dirty="0" smtClean="0"/>
          </a:p>
          <a:p>
            <a:r>
              <a:rPr lang="en-US" altLang="ja-JP" sz="2400" dirty="0" err="1" smtClean="0"/>
              <a:t>lastIndexOf</a:t>
            </a:r>
            <a:r>
              <a:rPr lang="en-US" altLang="ja-JP" sz="2400" dirty="0" smtClean="0"/>
              <a:t>(string, substring): string</a:t>
            </a:r>
            <a:r>
              <a:rPr lang="ja-JP" altLang="en-US" sz="2400" dirty="0" smtClean="0"/>
              <a:t>の中で最も最後</a:t>
            </a:r>
            <a:r>
              <a:rPr lang="en-US" altLang="ja-JP" sz="2400" dirty="0" smtClean="0"/>
              <a:t>(</a:t>
            </a:r>
            <a:r>
              <a:rPr lang="ja-JP" altLang="en-US" sz="2400" dirty="0" smtClean="0"/>
              <a:t>右</a:t>
            </a:r>
            <a:r>
              <a:rPr lang="en-US" altLang="ja-JP" sz="2400" dirty="0" smtClean="0"/>
              <a:t>)</a:t>
            </a:r>
            <a:r>
              <a:rPr lang="ja-JP" altLang="en-US" sz="2400" dirty="0" smtClean="0"/>
              <a:t>に</a:t>
            </a:r>
            <a:r>
              <a:rPr lang="en-US" altLang="ja-JP" sz="2400" dirty="0" smtClean="0"/>
              <a:t>substring</a:t>
            </a:r>
            <a:r>
              <a:rPr lang="ja-JP" altLang="en-US" sz="2400" dirty="0" smtClean="0"/>
              <a:t>が出てくる位置を返す。</a:t>
            </a:r>
            <a:endParaRPr lang="en-US" altLang="ja-JP" sz="2400" dirty="0" smtClean="0"/>
          </a:p>
          <a:p>
            <a:r>
              <a:rPr lang="en-US" altLang="ja-JP" sz="2400" dirty="0" err="1" smtClean="0"/>
              <a:t>toLowerCase</a:t>
            </a:r>
            <a:r>
              <a:rPr lang="en-US" altLang="ja-JP" sz="2400" dirty="0" smtClean="0"/>
              <a:t>(string): </a:t>
            </a:r>
            <a:r>
              <a:rPr lang="ja-JP" altLang="en-US" sz="2400" dirty="0" smtClean="0"/>
              <a:t>すべて小文字になおす。</a:t>
            </a:r>
            <a:endParaRPr lang="en-US" altLang="ja-JP" sz="2400" dirty="0" smtClean="0"/>
          </a:p>
          <a:p>
            <a:r>
              <a:rPr lang="en-US" altLang="ja-JP" sz="2400" dirty="0" err="1" smtClean="0"/>
              <a:t>toUpperCase</a:t>
            </a:r>
            <a:r>
              <a:rPr lang="en-US" altLang="ja-JP" sz="2400" dirty="0" smtClean="0"/>
              <a:t>(string): </a:t>
            </a:r>
            <a:r>
              <a:rPr lang="ja-JP" altLang="en-US" sz="2400" dirty="0" smtClean="0"/>
              <a:t>すべて大文字になおす。</a:t>
            </a:r>
            <a:endParaRPr lang="en-US" altLang="ja-JP" sz="24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88</a:t>
            </a:fld>
            <a:endParaRPr kumimoji="1" lang="ja-JP" altLang="en-US">
              <a:solidFill>
                <a:srgbClr val="464653"/>
              </a:solidFill>
            </a:endParaRPr>
          </a:p>
        </p:txBody>
      </p:sp>
    </p:spTree>
    <p:extLst>
      <p:ext uri="{BB962C8B-B14F-4D97-AF65-F5344CB8AC3E}">
        <p14:creationId xmlns:p14="http://schemas.microsoft.com/office/powerpoint/2010/main" val="33627230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文字列操作</a:t>
            </a:r>
            <a:r>
              <a:rPr lang="ja-JP" altLang="en-US" dirty="0" smtClean="0"/>
              <a:t>関数 </a:t>
            </a:r>
            <a:r>
              <a:rPr lang="en-US" altLang="ja-JP" dirty="0" smtClean="0"/>
              <a:t>(2)</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63491" name="コンテンツ プレースホルダ 2"/>
          <p:cNvSpPr>
            <a:spLocks noGrp="1"/>
          </p:cNvSpPr>
          <p:nvPr>
            <p:ph sz="quarter" idx="1"/>
          </p:nvPr>
        </p:nvSpPr>
        <p:spPr/>
        <p:txBody>
          <a:bodyPr/>
          <a:lstStyle/>
          <a:p>
            <a:r>
              <a:rPr lang="en-US" altLang="ja-JP" sz="2400" dirty="0" smtClean="0"/>
              <a:t>replace(string, old, new): string</a:t>
            </a:r>
            <a:r>
              <a:rPr lang="ja-JP" altLang="en-US" sz="2400" dirty="0" smtClean="0"/>
              <a:t>の中に出てくる一文字の文字</a:t>
            </a:r>
            <a:r>
              <a:rPr lang="en-US" altLang="ja-JP" sz="2400" dirty="0" smtClean="0"/>
              <a:t>old</a:t>
            </a:r>
            <a:r>
              <a:rPr lang="ja-JP" altLang="en-US" sz="2400" dirty="0" smtClean="0"/>
              <a:t>をすべて一文字の</a:t>
            </a:r>
            <a:r>
              <a:rPr lang="en-US" altLang="ja-JP" sz="2400" dirty="0" smtClean="0"/>
              <a:t>new</a:t>
            </a:r>
            <a:r>
              <a:rPr lang="ja-JP" altLang="en-US" sz="2400" dirty="0" smtClean="0"/>
              <a:t>に置き換える。</a:t>
            </a:r>
            <a:r>
              <a:rPr lang="en-US" altLang="ja-JP" sz="2400" dirty="0" smtClean="0"/>
              <a:t>(Java1.4</a:t>
            </a:r>
            <a:r>
              <a:rPr lang="ja-JP" altLang="en-US" sz="2400" dirty="0" smtClean="0"/>
              <a:t>以降の上で走っている場合は</a:t>
            </a:r>
            <a:r>
              <a:rPr lang="en-US" altLang="ja-JP" sz="2400" dirty="0" smtClean="0"/>
              <a:t>old, new</a:t>
            </a:r>
            <a:r>
              <a:rPr lang="ja-JP" altLang="en-US" sz="2400" dirty="0" smtClean="0"/>
              <a:t>は正規表現でもいい。</a:t>
            </a:r>
            <a:r>
              <a:rPr lang="en-US" altLang="ja-JP" sz="2400" dirty="0" smtClean="0"/>
              <a:t>)</a:t>
            </a:r>
          </a:p>
          <a:p>
            <a:r>
              <a:rPr lang="en-US" altLang="ja-JP" sz="2400" dirty="0" smtClean="0"/>
              <a:t>substring(string1, index1, index2): string</a:t>
            </a:r>
            <a:r>
              <a:rPr lang="ja-JP" altLang="en-US" sz="2400" dirty="0" smtClean="0"/>
              <a:t>の</a:t>
            </a:r>
            <a:r>
              <a:rPr lang="en-US" altLang="ja-JP" sz="2400" dirty="0" smtClean="0"/>
              <a:t>index1</a:t>
            </a:r>
            <a:r>
              <a:rPr lang="ja-JP" altLang="en-US" sz="2400" dirty="0" smtClean="0"/>
              <a:t>番目の文字からはじまり</a:t>
            </a:r>
            <a:r>
              <a:rPr lang="en-US" altLang="ja-JP" sz="2400" dirty="0" smtClean="0"/>
              <a:t>index2-1</a:t>
            </a:r>
            <a:r>
              <a:rPr lang="ja-JP" altLang="en-US" sz="2400" dirty="0" smtClean="0"/>
              <a:t>番目の文字までの部分文字列を返す。</a:t>
            </a:r>
            <a:endParaRPr lang="en-US" altLang="ja-JP" sz="2400" dirty="0" smtClean="0"/>
          </a:p>
          <a:p>
            <a:r>
              <a:rPr lang="en-US" altLang="ja-JP" sz="2400" dirty="0" smtClean="0"/>
              <a:t>split(string[, delimiters]): string</a:t>
            </a:r>
            <a:r>
              <a:rPr lang="ja-JP" altLang="en-US" sz="2400" dirty="0" smtClean="0"/>
              <a:t>を</a:t>
            </a:r>
            <a:r>
              <a:rPr lang="en-US" altLang="ja-JP" sz="2400" dirty="0" smtClean="0"/>
              <a:t>delimiter</a:t>
            </a:r>
            <a:r>
              <a:rPr lang="ja-JP" altLang="en-US" sz="2400" dirty="0" smtClean="0"/>
              <a:t>で区切り、部分文字列の配列を返す。</a:t>
            </a:r>
            <a:r>
              <a:rPr lang="en-US" altLang="ja-JP" sz="2400" dirty="0" smtClean="0"/>
              <a:t>delimiter</a:t>
            </a:r>
            <a:r>
              <a:rPr lang="ja-JP" altLang="en-US" sz="2400" dirty="0" smtClean="0"/>
              <a:t>は</a:t>
            </a:r>
            <a:r>
              <a:rPr lang="en-US" altLang="ja-JP" sz="2400" dirty="0" smtClean="0"/>
              <a:t>1</a:t>
            </a:r>
            <a:r>
              <a:rPr lang="ja-JP" altLang="en-US" sz="2400" dirty="0" smtClean="0"/>
              <a:t>文字あるいは複数文字からなる。</a:t>
            </a:r>
            <a:r>
              <a:rPr lang="en-US" altLang="ja-JP" sz="2400" dirty="0" smtClean="0"/>
              <a:t>delimiter</a:t>
            </a:r>
            <a:r>
              <a:rPr lang="ja-JP" altLang="en-US" sz="2400" dirty="0" smtClean="0"/>
              <a:t>を省略、または空白文字を指定した場合、スペース、タブ、</a:t>
            </a:r>
            <a:r>
              <a:rPr lang="en-US" altLang="ja-JP" sz="2400" dirty="0" smtClean="0"/>
              <a:t>CR</a:t>
            </a:r>
            <a:r>
              <a:rPr lang="ja-JP" altLang="en-US" sz="2400" dirty="0" err="1" smtClean="0"/>
              <a:t>、</a:t>
            </a:r>
            <a:r>
              <a:rPr lang="en-US" altLang="ja-JP" sz="2400" dirty="0" smtClean="0"/>
              <a:t>Lf</a:t>
            </a:r>
            <a:r>
              <a:rPr lang="ja-JP" altLang="en-US" sz="2400" dirty="0" smtClean="0"/>
              <a:t>のすべてを区切り文字とする。</a:t>
            </a:r>
            <a:r>
              <a:rPr lang="en-US" altLang="ja-JP" sz="2400" dirty="0" smtClean="0"/>
              <a:t>string</a:t>
            </a:r>
            <a:r>
              <a:rPr lang="ja-JP" altLang="en-US" sz="2400" dirty="0" smtClean="0"/>
              <a:t>の中に区切り文字が見つからない場合は要素</a:t>
            </a:r>
            <a:r>
              <a:rPr lang="en-US" altLang="ja-JP" sz="2400" dirty="0" smtClean="0"/>
              <a:t>1</a:t>
            </a:r>
            <a:r>
              <a:rPr lang="ja-JP" altLang="en-US" sz="2400" dirty="0" smtClean="0"/>
              <a:t>個の配列が返される。</a:t>
            </a:r>
            <a:endParaRPr lang="en-US" altLang="ja-JP" sz="2400" dirty="0" smtClean="0"/>
          </a:p>
          <a:p>
            <a:endParaRPr lang="ja-JP" altLang="en-US" sz="24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89</a:t>
            </a:fld>
            <a:endParaRPr kumimoji="1" lang="ja-JP" altLang="en-US">
              <a:solidFill>
                <a:srgbClr val="464653"/>
              </a:solidFill>
            </a:endParaRPr>
          </a:p>
        </p:txBody>
      </p:sp>
    </p:spTree>
    <p:extLst>
      <p:ext uri="{BB962C8B-B14F-4D97-AF65-F5344CB8AC3E}">
        <p14:creationId xmlns:p14="http://schemas.microsoft.com/office/powerpoint/2010/main" val="1294793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9" name="Rectangle 129"/>
          <p:cNvSpPr>
            <a:spLocks noGrp="1" noChangeArrowheads="1"/>
          </p:cNvSpPr>
          <p:nvPr>
            <p:ph type="title"/>
          </p:nvPr>
        </p:nvSpPr>
        <p:spPr>
          <a:xfrm>
            <a:off x="304800" y="109538"/>
            <a:ext cx="7772400" cy="728662"/>
          </a:xfrm>
        </p:spPr>
        <p:txBody>
          <a:bodyPr/>
          <a:lstStyle/>
          <a:p>
            <a:pPr eaLnBrk="1" hangingPunct="1"/>
            <a:r>
              <a:rPr lang="ja-JP" altLang="en-US" dirty="0" smtClean="0"/>
              <a:t>マイクロアレイ解析</a:t>
            </a:r>
          </a:p>
        </p:txBody>
      </p:sp>
      <p:grpSp>
        <p:nvGrpSpPr>
          <p:cNvPr id="18435" name="Group 42"/>
          <p:cNvGrpSpPr>
            <a:grpSpLocks/>
          </p:cNvGrpSpPr>
          <p:nvPr/>
        </p:nvGrpSpPr>
        <p:grpSpPr bwMode="auto">
          <a:xfrm rot="5400000">
            <a:off x="114300" y="4991100"/>
            <a:ext cx="1524000" cy="838200"/>
            <a:chOff x="192" y="2592"/>
            <a:chExt cx="960" cy="528"/>
          </a:xfrm>
        </p:grpSpPr>
        <p:sp>
          <p:nvSpPr>
            <p:cNvPr id="18533" name="Rectangle 11"/>
            <p:cNvSpPr>
              <a:spLocks noChangeArrowheads="1"/>
            </p:cNvSpPr>
            <p:nvPr/>
          </p:nvSpPr>
          <p:spPr bwMode="auto">
            <a:xfrm>
              <a:off x="192" y="2592"/>
              <a:ext cx="960" cy="528"/>
            </a:xfrm>
            <a:prstGeom prst="rect">
              <a:avLst/>
            </a:prstGeom>
            <a:solidFill>
              <a:schemeClr val="bg2"/>
            </a:solidFill>
            <a:ln w="12700" cap="sq">
              <a:solidFill>
                <a:schemeClr val="tx1"/>
              </a:solidFill>
              <a:miter lim="800000"/>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34" name="Oval 12"/>
            <p:cNvSpPr>
              <a:spLocks noChangeArrowheads="1"/>
            </p:cNvSpPr>
            <p:nvPr/>
          </p:nvSpPr>
          <p:spPr bwMode="auto">
            <a:xfrm>
              <a:off x="288" y="2640"/>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35" name="Oval 13"/>
            <p:cNvSpPr>
              <a:spLocks noChangeArrowheads="1"/>
            </p:cNvSpPr>
            <p:nvPr/>
          </p:nvSpPr>
          <p:spPr bwMode="auto">
            <a:xfrm>
              <a:off x="288" y="2736"/>
              <a:ext cx="48" cy="48"/>
            </a:xfrm>
            <a:prstGeom prst="ellipse">
              <a:avLst/>
            </a:prstGeom>
            <a:solidFill>
              <a:srgbClr val="FF6600"/>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36" name="Oval 14"/>
            <p:cNvSpPr>
              <a:spLocks noChangeArrowheads="1"/>
            </p:cNvSpPr>
            <p:nvPr/>
          </p:nvSpPr>
          <p:spPr bwMode="auto">
            <a:xfrm>
              <a:off x="288" y="2832"/>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37" name="Oval 15"/>
            <p:cNvSpPr>
              <a:spLocks noChangeArrowheads="1"/>
            </p:cNvSpPr>
            <p:nvPr/>
          </p:nvSpPr>
          <p:spPr bwMode="auto">
            <a:xfrm>
              <a:off x="288" y="2928"/>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38" name="Oval 16"/>
            <p:cNvSpPr>
              <a:spLocks noChangeArrowheads="1"/>
            </p:cNvSpPr>
            <p:nvPr/>
          </p:nvSpPr>
          <p:spPr bwMode="auto">
            <a:xfrm>
              <a:off x="288" y="3024"/>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39" name="Oval 17"/>
            <p:cNvSpPr>
              <a:spLocks noChangeArrowheads="1"/>
            </p:cNvSpPr>
            <p:nvPr/>
          </p:nvSpPr>
          <p:spPr bwMode="auto">
            <a:xfrm>
              <a:off x="432" y="2640"/>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40" name="Oval 18"/>
            <p:cNvSpPr>
              <a:spLocks noChangeArrowheads="1"/>
            </p:cNvSpPr>
            <p:nvPr/>
          </p:nvSpPr>
          <p:spPr bwMode="auto">
            <a:xfrm>
              <a:off x="432" y="2736"/>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41" name="Oval 19"/>
            <p:cNvSpPr>
              <a:spLocks noChangeArrowheads="1"/>
            </p:cNvSpPr>
            <p:nvPr/>
          </p:nvSpPr>
          <p:spPr bwMode="auto">
            <a:xfrm>
              <a:off x="432" y="2832"/>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42" name="Oval 20"/>
            <p:cNvSpPr>
              <a:spLocks noChangeArrowheads="1"/>
            </p:cNvSpPr>
            <p:nvPr/>
          </p:nvSpPr>
          <p:spPr bwMode="auto">
            <a:xfrm>
              <a:off x="432" y="2928"/>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43" name="Oval 21"/>
            <p:cNvSpPr>
              <a:spLocks noChangeArrowheads="1"/>
            </p:cNvSpPr>
            <p:nvPr/>
          </p:nvSpPr>
          <p:spPr bwMode="auto">
            <a:xfrm>
              <a:off x="432" y="3024"/>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44" name="Oval 22"/>
            <p:cNvSpPr>
              <a:spLocks noChangeArrowheads="1"/>
            </p:cNvSpPr>
            <p:nvPr/>
          </p:nvSpPr>
          <p:spPr bwMode="auto">
            <a:xfrm>
              <a:off x="576" y="2640"/>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45" name="Oval 23"/>
            <p:cNvSpPr>
              <a:spLocks noChangeArrowheads="1"/>
            </p:cNvSpPr>
            <p:nvPr/>
          </p:nvSpPr>
          <p:spPr bwMode="auto">
            <a:xfrm>
              <a:off x="576" y="2736"/>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46" name="Oval 24"/>
            <p:cNvSpPr>
              <a:spLocks noChangeArrowheads="1"/>
            </p:cNvSpPr>
            <p:nvPr/>
          </p:nvSpPr>
          <p:spPr bwMode="auto">
            <a:xfrm>
              <a:off x="576" y="2832"/>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47" name="Oval 25"/>
            <p:cNvSpPr>
              <a:spLocks noChangeArrowheads="1"/>
            </p:cNvSpPr>
            <p:nvPr/>
          </p:nvSpPr>
          <p:spPr bwMode="auto">
            <a:xfrm>
              <a:off x="576" y="2928"/>
              <a:ext cx="48" cy="48"/>
            </a:xfrm>
            <a:prstGeom prst="ellipse">
              <a:avLst/>
            </a:prstGeom>
            <a:solidFill>
              <a:srgbClr val="FFCC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48" name="Oval 26"/>
            <p:cNvSpPr>
              <a:spLocks noChangeArrowheads="1"/>
            </p:cNvSpPr>
            <p:nvPr/>
          </p:nvSpPr>
          <p:spPr bwMode="auto">
            <a:xfrm>
              <a:off x="576" y="3024"/>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49" name="Oval 27"/>
            <p:cNvSpPr>
              <a:spLocks noChangeArrowheads="1"/>
            </p:cNvSpPr>
            <p:nvPr/>
          </p:nvSpPr>
          <p:spPr bwMode="auto">
            <a:xfrm>
              <a:off x="720" y="2640"/>
              <a:ext cx="48" cy="48"/>
            </a:xfrm>
            <a:prstGeom prst="ellipse">
              <a:avLst/>
            </a:prstGeom>
            <a:solidFill>
              <a:srgbClr val="FF6600"/>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50" name="Oval 28"/>
            <p:cNvSpPr>
              <a:spLocks noChangeArrowheads="1"/>
            </p:cNvSpPr>
            <p:nvPr/>
          </p:nvSpPr>
          <p:spPr bwMode="auto">
            <a:xfrm>
              <a:off x="720" y="2736"/>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51" name="Oval 29"/>
            <p:cNvSpPr>
              <a:spLocks noChangeArrowheads="1"/>
            </p:cNvSpPr>
            <p:nvPr/>
          </p:nvSpPr>
          <p:spPr bwMode="auto">
            <a:xfrm>
              <a:off x="720" y="2832"/>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52" name="Oval 30"/>
            <p:cNvSpPr>
              <a:spLocks noChangeArrowheads="1"/>
            </p:cNvSpPr>
            <p:nvPr/>
          </p:nvSpPr>
          <p:spPr bwMode="auto">
            <a:xfrm>
              <a:off x="720" y="2928"/>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53" name="Oval 31"/>
            <p:cNvSpPr>
              <a:spLocks noChangeArrowheads="1"/>
            </p:cNvSpPr>
            <p:nvPr/>
          </p:nvSpPr>
          <p:spPr bwMode="auto">
            <a:xfrm>
              <a:off x="720" y="3024"/>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54" name="Oval 32"/>
            <p:cNvSpPr>
              <a:spLocks noChangeArrowheads="1"/>
            </p:cNvSpPr>
            <p:nvPr/>
          </p:nvSpPr>
          <p:spPr bwMode="auto">
            <a:xfrm>
              <a:off x="864" y="2640"/>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55" name="Oval 33"/>
            <p:cNvSpPr>
              <a:spLocks noChangeArrowheads="1"/>
            </p:cNvSpPr>
            <p:nvPr/>
          </p:nvSpPr>
          <p:spPr bwMode="auto">
            <a:xfrm>
              <a:off x="864" y="2736"/>
              <a:ext cx="48" cy="48"/>
            </a:xfrm>
            <a:prstGeom prst="ellipse">
              <a:avLst/>
            </a:prstGeom>
            <a:solidFill>
              <a:srgbClr val="FFCC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56" name="Oval 34"/>
            <p:cNvSpPr>
              <a:spLocks noChangeArrowheads="1"/>
            </p:cNvSpPr>
            <p:nvPr/>
          </p:nvSpPr>
          <p:spPr bwMode="auto">
            <a:xfrm>
              <a:off x="864" y="2832"/>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57" name="Oval 35"/>
            <p:cNvSpPr>
              <a:spLocks noChangeArrowheads="1"/>
            </p:cNvSpPr>
            <p:nvPr/>
          </p:nvSpPr>
          <p:spPr bwMode="auto">
            <a:xfrm>
              <a:off x="864" y="2928"/>
              <a:ext cx="48" cy="48"/>
            </a:xfrm>
            <a:prstGeom prst="ellipse">
              <a:avLst/>
            </a:prstGeom>
            <a:solidFill>
              <a:srgbClr val="FF6600"/>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58" name="Oval 36"/>
            <p:cNvSpPr>
              <a:spLocks noChangeArrowheads="1"/>
            </p:cNvSpPr>
            <p:nvPr/>
          </p:nvSpPr>
          <p:spPr bwMode="auto">
            <a:xfrm>
              <a:off x="864" y="3024"/>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59" name="Oval 37"/>
            <p:cNvSpPr>
              <a:spLocks noChangeArrowheads="1"/>
            </p:cNvSpPr>
            <p:nvPr/>
          </p:nvSpPr>
          <p:spPr bwMode="auto">
            <a:xfrm>
              <a:off x="1008" y="2640"/>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60" name="Oval 38"/>
            <p:cNvSpPr>
              <a:spLocks noChangeArrowheads="1"/>
            </p:cNvSpPr>
            <p:nvPr/>
          </p:nvSpPr>
          <p:spPr bwMode="auto">
            <a:xfrm>
              <a:off x="1008" y="2736"/>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61" name="Oval 39"/>
            <p:cNvSpPr>
              <a:spLocks noChangeArrowheads="1"/>
            </p:cNvSpPr>
            <p:nvPr/>
          </p:nvSpPr>
          <p:spPr bwMode="auto">
            <a:xfrm>
              <a:off x="1008" y="2832"/>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62" name="Oval 40"/>
            <p:cNvSpPr>
              <a:spLocks noChangeArrowheads="1"/>
            </p:cNvSpPr>
            <p:nvPr/>
          </p:nvSpPr>
          <p:spPr bwMode="auto">
            <a:xfrm>
              <a:off x="1008" y="2928"/>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63" name="Oval 41"/>
            <p:cNvSpPr>
              <a:spLocks noChangeArrowheads="1"/>
            </p:cNvSpPr>
            <p:nvPr/>
          </p:nvSpPr>
          <p:spPr bwMode="auto">
            <a:xfrm>
              <a:off x="1008" y="3024"/>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grpSp>
      <p:pic>
        <p:nvPicPr>
          <p:cNvPr id="1843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40322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0" y="1143000"/>
            <a:ext cx="404495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44"/>
          <p:cNvSpPr>
            <a:spLocks noChangeArrowheads="1"/>
          </p:cNvSpPr>
          <p:nvPr/>
        </p:nvSpPr>
        <p:spPr bwMode="auto">
          <a:xfrm>
            <a:off x="228600" y="2779713"/>
            <a:ext cx="1135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600" b="1">
                <a:latin typeface="ＭＳ Ｐゴシック" panose="020B0600070205080204" pitchFamily="50" charset="-128"/>
              </a:rPr>
              <a:t>mRNA</a:t>
            </a:r>
            <a:r>
              <a:rPr lang="ja-JP" altLang="en-US" sz="1600" b="1">
                <a:latin typeface="ＭＳ Ｐゴシック" panose="020B0600070205080204" pitchFamily="50" charset="-128"/>
              </a:rPr>
              <a:t>抽出</a:t>
            </a:r>
          </a:p>
        </p:txBody>
      </p:sp>
      <p:sp>
        <p:nvSpPr>
          <p:cNvPr id="18439" name="AutoShape 45"/>
          <p:cNvSpPr>
            <a:spLocks noChangeArrowheads="1"/>
          </p:cNvSpPr>
          <p:nvPr/>
        </p:nvSpPr>
        <p:spPr bwMode="auto">
          <a:xfrm>
            <a:off x="762000" y="3124200"/>
            <a:ext cx="220663" cy="247650"/>
          </a:xfrm>
          <a:prstGeom prst="downArrow">
            <a:avLst>
              <a:gd name="adj1" fmla="val 50000"/>
              <a:gd name="adj2" fmla="val 28057"/>
            </a:avLst>
          </a:prstGeom>
          <a:solidFill>
            <a:schemeClr val="accent1"/>
          </a:solidFill>
          <a:ln w="12700" cap="sq">
            <a:solidFill>
              <a:schemeClr val="tx1"/>
            </a:solidFill>
            <a:miter lim="800000"/>
            <a:headEnd type="none" w="sm" len="sm"/>
            <a:tailEnd type="none" w="sm" len="sm"/>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40" name="Rectangle 46"/>
          <p:cNvSpPr>
            <a:spLocks noChangeArrowheads="1"/>
          </p:cNvSpPr>
          <p:nvPr/>
        </p:nvSpPr>
        <p:spPr bwMode="auto">
          <a:xfrm>
            <a:off x="228600" y="3328988"/>
            <a:ext cx="1252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a:latin typeface="ＭＳ Ｐゴシック" panose="020B0600070205080204" pitchFamily="50" charset="-128"/>
              </a:rPr>
              <a:t>蛍光ラベル</a:t>
            </a:r>
          </a:p>
        </p:txBody>
      </p:sp>
      <p:sp>
        <p:nvSpPr>
          <p:cNvPr id="18441" name="AutoShape 49"/>
          <p:cNvSpPr>
            <a:spLocks noChangeArrowheads="1"/>
          </p:cNvSpPr>
          <p:nvPr/>
        </p:nvSpPr>
        <p:spPr bwMode="auto">
          <a:xfrm>
            <a:off x="762000" y="2514600"/>
            <a:ext cx="220663" cy="247650"/>
          </a:xfrm>
          <a:prstGeom prst="downArrow">
            <a:avLst>
              <a:gd name="adj1" fmla="val 50000"/>
              <a:gd name="adj2" fmla="val 28057"/>
            </a:avLst>
          </a:prstGeom>
          <a:solidFill>
            <a:schemeClr val="accent1"/>
          </a:solidFill>
          <a:ln w="12700" cap="sq">
            <a:solidFill>
              <a:schemeClr val="tx1"/>
            </a:solidFill>
            <a:miter lim="800000"/>
            <a:headEnd type="none" w="sm" len="sm"/>
            <a:tailEnd type="none" w="sm" len="sm"/>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42" name="Rectangle 50"/>
          <p:cNvSpPr>
            <a:spLocks noChangeArrowheads="1"/>
          </p:cNvSpPr>
          <p:nvPr/>
        </p:nvSpPr>
        <p:spPr bwMode="auto">
          <a:xfrm>
            <a:off x="228600" y="3978275"/>
            <a:ext cx="1143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b="1">
                <a:latin typeface="ＭＳ Ｐゴシック" panose="020B0600070205080204" pitchFamily="50" charset="-128"/>
              </a:rPr>
              <a:t>ハイブリダイゼーション</a:t>
            </a:r>
          </a:p>
        </p:txBody>
      </p:sp>
      <p:sp>
        <p:nvSpPr>
          <p:cNvPr id="18443" name="AutoShape 51"/>
          <p:cNvSpPr>
            <a:spLocks noChangeArrowheads="1"/>
          </p:cNvSpPr>
          <p:nvPr/>
        </p:nvSpPr>
        <p:spPr bwMode="auto">
          <a:xfrm>
            <a:off x="762000" y="3749675"/>
            <a:ext cx="220663" cy="247650"/>
          </a:xfrm>
          <a:prstGeom prst="downArrow">
            <a:avLst>
              <a:gd name="adj1" fmla="val 50000"/>
              <a:gd name="adj2" fmla="val 28057"/>
            </a:avLst>
          </a:prstGeom>
          <a:solidFill>
            <a:schemeClr val="accent1"/>
          </a:solidFill>
          <a:ln w="12700" cap="sq">
            <a:solidFill>
              <a:schemeClr val="tx1"/>
            </a:solidFill>
            <a:miter lim="800000"/>
            <a:headEnd type="none" w="sm" len="sm"/>
            <a:tailEnd type="none" w="sm" len="sm"/>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grpSp>
        <p:nvGrpSpPr>
          <p:cNvPr id="18444" name="Group 52"/>
          <p:cNvGrpSpPr>
            <a:grpSpLocks/>
          </p:cNvGrpSpPr>
          <p:nvPr/>
        </p:nvGrpSpPr>
        <p:grpSpPr bwMode="auto">
          <a:xfrm rot="5400000">
            <a:off x="1104900" y="4991100"/>
            <a:ext cx="1524000" cy="838200"/>
            <a:chOff x="192" y="2592"/>
            <a:chExt cx="960" cy="528"/>
          </a:xfrm>
        </p:grpSpPr>
        <p:sp>
          <p:nvSpPr>
            <p:cNvPr id="18502" name="Rectangle 53"/>
            <p:cNvSpPr>
              <a:spLocks noChangeArrowheads="1"/>
            </p:cNvSpPr>
            <p:nvPr/>
          </p:nvSpPr>
          <p:spPr bwMode="auto">
            <a:xfrm>
              <a:off x="192" y="2592"/>
              <a:ext cx="960" cy="528"/>
            </a:xfrm>
            <a:prstGeom prst="rect">
              <a:avLst/>
            </a:prstGeom>
            <a:solidFill>
              <a:schemeClr val="bg2"/>
            </a:solidFill>
            <a:ln w="12700" cap="sq">
              <a:solidFill>
                <a:schemeClr val="tx1"/>
              </a:solidFill>
              <a:miter lim="800000"/>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03" name="Oval 54"/>
            <p:cNvSpPr>
              <a:spLocks noChangeArrowheads="1"/>
            </p:cNvSpPr>
            <p:nvPr/>
          </p:nvSpPr>
          <p:spPr bwMode="auto">
            <a:xfrm>
              <a:off x="288" y="2640"/>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04" name="Oval 55"/>
            <p:cNvSpPr>
              <a:spLocks noChangeArrowheads="1"/>
            </p:cNvSpPr>
            <p:nvPr/>
          </p:nvSpPr>
          <p:spPr bwMode="auto">
            <a:xfrm>
              <a:off x="288" y="2736"/>
              <a:ext cx="48" cy="48"/>
            </a:xfrm>
            <a:prstGeom prst="ellipse">
              <a:avLst/>
            </a:prstGeom>
            <a:solidFill>
              <a:srgbClr val="FF6600"/>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05" name="Oval 56"/>
            <p:cNvSpPr>
              <a:spLocks noChangeArrowheads="1"/>
            </p:cNvSpPr>
            <p:nvPr/>
          </p:nvSpPr>
          <p:spPr bwMode="auto">
            <a:xfrm>
              <a:off x="288" y="2832"/>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06" name="Oval 57"/>
            <p:cNvSpPr>
              <a:spLocks noChangeArrowheads="1"/>
            </p:cNvSpPr>
            <p:nvPr/>
          </p:nvSpPr>
          <p:spPr bwMode="auto">
            <a:xfrm>
              <a:off x="288" y="2928"/>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07" name="Oval 58"/>
            <p:cNvSpPr>
              <a:spLocks noChangeArrowheads="1"/>
            </p:cNvSpPr>
            <p:nvPr/>
          </p:nvSpPr>
          <p:spPr bwMode="auto">
            <a:xfrm>
              <a:off x="288" y="3024"/>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08" name="Oval 59"/>
            <p:cNvSpPr>
              <a:spLocks noChangeArrowheads="1"/>
            </p:cNvSpPr>
            <p:nvPr/>
          </p:nvSpPr>
          <p:spPr bwMode="auto">
            <a:xfrm>
              <a:off x="432" y="2640"/>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09" name="Oval 60"/>
            <p:cNvSpPr>
              <a:spLocks noChangeArrowheads="1"/>
            </p:cNvSpPr>
            <p:nvPr/>
          </p:nvSpPr>
          <p:spPr bwMode="auto">
            <a:xfrm>
              <a:off x="432" y="2736"/>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10" name="Oval 61"/>
            <p:cNvSpPr>
              <a:spLocks noChangeArrowheads="1"/>
            </p:cNvSpPr>
            <p:nvPr/>
          </p:nvSpPr>
          <p:spPr bwMode="auto">
            <a:xfrm>
              <a:off x="432" y="2832"/>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11" name="Oval 62"/>
            <p:cNvSpPr>
              <a:spLocks noChangeArrowheads="1"/>
            </p:cNvSpPr>
            <p:nvPr/>
          </p:nvSpPr>
          <p:spPr bwMode="auto">
            <a:xfrm>
              <a:off x="432" y="2928"/>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12" name="Oval 63"/>
            <p:cNvSpPr>
              <a:spLocks noChangeArrowheads="1"/>
            </p:cNvSpPr>
            <p:nvPr/>
          </p:nvSpPr>
          <p:spPr bwMode="auto">
            <a:xfrm>
              <a:off x="432" y="3024"/>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13" name="Oval 64"/>
            <p:cNvSpPr>
              <a:spLocks noChangeArrowheads="1"/>
            </p:cNvSpPr>
            <p:nvPr/>
          </p:nvSpPr>
          <p:spPr bwMode="auto">
            <a:xfrm>
              <a:off x="576" y="2640"/>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14" name="Oval 65"/>
            <p:cNvSpPr>
              <a:spLocks noChangeArrowheads="1"/>
            </p:cNvSpPr>
            <p:nvPr/>
          </p:nvSpPr>
          <p:spPr bwMode="auto">
            <a:xfrm>
              <a:off x="576" y="2736"/>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15" name="Oval 66"/>
            <p:cNvSpPr>
              <a:spLocks noChangeArrowheads="1"/>
            </p:cNvSpPr>
            <p:nvPr/>
          </p:nvSpPr>
          <p:spPr bwMode="auto">
            <a:xfrm>
              <a:off x="576" y="2832"/>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16" name="Oval 67"/>
            <p:cNvSpPr>
              <a:spLocks noChangeArrowheads="1"/>
            </p:cNvSpPr>
            <p:nvPr/>
          </p:nvSpPr>
          <p:spPr bwMode="auto">
            <a:xfrm>
              <a:off x="576" y="2928"/>
              <a:ext cx="48" cy="48"/>
            </a:xfrm>
            <a:prstGeom prst="ellipse">
              <a:avLst/>
            </a:prstGeom>
            <a:solidFill>
              <a:srgbClr val="FFCC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17" name="Oval 68"/>
            <p:cNvSpPr>
              <a:spLocks noChangeArrowheads="1"/>
            </p:cNvSpPr>
            <p:nvPr/>
          </p:nvSpPr>
          <p:spPr bwMode="auto">
            <a:xfrm>
              <a:off x="576" y="3024"/>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18" name="Oval 69"/>
            <p:cNvSpPr>
              <a:spLocks noChangeArrowheads="1"/>
            </p:cNvSpPr>
            <p:nvPr/>
          </p:nvSpPr>
          <p:spPr bwMode="auto">
            <a:xfrm>
              <a:off x="720" y="2640"/>
              <a:ext cx="48" cy="48"/>
            </a:xfrm>
            <a:prstGeom prst="ellipse">
              <a:avLst/>
            </a:prstGeom>
            <a:solidFill>
              <a:srgbClr val="FF6600"/>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19" name="Oval 70"/>
            <p:cNvSpPr>
              <a:spLocks noChangeArrowheads="1"/>
            </p:cNvSpPr>
            <p:nvPr/>
          </p:nvSpPr>
          <p:spPr bwMode="auto">
            <a:xfrm>
              <a:off x="720" y="2736"/>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20" name="Oval 71"/>
            <p:cNvSpPr>
              <a:spLocks noChangeArrowheads="1"/>
            </p:cNvSpPr>
            <p:nvPr/>
          </p:nvSpPr>
          <p:spPr bwMode="auto">
            <a:xfrm>
              <a:off x="720" y="2832"/>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21" name="Oval 72"/>
            <p:cNvSpPr>
              <a:spLocks noChangeArrowheads="1"/>
            </p:cNvSpPr>
            <p:nvPr/>
          </p:nvSpPr>
          <p:spPr bwMode="auto">
            <a:xfrm>
              <a:off x="720" y="2928"/>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22" name="Oval 73"/>
            <p:cNvSpPr>
              <a:spLocks noChangeArrowheads="1"/>
            </p:cNvSpPr>
            <p:nvPr/>
          </p:nvSpPr>
          <p:spPr bwMode="auto">
            <a:xfrm>
              <a:off x="720" y="3024"/>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23" name="Oval 74"/>
            <p:cNvSpPr>
              <a:spLocks noChangeArrowheads="1"/>
            </p:cNvSpPr>
            <p:nvPr/>
          </p:nvSpPr>
          <p:spPr bwMode="auto">
            <a:xfrm>
              <a:off x="864" y="2640"/>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24" name="Oval 75"/>
            <p:cNvSpPr>
              <a:spLocks noChangeArrowheads="1"/>
            </p:cNvSpPr>
            <p:nvPr/>
          </p:nvSpPr>
          <p:spPr bwMode="auto">
            <a:xfrm>
              <a:off x="864" y="2736"/>
              <a:ext cx="48" cy="48"/>
            </a:xfrm>
            <a:prstGeom prst="ellipse">
              <a:avLst/>
            </a:prstGeom>
            <a:solidFill>
              <a:srgbClr val="FFCC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25" name="Oval 76"/>
            <p:cNvSpPr>
              <a:spLocks noChangeArrowheads="1"/>
            </p:cNvSpPr>
            <p:nvPr/>
          </p:nvSpPr>
          <p:spPr bwMode="auto">
            <a:xfrm>
              <a:off x="864" y="2832"/>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26" name="Oval 77"/>
            <p:cNvSpPr>
              <a:spLocks noChangeArrowheads="1"/>
            </p:cNvSpPr>
            <p:nvPr/>
          </p:nvSpPr>
          <p:spPr bwMode="auto">
            <a:xfrm>
              <a:off x="864" y="2928"/>
              <a:ext cx="48" cy="48"/>
            </a:xfrm>
            <a:prstGeom prst="ellipse">
              <a:avLst/>
            </a:prstGeom>
            <a:solidFill>
              <a:srgbClr val="FF6600"/>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27" name="Oval 78"/>
            <p:cNvSpPr>
              <a:spLocks noChangeArrowheads="1"/>
            </p:cNvSpPr>
            <p:nvPr/>
          </p:nvSpPr>
          <p:spPr bwMode="auto">
            <a:xfrm>
              <a:off x="864" y="3024"/>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28" name="Oval 79"/>
            <p:cNvSpPr>
              <a:spLocks noChangeArrowheads="1"/>
            </p:cNvSpPr>
            <p:nvPr/>
          </p:nvSpPr>
          <p:spPr bwMode="auto">
            <a:xfrm>
              <a:off x="1008" y="2640"/>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29" name="Oval 80"/>
            <p:cNvSpPr>
              <a:spLocks noChangeArrowheads="1"/>
            </p:cNvSpPr>
            <p:nvPr/>
          </p:nvSpPr>
          <p:spPr bwMode="auto">
            <a:xfrm>
              <a:off x="1008" y="2736"/>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30" name="Oval 81"/>
            <p:cNvSpPr>
              <a:spLocks noChangeArrowheads="1"/>
            </p:cNvSpPr>
            <p:nvPr/>
          </p:nvSpPr>
          <p:spPr bwMode="auto">
            <a:xfrm>
              <a:off x="1008" y="2832"/>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31" name="Oval 82"/>
            <p:cNvSpPr>
              <a:spLocks noChangeArrowheads="1"/>
            </p:cNvSpPr>
            <p:nvPr/>
          </p:nvSpPr>
          <p:spPr bwMode="auto">
            <a:xfrm>
              <a:off x="1008" y="2928"/>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32" name="Oval 83"/>
            <p:cNvSpPr>
              <a:spLocks noChangeArrowheads="1"/>
            </p:cNvSpPr>
            <p:nvPr/>
          </p:nvSpPr>
          <p:spPr bwMode="auto">
            <a:xfrm>
              <a:off x="1008" y="3024"/>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grpSp>
      <p:sp>
        <p:nvSpPr>
          <p:cNvPr id="18445" name="Rectangle 84"/>
          <p:cNvSpPr>
            <a:spLocks noChangeArrowheads="1"/>
          </p:cNvSpPr>
          <p:nvPr/>
        </p:nvSpPr>
        <p:spPr bwMode="auto">
          <a:xfrm>
            <a:off x="1219200" y="2779713"/>
            <a:ext cx="1135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600" b="1" dirty="0">
                <a:latin typeface="ＭＳ Ｐゴシック" panose="020B0600070205080204" pitchFamily="50" charset="-128"/>
              </a:rPr>
              <a:t>mRNA</a:t>
            </a:r>
            <a:r>
              <a:rPr lang="ja-JP" altLang="en-US" sz="1600" b="1" dirty="0">
                <a:latin typeface="ＭＳ Ｐゴシック" panose="020B0600070205080204" pitchFamily="50" charset="-128"/>
              </a:rPr>
              <a:t>抽出</a:t>
            </a:r>
          </a:p>
        </p:txBody>
      </p:sp>
      <p:sp>
        <p:nvSpPr>
          <p:cNvPr id="18446" name="AutoShape 85"/>
          <p:cNvSpPr>
            <a:spLocks noChangeArrowheads="1"/>
          </p:cNvSpPr>
          <p:nvPr/>
        </p:nvSpPr>
        <p:spPr bwMode="auto">
          <a:xfrm>
            <a:off x="1752600" y="3124200"/>
            <a:ext cx="220663" cy="247650"/>
          </a:xfrm>
          <a:prstGeom prst="downArrow">
            <a:avLst>
              <a:gd name="adj1" fmla="val 50000"/>
              <a:gd name="adj2" fmla="val 28057"/>
            </a:avLst>
          </a:prstGeom>
          <a:solidFill>
            <a:schemeClr val="accent1"/>
          </a:solidFill>
          <a:ln w="12700" cap="sq">
            <a:solidFill>
              <a:schemeClr val="tx1"/>
            </a:solidFill>
            <a:miter lim="800000"/>
            <a:headEnd type="none" w="sm" len="sm"/>
            <a:tailEnd type="none" w="sm" len="sm"/>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47" name="Rectangle 86"/>
          <p:cNvSpPr>
            <a:spLocks noChangeArrowheads="1"/>
          </p:cNvSpPr>
          <p:nvPr/>
        </p:nvSpPr>
        <p:spPr bwMode="auto">
          <a:xfrm>
            <a:off x="1219200" y="3328988"/>
            <a:ext cx="1277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a:latin typeface="ＭＳ Ｐゴシック" panose="020B0600070205080204" pitchFamily="50" charset="-128"/>
              </a:rPr>
              <a:t>蛍光ラベル</a:t>
            </a:r>
          </a:p>
        </p:txBody>
      </p:sp>
      <p:sp>
        <p:nvSpPr>
          <p:cNvPr id="18448" name="AutoShape 87"/>
          <p:cNvSpPr>
            <a:spLocks noChangeArrowheads="1"/>
          </p:cNvSpPr>
          <p:nvPr/>
        </p:nvSpPr>
        <p:spPr bwMode="auto">
          <a:xfrm>
            <a:off x="1752600" y="2514600"/>
            <a:ext cx="220663" cy="247650"/>
          </a:xfrm>
          <a:prstGeom prst="downArrow">
            <a:avLst>
              <a:gd name="adj1" fmla="val 50000"/>
              <a:gd name="adj2" fmla="val 28057"/>
            </a:avLst>
          </a:prstGeom>
          <a:solidFill>
            <a:schemeClr val="accent1"/>
          </a:solidFill>
          <a:ln w="12700" cap="sq">
            <a:solidFill>
              <a:schemeClr val="tx1"/>
            </a:solidFill>
            <a:miter lim="800000"/>
            <a:headEnd type="none" w="sm" len="sm"/>
            <a:tailEnd type="none" w="sm" len="sm"/>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49" name="Rectangle 88"/>
          <p:cNvSpPr>
            <a:spLocks noChangeArrowheads="1"/>
          </p:cNvSpPr>
          <p:nvPr/>
        </p:nvSpPr>
        <p:spPr bwMode="auto">
          <a:xfrm>
            <a:off x="1219200" y="3978275"/>
            <a:ext cx="1143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b="1">
                <a:latin typeface="ＭＳ Ｐゴシック" panose="020B0600070205080204" pitchFamily="50" charset="-128"/>
              </a:rPr>
              <a:t>ハイブリダイゼーション</a:t>
            </a:r>
          </a:p>
        </p:txBody>
      </p:sp>
      <p:sp>
        <p:nvSpPr>
          <p:cNvPr id="18450" name="AutoShape 89"/>
          <p:cNvSpPr>
            <a:spLocks noChangeArrowheads="1"/>
          </p:cNvSpPr>
          <p:nvPr/>
        </p:nvSpPr>
        <p:spPr bwMode="auto">
          <a:xfrm>
            <a:off x="1752600" y="3749675"/>
            <a:ext cx="220663" cy="247650"/>
          </a:xfrm>
          <a:prstGeom prst="downArrow">
            <a:avLst>
              <a:gd name="adj1" fmla="val 50000"/>
              <a:gd name="adj2" fmla="val 28057"/>
            </a:avLst>
          </a:prstGeom>
          <a:solidFill>
            <a:schemeClr val="accent1"/>
          </a:solidFill>
          <a:ln w="12700" cap="sq">
            <a:solidFill>
              <a:schemeClr val="tx1"/>
            </a:solidFill>
            <a:miter lim="800000"/>
            <a:headEnd type="none" w="sm" len="sm"/>
            <a:tailEnd type="none" w="sm" len="sm"/>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grpSp>
        <p:nvGrpSpPr>
          <p:cNvPr id="18451" name="Group 90"/>
          <p:cNvGrpSpPr>
            <a:grpSpLocks/>
          </p:cNvGrpSpPr>
          <p:nvPr/>
        </p:nvGrpSpPr>
        <p:grpSpPr bwMode="auto">
          <a:xfrm rot="5400000">
            <a:off x="2095500" y="4991100"/>
            <a:ext cx="1524000" cy="838200"/>
            <a:chOff x="192" y="2592"/>
            <a:chExt cx="960" cy="528"/>
          </a:xfrm>
        </p:grpSpPr>
        <p:sp>
          <p:nvSpPr>
            <p:cNvPr id="18471" name="Rectangle 91"/>
            <p:cNvSpPr>
              <a:spLocks noChangeArrowheads="1"/>
            </p:cNvSpPr>
            <p:nvPr/>
          </p:nvSpPr>
          <p:spPr bwMode="auto">
            <a:xfrm>
              <a:off x="192" y="2592"/>
              <a:ext cx="960" cy="528"/>
            </a:xfrm>
            <a:prstGeom prst="rect">
              <a:avLst/>
            </a:prstGeom>
            <a:solidFill>
              <a:schemeClr val="bg2"/>
            </a:solidFill>
            <a:ln w="12700" cap="sq">
              <a:solidFill>
                <a:schemeClr val="tx1"/>
              </a:solidFill>
              <a:miter lim="800000"/>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72" name="Oval 92"/>
            <p:cNvSpPr>
              <a:spLocks noChangeArrowheads="1"/>
            </p:cNvSpPr>
            <p:nvPr/>
          </p:nvSpPr>
          <p:spPr bwMode="auto">
            <a:xfrm>
              <a:off x="288" y="2640"/>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73" name="Oval 93"/>
            <p:cNvSpPr>
              <a:spLocks noChangeArrowheads="1"/>
            </p:cNvSpPr>
            <p:nvPr/>
          </p:nvSpPr>
          <p:spPr bwMode="auto">
            <a:xfrm>
              <a:off x="288" y="2736"/>
              <a:ext cx="48" cy="48"/>
            </a:xfrm>
            <a:prstGeom prst="ellipse">
              <a:avLst/>
            </a:prstGeom>
            <a:solidFill>
              <a:srgbClr val="FF6600"/>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74" name="Oval 94"/>
            <p:cNvSpPr>
              <a:spLocks noChangeArrowheads="1"/>
            </p:cNvSpPr>
            <p:nvPr/>
          </p:nvSpPr>
          <p:spPr bwMode="auto">
            <a:xfrm>
              <a:off x="288" y="2832"/>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75" name="Oval 95"/>
            <p:cNvSpPr>
              <a:spLocks noChangeArrowheads="1"/>
            </p:cNvSpPr>
            <p:nvPr/>
          </p:nvSpPr>
          <p:spPr bwMode="auto">
            <a:xfrm>
              <a:off x="288" y="2928"/>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76" name="Oval 96"/>
            <p:cNvSpPr>
              <a:spLocks noChangeArrowheads="1"/>
            </p:cNvSpPr>
            <p:nvPr/>
          </p:nvSpPr>
          <p:spPr bwMode="auto">
            <a:xfrm>
              <a:off x="288" y="3024"/>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77" name="Oval 97"/>
            <p:cNvSpPr>
              <a:spLocks noChangeArrowheads="1"/>
            </p:cNvSpPr>
            <p:nvPr/>
          </p:nvSpPr>
          <p:spPr bwMode="auto">
            <a:xfrm>
              <a:off x="432" y="2640"/>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78" name="Oval 98"/>
            <p:cNvSpPr>
              <a:spLocks noChangeArrowheads="1"/>
            </p:cNvSpPr>
            <p:nvPr/>
          </p:nvSpPr>
          <p:spPr bwMode="auto">
            <a:xfrm>
              <a:off x="432" y="2736"/>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79" name="Oval 99"/>
            <p:cNvSpPr>
              <a:spLocks noChangeArrowheads="1"/>
            </p:cNvSpPr>
            <p:nvPr/>
          </p:nvSpPr>
          <p:spPr bwMode="auto">
            <a:xfrm>
              <a:off x="432" y="2832"/>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80" name="Oval 100"/>
            <p:cNvSpPr>
              <a:spLocks noChangeArrowheads="1"/>
            </p:cNvSpPr>
            <p:nvPr/>
          </p:nvSpPr>
          <p:spPr bwMode="auto">
            <a:xfrm>
              <a:off x="432" y="2928"/>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81" name="Oval 101"/>
            <p:cNvSpPr>
              <a:spLocks noChangeArrowheads="1"/>
            </p:cNvSpPr>
            <p:nvPr/>
          </p:nvSpPr>
          <p:spPr bwMode="auto">
            <a:xfrm>
              <a:off x="432" y="3024"/>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82" name="Oval 102"/>
            <p:cNvSpPr>
              <a:spLocks noChangeArrowheads="1"/>
            </p:cNvSpPr>
            <p:nvPr/>
          </p:nvSpPr>
          <p:spPr bwMode="auto">
            <a:xfrm>
              <a:off x="576" y="2640"/>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83" name="Oval 103"/>
            <p:cNvSpPr>
              <a:spLocks noChangeArrowheads="1"/>
            </p:cNvSpPr>
            <p:nvPr/>
          </p:nvSpPr>
          <p:spPr bwMode="auto">
            <a:xfrm>
              <a:off x="576" y="2736"/>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84" name="Oval 104"/>
            <p:cNvSpPr>
              <a:spLocks noChangeArrowheads="1"/>
            </p:cNvSpPr>
            <p:nvPr/>
          </p:nvSpPr>
          <p:spPr bwMode="auto">
            <a:xfrm>
              <a:off x="576" y="2832"/>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85" name="Oval 105"/>
            <p:cNvSpPr>
              <a:spLocks noChangeArrowheads="1"/>
            </p:cNvSpPr>
            <p:nvPr/>
          </p:nvSpPr>
          <p:spPr bwMode="auto">
            <a:xfrm>
              <a:off x="576" y="2928"/>
              <a:ext cx="48" cy="48"/>
            </a:xfrm>
            <a:prstGeom prst="ellipse">
              <a:avLst/>
            </a:prstGeom>
            <a:solidFill>
              <a:srgbClr val="FFCC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86" name="Oval 106"/>
            <p:cNvSpPr>
              <a:spLocks noChangeArrowheads="1"/>
            </p:cNvSpPr>
            <p:nvPr/>
          </p:nvSpPr>
          <p:spPr bwMode="auto">
            <a:xfrm>
              <a:off x="576" y="3024"/>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87" name="Oval 107"/>
            <p:cNvSpPr>
              <a:spLocks noChangeArrowheads="1"/>
            </p:cNvSpPr>
            <p:nvPr/>
          </p:nvSpPr>
          <p:spPr bwMode="auto">
            <a:xfrm>
              <a:off x="720" y="2640"/>
              <a:ext cx="48" cy="48"/>
            </a:xfrm>
            <a:prstGeom prst="ellipse">
              <a:avLst/>
            </a:prstGeom>
            <a:solidFill>
              <a:srgbClr val="FF6600"/>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88" name="Oval 108"/>
            <p:cNvSpPr>
              <a:spLocks noChangeArrowheads="1"/>
            </p:cNvSpPr>
            <p:nvPr/>
          </p:nvSpPr>
          <p:spPr bwMode="auto">
            <a:xfrm>
              <a:off x="720" y="2736"/>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89" name="Oval 109"/>
            <p:cNvSpPr>
              <a:spLocks noChangeArrowheads="1"/>
            </p:cNvSpPr>
            <p:nvPr/>
          </p:nvSpPr>
          <p:spPr bwMode="auto">
            <a:xfrm>
              <a:off x="720" y="2832"/>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90" name="Oval 110"/>
            <p:cNvSpPr>
              <a:spLocks noChangeArrowheads="1"/>
            </p:cNvSpPr>
            <p:nvPr/>
          </p:nvSpPr>
          <p:spPr bwMode="auto">
            <a:xfrm>
              <a:off x="720" y="2928"/>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91" name="Oval 111"/>
            <p:cNvSpPr>
              <a:spLocks noChangeArrowheads="1"/>
            </p:cNvSpPr>
            <p:nvPr/>
          </p:nvSpPr>
          <p:spPr bwMode="auto">
            <a:xfrm>
              <a:off x="720" y="3024"/>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92" name="Oval 112"/>
            <p:cNvSpPr>
              <a:spLocks noChangeArrowheads="1"/>
            </p:cNvSpPr>
            <p:nvPr/>
          </p:nvSpPr>
          <p:spPr bwMode="auto">
            <a:xfrm>
              <a:off x="864" y="2640"/>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93" name="Oval 113"/>
            <p:cNvSpPr>
              <a:spLocks noChangeArrowheads="1"/>
            </p:cNvSpPr>
            <p:nvPr/>
          </p:nvSpPr>
          <p:spPr bwMode="auto">
            <a:xfrm>
              <a:off x="864" y="2736"/>
              <a:ext cx="48" cy="48"/>
            </a:xfrm>
            <a:prstGeom prst="ellipse">
              <a:avLst/>
            </a:prstGeom>
            <a:solidFill>
              <a:srgbClr val="FFCC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94" name="Oval 114"/>
            <p:cNvSpPr>
              <a:spLocks noChangeArrowheads="1"/>
            </p:cNvSpPr>
            <p:nvPr/>
          </p:nvSpPr>
          <p:spPr bwMode="auto">
            <a:xfrm>
              <a:off x="864" y="2832"/>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95" name="Oval 115"/>
            <p:cNvSpPr>
              <a:spLocks noChangeArrowheads="1"/>
            </p:cNvSpPr>
            <p:nvPr/>
          </p:nvSpPr>
          <p:spPr bwMode="auto">
            <a:xfrm>
              <a:off x="864" y="2928"/>
              <a:ext cx="48" cy="48"/>
            </a:xfrm>
            <a:prstGeom prst="ellipse">
              <a:avLst/>
            </a:prstGeom>
            <a:solidFill>
              <a:srgbClr val="FF6600"/>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96" name="Oval 116"/>
            <p:cNvSpPr>
              <a:spLocks noChangeArrowheads="1"/>
            </p:cNvSpPr>
            <p:nvPr/>
          </p:nvSpPr>
          <p:spPr bwMode="auto">
            <a:xfrm>
              <a:off x="864" y="3024"/>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97" name="Oval 117"/>
            <p:cNvSpPr>
              <a:spLocks noChangeArrowheads="1"/>
            </p:cNvSpPr>
            <p:nvPr/>
          </p:nvSpPr>
          <p:spPr bwMode="auto">
            <a:xfrm>
              <a:off x="1008" y="2640"/>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98" name="Oval 118"/>
            <p:cNvSpPr>
              <a:spLocks noChangeArrowheads="1"/>
            </p:cNvSpPr>
            <p:nvPr/>
          </p:nvSpPr>
          <p:spPr bwMode="auto">
            <a:xfrm>
              <a:off x="1008" y="2736"/>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99" name="Oval 119"/>
            <p:cNvSpPr>
              <a:spLocks noChangeArrowheads="1"/>
            </p:cNvSpPr>
            <p:nvPr/>
          </p:nvSpPr>
          <p:spPr bwMode="auto">
            <a:xfrm>
              <a:off x="1008" y="2832"/>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00" name="Oval 120"/>
            <p:cNvSpPr>
              <a:spLocks noChangeArrowheads="1"/>
            </p:cNvSpPr>
            <p:nvPr/>
          </p:nvSpPr>
          <p:spPr bwMode="auto">
            <a:xfrm>
              <a:off x="1008" y="2928"/>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501" name="Oval 121"/>
            <p:cNvSpPr>
              <a:spLocks noChangeArrowheads="1"/>
            </p:cNvSpPr>
            <p:nvPr/>
          </p:nvSpPr>
          <p:spPr bwMode="auto">
            <a:xfrm>
              <a:off x="1008" y="3024"/>
              <a:ext cx="48" cy="48"/>
            </a:xfrm>
            <a:prstGeom prst="ellipse">
              <a:avLst/>
            </a:prstGeom>
            <a:solidFill>
              <a:srgbClr val="FF9999"/>
            </a:solidFill>
            <a:ln w="12700" cap="sq">
              <a:solidFill>
                <a:schemeClr val="bg2"/>
              </a:solidFill>
              <a:round/>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grpSp>
      <p:sp>
        <p:nvSpPr>
          <p:cNvPr id="18452" name="Rectangle 122"/>
          <p:cNvSpPr>
            <a:spLocks noChangeArrowheads="1"/>
          </p:cNvSpPr>
          <p:nvPr/>
        </p:nvSpPr>
        <p:spPr bwMode="auto">
          <a:xfrm>
            <a:off x="2209800" y="2779713"/>
            <a:ext cx="1135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600" b="1">
                <a:latin typeface="ＭＳ Ｐゴシック" panose="020B0600070205080204" pitchFamily="50" charset="-128"/>
              </a:rPr>
              <a:t>mRNA</a:t>
            </a:r>
            <a:r>
              <a:rPr lang="ja-JP" altLang="en-US" sz="1600" b="1">
                <a:latin typeface="ＭＳ Ｐゴシック" panose="020B0600070205080204" pitchFamily="50" charset="-128"/>
              </a:rPr>
              <a:t>抽出</a:t>
            </a:r>
          </a:p>
        </p:txBody>
      </p:sp>
      <p:sp>
        <p:nvSpPr>
          <p:cNvPr id="18453" name="AutoShape 123"/>
          <p:cNvSpPr>
            <a:spLocks noChangeArrowheads="1"/>
          </p:cNvSpPr>
          <p:nvPr/>
        </p:nvSpPr>
        <p:spPr bwMode="auto">
          <a:xfrm>
            <a:off x="2743200" y="3124200"/>
            <a:ext cx="220663" cy="247650"/>
          </a:xfrm>
          <a:prstGeom prst="downArrow">
            <a:avLst>
              <a:gd name="adj1" fmla="val 50000"/>
              <a:gd name="adj2" fmla="val 28057"/>
            </a:avLst>
          </a:prstGeom>
          <a:solidFill>
            <a:schemeClr val="accent1"/>
          </a:solidFill>
          <a:ln w="12700" cap="sq">
            <a:solidFill>
              <a:schemeClr val="tx1"/>
            </a:solidFill>
            <a:miter lim="800000"/>
            <a:headEnd type="none" w="sm" len="sm"/>
            <a:tailEnd type="none" w="sm" len="sm"/>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54" name="Rectangle 124"/>
          <p:cNvSpPr>
            <a:spLocks noChangeArrowheads="1"/>
          </p:cNvSpPr>
          <p:nvPr/>
        </p:nvSpPr>
        <p:spPr bwMode="auto">
          <a:xfrm>
            <a:off x="2209800" y="3328988"/>
            <a:ext cx="1290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a:latin typeface="ＭＳ Ｐゴシック" panose="020B0600070205080204" pitchFamily="50" charset="-128"/>
              </a:rPr>
              <a:t>蛍光ラベル</a:t>
            </a:r>
          </a:p>
        </p:txBody>
      </p:sp>
      <p:sp>
        <p:nvSpPr>
          <p:cNvPr id="18455" name="AutoShape 125"/>
          <p:cNvSpPr>
            <a:spLocks noChangeArrowheads="1"/>
          </p:cNvSpPr>
          <p:nvPr/>
        </p:nvSpPr>
        <p:spPr bwMode="auto">
          <a:xfrm>
            <a:off x="2743200" y="2514600"/>
            <a:ext cx="220663" cy="247650"/>
          </a:xfrm>
          <a:prstGeom prst="downArrow">
            <a:avLst>
              <a:gd name="adj1" fmla="val 50000"/>
              <a:gd name="adj2" fmla="val 28057"/>
            </a:avLst>
          </a:prstGeom>
          <a:solidFill>
            <a:schemeClr val="accent1"/>
          </a:solidFill>
          <a:ln w="12700" cap="sq">
            <a:solidFill>
              <a:schemeClr val="tx1"/>
            </a:solidFill>
            <a:miter lim="800000"/>
            <a:headEnd type="none" w="sm" len="sm"/>
            <a:tailEnd type="none" w="sm" len="sm"/>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56" name="Rectangle 126"/>
          <p:cNvSpPr>
            <a:spLocks noChangeArrowheads="1"/>
          </p:cNvSpPr>
          <p:nvPr/>
        </p:nvSpPr>
        <p:spPr bwMode="auto">
          <a:xfrm>
            <a:off x="2209800" y="3978275"/>
            <a:ext cx="1143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b="1" dirty="0">
                <a:latin typeface="ＭＳ Ｐゴシック" panose="020B0600070205080204" pitchFamily="50" charset="-128"/>
              </a:rPr>
              <a:t>ハイブリダイゼーション</a:t>
            </a:r>
          </a:p>
        </p:txBody>
      </p:sp>
      <p:sp>
        <p:nvSpPr>
          <p:cNvPr id="18457" name="AutoShape 127"/>
          <p:cNvSpPr>
            <a:spLocks noChangeArrowheads="1"/>
          </p:cNvSpPr>
          <p:nvPr/>
        </p:nvSpPr>
        <p:spPr bwMode="auto">
          <a:xfrm>
            <a:off x="2743200" y="3749675"/>
            <a:ext cx="220663" cy="247650"/>
          </a:xfrm>
          <a:prstGeom prst="downArrow">
            <a:avLst>
              <a:gd name="adj1" fmla="val 50000"/>
              <a:gd name="adj2" fmla="val 28057"/>
            </a:avLst>
          </a:prstGeom>
          <a:solidFill>
            <a:schemeClr val="accent1"/>
          </a:solidFill>
          <a:ln w="12700" cap="sq">
            <a:solidFill>
              <a:schemeClr val="tx1"/>
            </a:solidFill>
            <a:miter lim="800000"/>
            <a:headEnd type="none" w="sm" len="sm"/>
            <a:tailEnd type="none" w="sm" len="sm"/>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Tahoma" panose="020B0604030504040204" pitchFamily="34" charset="0"/>
            </a:endParaRPr>
          </a:p>
        </p:txBody>
      </p:sp>
      <p:sp>
        <p:nvSpPr>
          <p:cNvPr id="18458" name="Text Box 128"/>
          <p:cNvSpPr txBox="1">
            <a:spLocks noChangeArrowheads="1"/>
          </p:cNvSpPr>
          <p:nvPr/>
        </p:nvSpPr>
        <p:spPr bwMode="auto">
          <a:xfrm>
            <a:off x="3486150" y="3067050"/>
            <a:ext cx="2759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3600">
                <a:latin typeface="Tahoma" panose="020B0604030504040204" pitchFamily="34" charset="0"/>
              </a:rPr>
              <a:t>･････････</a:t>
            </a:r>
          </a:p>
        </p:txBody>
      </p:sp>
      <p:sp>
        <p:nvSpPr>
          <p:cNvPr id="18460" name="Line 130"/>
          <p:cNvSpPr>
            <a:spLocks noChangeShapeType="1"/>
          </p:cNvSpPr>
          <p:nvPr/>
        </p:nvSpPr>
        <p:spPr bwMode="auto">
          <a:xfrm flipH="1">
            <a:off x="2552700" y="4210050"/>
            <a:ext cx="965200" cy="571500"/>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18461" name="Text Box 131"/>
          <p:cNvSpPr txBox="1">
            <a:spLocks noChangeArrowheads="1"/>
          </p:cNvSpPr>
          <p:nvPr/>
        </p:nvSpPr>
        <p:spPr bwMode="auto">
          <a:xfrm>
            <a:off x="3298825" y="3960813"/>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a:latin typeface="Tahoma" panose="020B0604030504040204" pitchFamily="34" charset="0"/>
              </a:rPr>
              <a:t>遺伝子</a:t>
            </a:r>
            <a:r>
              <a:rPr lang="en-US" altLang="ja-JP" sz="1600">
                <a:latin typeface="Tahoma" panose="020B0604030504040204" pitchFamily="34" charset="0"/>
              </a:rPr>
              <a:t>1</a:t>
            </a:r>
          </a:p>
        </p:txBody>
      </p:sp>
      <p:sp>
        <p:nvSpPr>
          <p:cNvPr id="18462" name="Line 132"/>
          <p:cNvSpPr>
            <a:spLocks noChangeShapeType="1"/>
          </p:cNvSpPr>
          <p:nvPr/>
        </p:nvSpPr>
        <p:spPr bwMode="auto">
          <a:xfrm flipH="1">
            <a:off x="2740025" y="4383088"/>
            <a:ext cx="742950" cy="412750"/>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18463" name="Text Box 133"/>
          <p:cNvSpPr txBox="1">
            <a:spLocks noChangeArrowheads="1"/>
          </p:cNvSpPr>
          <p:nvPr/>
        </p:nvSpPr>
        <p:spPr bwMode="auto">
          <a:xfrm>
            <a:off x="3397250" y="41529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a:latin typeface="Tahoma" panose="020B0604030504040204" pitchFamily="34" charset="0"/>
              </a:rPr>
              <a:t>遺伝子</a:t>
            </a:r>
            <a:r>
              <a:rPr lang="en-US" altLang="ja-JP" sz="1600">
                <a:latin typeface="Tahoma" panose="020B0604030504040204" pitchFamily="34" charset="0"/>
              </a:rPr>
              <a:t>2</a:t>
            </a:r>
          </a:p>
        </p:txBody>
      </p:sp>
      <p:sp>
        <p:nvSpPr>
          <p:cNvPr id="18464" name="Line 134"/>
          <p:cNvSpPr>
            <a:spLocks noChangeShapeType="1"/>
          </p:cNvSpPr>
          <p:nvPr/>
        </p:nvSpPr>
        <p:spPr bwMode="auto">
          <a:xfrm flipH="1">
            <a:off x="2886075" y="4510088"/>
            <a:ext cx="596900" cy="304800"/>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18465" name="Text Box 135"/>
          <p:cNvSpPr txBox="1">
            <a:spLocks noChangeArrowheads="1"/>
          </p:cNvSpPr>
          <p:nvPr/>
        </p:nvSpPr>
        <p:spPr bwMode="auto">
          <a:xfrm>
            <a:off x="3441700" y="4356100"/>
            <a:ext cx="91242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dirty="0">
                <a:latin typeface="Tahoma" panose="020B0604030504040204" pitchFamily="34" charset="0"/>
              </a:rPr>
              <a:t>遺伝子</a:t>
            </a:r>
            <a:r>
              <a:rPr lang="en-US" altLang="ja-JP" sz="1600" dirty="0">
                <a:latin typeface="Tahoma" panose="020B0604030504040204" pitchFamily="34" charset="0"/>
              </a:rPr>
              <a:t>3</a:t>
            </a:r>
          </a:p>
          <a:p>
            <a:pPr eaLnBrk="1" hangingPunct="1">
              <a:spcBef>
                <a:spcPct val="0"/>
              </a:spcBef>
              <a:buFontTx/>
              <a:buNone/>
            </a:pPr>
            <a:r>
              <a:rPr lang="ja-JP" altLang="en-US" sz="1600" dirty="0" smtClean="0">
                <a:latin typeface="Tahoma" panose="020B0604030504040204" pitchFamily="34" charset="0"/>
              </a:rPr>
              <a:t> ･</a:t>
            </a:r>
            <a:endParaRPr lang="ja-JP" altLang="en-US" sz="1600" dirty="0">
              <a:latin typeface="Tahoma" panose="020B0604030504040204" pitchFamily="34" charset="0"/>
            </a:endParaRPr>
          </a:p>
          <a:p>
            <a:pPr eaLnBrk="1" hangingPunct="1">
              <a:spcBef>
                <a:spcPct val="0"/>
              </a:spcBef>
              <a:buFontTx/>
              <a:buNone/>
            </a:pPr>
            <a:r>
              <a:rPr lang="ja-JP" altLang="en-US" sz="1600" dirty="0" smtClean="0">
                <a:latin typeface="Tahoma" panose="020B0604030504040204" pitchFamily="34" charset="0"/>
              </a:rPr>
              <a:t> ･</a:t>
            </a:r>
            <a:endParaRPr lang="ja-JP" altLang="en-US" sz="1600" dirty="0">
              <a:latin typeface="Tahoma" panose="020B0604030504040204" pitchFamily="34" charset="0"/>
            </a:endParaRPr>
          </a:p>
          <a:p>
            <a:pPr eaLnBrk="1" hangingPunct="1">
              <a:spcBef>
                <a:spcPct val="0"/>
              </a:spcBef>
              <a:buFontTx/>
              <a:buNone/>
            </a:pPr>
            <a:r>
              <a:rPr lang="ja-JP" altLang="en-US" sz="1600" dirty="0" smtClean="0">
                <a:latin typeface="Tahoma" panose="020B0604030504040204" pitchFamily="34" charset="0"/>
              </a:rPr>
              <a:t> ･</a:t>
            </a:r>
            <a:endParaRPr lang="ja-JP" altLang="en-US" sz="1600" dirty="0">
              <a:latin typeface="Tahoma" panose="020B0604030504040204" pitchFamily="34" charset="0"/>
            </a:endParaRPr>
          </a:p>
        </p:txBody>
      </p:sp>
      <p:sp>
        <p:nvSpPr>
          <p:cNvPr id="18466" name="Text Box 136"/>
          <p:cNvSpPr txBox="1">
            <a:spLocks noChangeArrowheads="1"/>
          </p:cNvSpPr>
          <p:nvPr/>
        </p:nvSpPr>
        <p:spPr bwMode="auto">
          <a:xfrm>
            <a:off x="619125" y="774700"/>
            <a:ext cx="450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a:latin typeface="Tahoma" panose="020B0604030504040204" pitchFamily="34" charset="0"/>
              </a:rPr>
              <a:t>0</a:t>
            </a:r>
            <a:r>
              <a:rPr lang="ja-JP" altLang="en-US" sz="1400">
                <a:latin typeface="Tahoma" panose="020B0604030504040204" pitchFamily="34" charset="0"/>
              </a:rPr>
              <a:t>分</a:t>
            </a:r>
          </a:p>
        </p:txBody>
      </p:sp>
      <p:sp>
        <p:nvSpPr>
          <p:cNvPr id="18467" name="Text Box 137"/>
          <p:cNvSpPr txBox="1">
            <a:spLocks noChangeArrowheads="1"/>
          </p:cNvSpPr>
          <p:nvPr/>
        </p:nvSpPr>
        <p:spPr bwMode="auto">
          <a:xfrm>
            <a:off x="1627188" y="800100"/>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a:latin typeface="Tahoma" panose="020B0604030504040204" pitchFamily="34" charset="0"/>
              </a:rPr>
              <a:t>10</a:t>
            </a:r>
            <a:r>
              <a:rPr lang="ja-JP" altLang="en-US" sz="1400">
                <a:latin typeface="Tahoma" panose="020B0604030504040204" pitchFamily="34" charset="0"/>
              </a:rPr>
              <a:t>分</a:t>
            </a:r>
          </a:p>
        </p:txBody>
      </p:sp>
      <p:sp>
        <p:nvSpPr>
          <p:cNvPr id="18468" name="Text Box 138"/>
          <p:cNvSpPr txBox="1">
            <a:spLocks noChangeArrowheads="1"/>
          </p:cNvSpPr>
          <p:nvPr/>
        </p:nvSpPr>
        <p:spPr bwMode="auto">
          <a:xfrm>
            <a:off x="2635250" y="800100"/>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a:latin typeface="Tahoma" panose="020B0604030504040204" pitchFamily="34" charset="0"/>
              </a:rPr>
              <a:t>20</a:t>
            </a:r>
            <a:r>
              <a:rPr lang="ja-JP" altLang="en-US" sz="1400">
                <a:latin typeface="Tahoma" panose="020B0604030504040204" pitchFamily="34" charset="0"/>
              </a:rPr>
              <a:t>分</a:t>
            </a:r>
          </a:p>
        </p:txBody>
      </p:sp>
      <p:sp>
        <p:nvSpPr>
          <p:cNvPr id="18469" name="Text Box 139"/>
          <p:cNvSpPr txBox="1">
            <a:spLocks noChangeArrowheads="1"/>
          </p:cNvSpPr>
          <p:nvPr/>
        </p:nvSpPr>
        <p:spPr bwMode="auto">
          <a:xfrm>
            <a:off x="3309938" y="800100"/>
            <a:ext cx="9925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dirty="0" smtClean="0">
                <a:latin typeface="Tahoma" panose="020B0604030504040204" pitchFamily="34" charset="0"/>
              </a:rPr>
              <a:t>･ ･ ･  ･ ･ ･</a:t>
            </a:r>
            <a:endParaRPr lang="ja-JP" altLang="en-US" sz="1400" dirty="0">
              <a:latin typeface="Tahoma" panose="020B0604030504040204" pitchFamily="34" charset="0"/>
            </a:endParaRPr>
          </a:p>
        </p:txBody>
      </p:sp>
      <p:sp>
        <p:nvSpPr>
          <p:cNvPr id="18470" name="Text Box 140"/>
          <p:cNvSpPr txBox="1">
            <a:spLocks noChangeArrowheads="1"/>
          </p:cNvSpPr>
          <p:nvPr/>
        </p:nvSpPr>
        <p:spPr bwMode="auto">
          <a:xfrm>
            <a:off x="7664450" y="787400"/>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a:latin typeface="Tahoma" panose="020B0604030504040204" pitchFamily="34" charset="0"/>
              </a:rPr>
              <a:t>160</a:t>
            </a:r>
            <a:r>
              <a:rPr lang="ja-JP" altLang="en-US" sz="1400">
                <a:latin typeface="Tahoma" panose="020B0604030504040204" pitchFamily="34" charset="0"/>
              </a:rPr>
              <a:t>分</a:t>
            </a:r>
          </a:p>
        </p:txBody>
      </p:sp>
      <p:sp>
        <p:nvSpPr>
          <p:cNvPr id="2" name="日付プレースホルダー 1"/>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3" name="フッター プレースホルダー 2"/>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4" name="スライド番号プレースホルダー 3"/>
          <p:cNvSpPr>
            <a:spLocks noGrp="1"/>
          </p:cNvSpPr>
          <p:nvPr>
            <p:ph type="sldNum" sz="quarter" idx="12"/>
          </p:nvPr>
        </p:nvSpPr>
        <p:spPr/>
        <p:txBody>
          <a:bodyPr/>
          <a:lstStyle/>
          <a:p>
            <a:fld id="{4F1CC6D0-5C45-40B5-8406-AF0C2D0F0FF6}" type="slidenum">
              <a:rPr kumimoji="1" lang="ja-JP" altLang="en-US" smtClean="0">
                <a:solidFill>
                  <a:srgbClr val="464653"/>
                </a:solidFill>
              </a:rPr>
              <a:pPr/>
              <a:t>9</a:t>
            </a:fld>
            <a:endParaRPr kumimoji="1" lang="ja-JP" altLang="en-US">
              <a:solidFill>
                <a:srgbClr val="464653"/>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a:t>文字と数字の変換</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64515" name="コンテンツ プレースホルダ 2"/>
          <p:cNvSpPr>
            <a:spLocks noGrp="1"/>
          </p:cNvSpPr>
          <p:nvPr>
            <p:ph sz="quarter" idx="1"/>
          </p:nvPr>
        </p:nvSpPr>
        <p:spPr/>
        <p:txBody>
          <a:bodyPr/>
          <a:lstStyle/>
          <a:p>
            <a:r>
              <a:rPr lang="en-US" altLang="ja-JP" sz="2000" dirty="0" smtClean="0"/>
              <a:t>d2n(n, </a:t>
            </a:r>
            <a:r>
              <a:rPr lang="en-US" altLang="ja-JP" sz="2000" dirty="0" err="1" smtClean="0"/>
              <a:t>decimalPlaces</a:t>
            </a:r>
            <a:r>
              <a:rPr lang="en-US" altLang="ja-JP" sz="2000" dirty="0" smtClean="0"/>
              <a:t>): </a:t>
            </a:r>
            <a:r>
              <a:rPr lang="ja-JP" altLang="en-US" sz="2000" dirty="0" smtClean="0"/>
              <a:t>小数点以下の桁数を</a:t>
            </a:r>
            <a:r>
              <a:rPr lang="en-US" altLang="ja-JP" sz="2000" dirty="0" err="1" smtClean="0"/>
              <a:t>decimalPlaces</a:t>
            </a:r>
            <a:r>
              <a:rPr lang="ja-JP" altLang="en-US" sz="2000" dirty="0" smtClean="0"/>
              <a:t>桁として数字</a:t>
            </a:r>
            <a:r>
              <a:rPr lang="en-US" altLang="ja-JP" sz="2000" dirty="0" smtClean="0"/>
              <a:t>n</a:t>
            </a:r>
            <a:r>
              <a:rPr lang="ja-JP" altLang="en-US" sz="2000" dirty="0" smtClean="0"/>
              <a:t>を文字に変換する。</a:t>
            </a:r>
            <a:endParaRPr lang="en-US" altLang="ja-JP" sz="2000" dirty="0" smtClean="0"/>
          </a:p>
          <a:p>
            <a:r>
              <a:rPr lang="en-US" altLang="ja-JP" sz="2000" dirty="0" err="1" smtClean="0"/>
              <a:t>fromCharCode</a:t>
            </a:r>
            <a:r>
              <a:rPr lang="en-US" altLang="ja-JP" sz="2000" dirty="0" smtClean="0"/>
              <a:t>(value1,...,</a:t>
            </a:r>
            <a:r>
              <a:rPr lang="en-US" altLang="ja-JP" sz="2000" dirty="0" err="1" smtClean="0"/>
              <a:t>valueN</a:t>
            </a:r>
            <a:r>
              <a:rPr lang="en-US" altLang="ja-JP" sz="2000" dirty="0" smtClean="0"/>
              <a:t>): </a:t>
            </a:r>
            <a:r>
              <a:rPr lang="ja-JP" altLang="en-US" sz="2000" dirty="0" smtClean="0"/>
              <a:t>一個以上の文字コード</a:t>
            </a:r>
            <a:r>
              <a:rPr lang="en-US" altLang="ja-JP" sz="2000" dirty="0" smtClean="0"/>
              <a:t>(Unicode)</a:t>
            </a:r>
            <a:r>
              <a:rPr lang="ja-JP" altLang="en-US" sz="2000" dirty="0" smtClean="0"/>
              <a:t>の値を文字列にする。</a:t>
            </a:r>
            <a:endParaRPr lang="en-US" altLang="ja-JP" sz="2000" dirty="0" smtClean="0"/>
          </a:p>
          <a:p>
            <a:r>
              <a:rPr lang="en-US" altLang="ja-JP" sz="2000" dirty="0" err="1" smtClean="0"/>
              <a:t>parseFloat</a:t>
            </a:r>
            <a:r>
              <a:rPr lang="en-US" altLang="ja-JP" sz="2000" dirty="0" smtClean="0"/>
              <a:t>(string): </a:t>
            </a:r>
            <a:r>
              <a:rPr lang="ja-JP" altLang="en-US" sz="2000" dirty="0" smtClean="0"/>
              <a:t>文字列を数字になおす。数字に直せない場合は</a:t>
            </a:r>
            <a:r>
              <a:rPr lang="en-US" altLang="ja-JP" sz="2000" dirty="0" err="1" smtClean="0"/>
              <a:t>NaN</a:t>
            </a:r>
            <a:r>
              <a:rPr lang="en-US" altLang="ja-JP" sz="2000" dirty="0" smtClean="0"/>
              <a:t>(not a number)</a:t>
            </a:r>
            <a:r>
              <a:rPr lang="ja-JP" altLang="en-US" sz="2000" dirty="0" smtClean="0"/>
              <a:t>を返す。</a:t>
            </a:r>
            <a:endParaRPr lang="en-US" altLang="ja-JP" sz="2000" dirty="0" smtClean="0"/>
          </a:p>
          <a:p>
            <a:r>
              <a:rPr lang="en-US" altLang="ja-JP" sz="2000" dirty="0" err="1" smtClean="0"/>
              <a:t>parseInt</a:t>
            </a:r>
            <a:r>
              <a:rPr lang="en-US" altLang="ja-JP" sz="2000" dirty="0" smtClean="0"/>
              <a:t>(string):</a:t>
            </a:r>
            <a:r>
              <a:rPr lang="ja-JP" altLang="en-US" sz="2000" dirty="0" smtClean="0"/>
              <a:t>文字列を整数になおす。整数に直せない場合は</a:t>
            </a:r>
            <a:r>
              <a:rPr lang="en-US" altLang="ja-JP" sz="2000" dirty="0" err="1" smtClean="0"/>
              <a:t>NaN</a:t>
            </a:r>
            <a:r>
              <a:rPr lang="en-US" altLang="ja-JP" sz="2000" dirty="0" smtClean="0"/>
              <a:t>(not a number)</a:t>
            </a:r>
            <a:r>
              <a:rPr lang="ja-JP" altLang="en-US" sz="2000" dirty="0" smtClean="0"/>
              <a:t>を返す。</a:t>
            </a:r>
            <a:endParaRPr lang="en-US" altLang="ja-JP" sz="2000" dirty="0" smtClean="0"/>
          </a:p>
          <a:p>
            <a:r>
              <a:rPr lang="en-US" altLang="ja-JP" sz="2000" dirty="0" err="1" smtClean="0"/>
              <a:t>parseInt</a:t>
            </a:r>
            <a:r>
              <a:rPr lang="en-US" altLang="ja-JP" sz="2000" dirty="0" smtClean="0"/>
              <a:t>(string, radix): </a:t>
            </a:r>
            <a:r>
              <a:rPr lang="ja-JP" altLang="en-US" sz="2000" dirty="0" smtClean="0"/>
              <a:t>文字列を</a:t>
            </a:r>
            <a:r>
              <a:rPr lang="en-US" altLang="ja-JP" sz="2000" dirty="0" smtClean="0"/>
              <a:t>radix</a:t>
            </a:r>
            <a:r>
              <a:rPr lang="ja-JP" altLang="en-US" sz="2000" dirty="0" smtClean="0"/>
              <a:t>進数と解釈して整数に直す。例えば</a:t>
            </a:r>
            <a:r>
              <a:rPr lang="en-US" altLang="ja-JP" sz="2000" dirty="0" smtClean="0"/>
              <a:t>radix</a:t>
            </a:r>
            <a:r>
              <a:rPr lang="ja-JP" altLang="en-US" sz="2000" dirty="0" smtClean="0"/>
              <a:t>を</a:t>
            </a:r>
            <a:r>
              <a:rPr lang="en-US" altLang="ja-JP" sz="2000" dirty="0" smtClean="0"/>
              <a:t>16</a:t>
            </a:r>
            <a:r>
              <a:rPr lang="ja-JP" altLang="en-US" sz="2000" dirty="0" smtClean="0"/>
              <a:t>にすると</a:t>
            </a:r>
            <a:r>
              <a:rPr lang="en-US" altLang="ja-JP" sz="2000" dirty="0" smtClean="0"/>
              <a:t>0,1,,,9,A,,,F(</a:t>
            </a:r>
            <a:r>
              <a:rPr lang="ja-JP" altLang="en-US" sz="2000" dirty="0" smtClean="0"/>
              <a:t>小文字でもよい</a:t>
            </a:r>
            <a:r>
              <a:rPr lang="en-US" altLang="ja-JP" sz="2000" dirty="0" smtClean="0"/>
              <a:t>)</a:t>
            </a:r>
            <a:r>
              <a:rPr lang="ja-JP" altLang="en-US" sz="2000" dirty="0" smtClean="0"/>
              <a:t>よりなる</a:t>
            </a:r>
            <a:r>
              <a:rPr lang="en-US" altLang="ja-JP" sz="2000" dirty="0" smtClean="0"/>
              <a:t>16</a:t>
            </a:r>
            <a:r>
              <a:rPr lang="ja-JP" altLang="en-US" sz="2000" dirty="0" smtClean="0"/>
              <a:t>進数を数値に直す。</a:t>
            </a:r>
            <a:endParaRPr lang="en-US" altLang="ja-JP" sz="2000" dirty="0" smtClean="0"/>
          </a:p>
          <a:p>
            <a:r>
              <a:rPr lang="en-US" altLang="ja-JP" sz="2000" dirty="0" err="1" smtClean="0"/>
              <a:t>toString</a:t>
            </a:r>
            <a:r>
              <a:rPr lang="en-US" altLang="ja-JP" sz="2000" dirty="0" smtClean="0"/>
              <a:t>(number): </a:t>
            </a:r>
            <a:r>
              <a:rPr lang="ja-JP" altLang="en-US" sz="2000" dirty="0" smtClean="0"/>
              <a:t>数字を文字列にする。</a:t>
            </a:r>
            <a:endParaRPr lang="en-US" altLang="ja-JP" sz="2000" dirty="0" smtClean="0"/>
          </a:p>
          <a:p>
            <a:r>
              <a:rPr lang="en-US" altLang="ja-JP" sz="2000" dirty="0" err="1" smtClean="0"/>
              <a:t>toBinary</a:t>
            </a:r>
            <a:r>
              <a:rPr lang="en-US" altLang="ja-JP" sz="2000" dirty="0" smtClean="0"/>
              <a:t>(number): </a:t>
            </a:r>
            <a:r>
              <a:rPr lang="ja-JP" altLang="en-US" sz="2000" dirty="0" smtClean="0"/>
              <a:t>数字を</a:t>
            </a:r>
            <a:r>
              <a:rPr lang="en-US" altLang="ja-JP" sz="2000" dirty="0" smtClean="0"/>
              <a:t>2</a:t>
            </a:r>
            <a:r>
              <a:rPr lang="ja-JP" altLang="en-US" sz="2000" dirty="0" smtClean="0"/>
              <a:t>進数の文字列にする。</a:t>
            </a:r>
            <a:endParaRPr lang="en-US" altLang="ja-JP" sz="2000" dirty="0" smtClean="0"/>
          </a:p>
          <a:p>
            <a:r>
              <a:rPr lang="en-US" altLang="ja-JP" sz="2000" dirty="0" err="1" smtClean="0"/>
              <a:t>toHex</a:t>
            </a:r>
            <a:r>
              <a:rPr lang="en-US" altLang="ja-JP" sz="2000" dirty="0" smtClean="0"/>
              <a:t>(number): </a:t>
            </a:r>
            <a:r>
              <a:rPr lang="ja-JP" altLang="en-US" sz="2000" dirty="0" smtClean="0"/>
              <a:t>数字を</a:t>
            </a:r>
            <a:r>
              <a:rPr lang="en-US" altLang="ja-JP" sz="2000" dirty="0" smtClean="0"/>
              <a:t>16</a:t>
            </a:r>
            <a:r>
              <a:rPr lang="ja-JP" altLang="en-US" sz="2000" dirty="0" smtClean="0"/>
              <a:t>進数の文字列にする。</a:t>
            </a:r>
            <a:endParaRPr lang="en-US" altLang="ja-JP" sz="20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90</a:t>
            </a:fld>
            <a:endParaRPr kumimoji="1" lang="ja-JP" altLang="en-US">
              <a:solidFill>
                <a:srgbClr val="464653"/>
              </a:solidFill>
            </a:endParaRPr>
          </a:p>
        </p:txBody>
      </p:sp>
    </p:spTree>
    <p:extLst>
      <p:ext uri="{BB962C8B-B14F-4D97-AF65-F5344CB8AC3E}">
        <p14:creationId xmlns:p14="http://schemas.microsoft.com/office/powerpoint/2010/main" val="18701075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defRPr/>
            </a:pPr>
            <a:r>
              <a:rPr lang="ja-JP" altLang="en-US" sz="3200"/>
              <a:t>シンプルなユーザーインターフェース</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65539" name="コンテンツ プレースホルダ 2"/>
          <p:cNvSpPr>
            <a:spLocks noGrp="1"/>
          </p:cNvSpPr>
          <p:nvPr>
            <p:ph sz="quarter" idx="1"/>
          </p:nvPr>
        </p:nvSpPr>
        <p:spPr/>
        <p:txBody>
          <a:bodyPr/>
          <a:lstStyle/>
          <a:p>
            <a:r>
              <a:rPr lang="en-US" altLang="ja-JP" sz="1800" dirty="0" err="1" smtClean="0"/>
              <a:t>showMessage</a:t>
            </a:r>
            <a:r>
              <a:rPr lang="en-US" altLang="ja-JP" sz="1800" dirty="0" smtClean="0"/>
              <a:t>(["title", ]"message") : "message"</a:t>
            </a:r>
            <a:r>
              <a:rPr lang="ja-JP" altLang="en-US" sz="1800" dirty="0" smtClean="0"/>
              <a:t>を書いたダイアログボックスを表示する。指定されていればボックスのタイトルが</a:t>
            </a:r>
            <a:r>
              <a:rPr lang="en-US" altLang="ja-JP" sz="1800" dirty="0" smtClean="0"/>
              <a:t>"title"</a:t>
            </a:r>
            <a:r>
              <a:rPr lang="ja-JP" altLang="en-US" sz="1800" dirty="0" smtClean="0"/>
              <a:t>となる。</a:t>
            </a:r>
            <a:endParaRPr lang="en-US" altLang="ja-JP" sz="1800" dirty="0" smtClean="0"/>
          </a:p>
          <a:p>
            <a:r>
              <a:rPr lang="en-US" altLang="ja-JP" sz="1800" dirty="0" err="1" smtClean="0"/>
              <a:t>showMessageWithCancel</a:t>
            </a:r>
            <a:r>
              <a:rPr lang="en-US" altLang="ja-JP" sz="1800" dirty="0" smtClean="0"/>
              <a:t>(["title",]"message"): "OK"</a:t>
            </a:r>
            <a:r>
              <a:rPr lang="ja-JP" altLang="en-US" sz="1800" dirty="0" smtClean="0"/>
              <a:t>と</a:t>
            </a:r>
            <a:r>
              <a:rPr lang="en-US" altLang="ja-JP" sz="1800" dirty="0" smtClean="0"/>
              <a:t>"Cancel"</a:t>
            </a:r>
            <a:r>
              <a:rPr lang="ja-JP" altLang="en-US" sz="1800" dirty="0" smtClean="0"/>
              <a:t>ボタンを持ち</a:t>
            </a:r>
            <a:r>
              <a:rPr lang="en-US" altLang="ja-JP" sz="1800" dirty="0" smtClean="0"/>
              <a:t>"message"</a:t>
            </a:r>
            <a:r>
              <a:rPr lang="ja-JP" altLang="en-US" sz="1800" dirty="0" smtClean="0"/>
              <a:t>を書いたダイアログボックスを表示する。 </a:t>
            </a:r>
            <a:r>
              <a:rPr lang="en-US" altLang="ja-JP" sz="1800" dirty="0" smtClean="0"/>
              <a:t>Cancel</a:t>
            </a:r>
            <a:r>
              <a:rPr lang="ja-JP" altLang="en-US" sz="1800" dirty="0" smtClean="0"/>
              <a:t>ボタンが押されるとマクロが終了する。</a:t>
            </a:r>
            <a:endParaRPr lang="en-US" altLang="ja-JP" sz="1800" dirty="0" smtClean="0"/>
          </a:p>
          <a:p>
            <a:r>
              <a:rPr lang="en-US" altLang="ja-JP" sz="1800" dirty="0" err="1" smtClean="0"/>
              <a:t>getBoolean</a:t>
            </a:r>
            <a:r>
              <a:rPr lang="en-US" altLang="ja-JP" sz="1800" dirty="0" smtClean="0"/>
              <a:t>("message"): "message"</a:t>
            </a:r>
            <a:r>
              <a:rPr lang="ja-JP" altLang="en-US" sz="1800" dirty="0" smtClean="0"/>
              <a:t>と</a:t>
            </a:r>
            <a:r>
              <a:rPr lang="en-US" altLang="ja-JP" sz="1800" dirty="0" smtClean="0"/>
              <a:t>"</a:t>
            </a:r>
            <a:r>
              <a:rPr lang="en-US" altLang="ja-JP" sz="1800" dirty="0" err="1" smtClean="0"/>
              <a:t>Yes","No","Cancel</a:t>
            </a:r>
            <a:r>
              <a:rPr lang="en-US" altLang="ja-JP" sz="1800" dirty="0" smtClean="0"/>
              <a:t>"</a:t>
            </a:r>
            <a:r>
              <a:rPr lang="ja-JP" altLang="en-US" sz="1800" dirty="0" smtClean="0"/>
              <a:t>ボタンを書いたダイアログボックスを表示し、</a:t>
            </a:r>
            <a:r>
              <a:rPr lang="en-US" altLang="ja-JP" sz="1800" dirty="0" smtClean="0"/>
              <a:t>Yes</a:t>
            </a:r>
            <a:r>
              <a:rPr lang="ja-JP" altLang="en-US" sz="1800" dirty="0" smtClean="0"/>
              <a:t>をクリックした場合</a:t>
            </a:r>
            <a:r>
              <a:rPr lang="en-US" altLang="ja-JP" sz="1800" dirty="0" smtClean="0"/>
              <a:t>True(1)</a:t>
            </a:r>
            <a:r>
              <a:rPr lang="ja-JP" altLang="en-US" sz="1800" dirty="0" smtClean="0"/>
              <a:t>を、</a:t>
            </a:r>
            <a:r>
              <a:rPr lang="en-US" altLang="ja-JP" sz="1800" dirty="0" smtClean="0"/>
              <a:t>No</a:t>
            </a:r>
            <a:r>
              <a:rPr lang="ja-JP" altLang="en-US" sz="1800" dirty="0" smtClean="0"/>
              <a:t>をクリックした場合</a:t>
            </a:r>
            <a:r>
              <a:rPr lang="en-US" altLang="ja-JP" sz="1800" dirty="0" smtClean="0"/>
              <a:t>False(0)</a:t>
            </a:r>
            <a:r>
              <a:rPr lang="ja-JP" altLang="en-US" sz="1800" dirty="0" smtClean="0"/>
              <a:t>を返し、</a:t>
            </a:r>
            <a:r>
              <a:rPr lang="en-US" altLang="ja-JP" sz="1800" dirty="0" smtClean="0"/>
              <a:t>Cancel</a:t>
            </a:r>
            <a:r>
              <a:rPr lang="ja-JP" altLang="en-US" sz="1800" dirty="0" smtClean="0"/>
              <a:t>をクリックした場合はマクロを終了する。</a:t>
            </a:r>
            <a:endParaRPr lang="en-US" altLang="ja-JP" sz="1800" dirty="0" smtClean="0"/>
          </a:p>
          <a:p>
            <a:r>
              <a:rPr lang="en-US" altLang="ja-JP" sz="1800" dirty="0" err="1" smtClean="0"/>
              <a:t>getNumber</a:t>
            </a:r>
            <a:r>
              <a:rPr lang="en-US" altLang="ja-JP" sz="1800" dirty="0" smtClean="0"/>
              <a:t>("prompt", </a:t>
            </a:r>
            <a:r>
              <a:rPr lang="en-US" altLang="ja-JP" sz="1800" dirty="0" err="1" smtClean="0"/>
              <a:t>defaultValue</a:t>
            </a:r>
            <a:r>
              <a:rPr lang="en-US" altLang="ja-JP" sz="1800" dirty="0" smtClean="0"/>
              <a:t>): </a:t>
            </a:r>
            <a:r>
              <a:rPr lang="ja-JP" altLang="en-US" sz="1800" dirty="0" smtClean="0"/>
              <a:t>ダイアログボックスを表示し、ユーザーが</a:t>
            </a:r>
            <a:r>
              <a:rPr lang="en-US" altLang="ja-JP" sz="1800" dirty="0" smtClean="0"/>
              <a:t>"prompt"</a:t>
            </a:r>
            <a:r>
              <a:rPr lang="ja-JP" altLang="en-US" sz="1800" dirty="0" smtClean="0"/>
              <a:t>と表示されたボックス入力した数字を返す。</a:t>
            </a:r>
            <a:r>
              <a:rPr lang="en-US" altLang="ja-JP" sz="1800" dirty="0" err="1" smtClean="0"/>
              <a:t>defaultValue</a:t>
            </a:r>
            <a:r>
              <a:rPr lang="ja-JP" altLang="en-US" sz="1800" dirty="0" smtClean="0"/>
              <a:t>が最初にボックス内に表示される。無効な入力をした場合は</a:t>
            </a:r>
            <a:r>
              <a:rPr lang="en-US" altLang="ja-JP" sz="1800" dirty="0" err="1" smtClean="0"/>
              <a:t>defaultValue</a:t>
            </a:r>
            <a:r>
              <a:rPr lang="en-US" altLang="ja-JP" sz="1800" dirty="0" smtClean="0"/>
              <a:t> </a:t>
            </a:r>
            <a:r>
              <a:rPr lang="ja-JP" altLang="en-US" sz="1800" dirty="0" smtClean="0"/>
              <a:t>が返される。</a:t>
            </a:r>
            <a:r>
              <a:rPr lang="en-US" altLang="ja-JP" sz="1800" dirty="0" smtClean="0"/>
              <a:t>Cancel</a:t>
            </a:r>
            <a:r>
              <a:rPr lang="ja-JP" altLang="en-US" sz="1800" dirty="0" smtClean="0"/>
              <a:t>をクリックした場合はマクロを終了する。</a:t>
            </a:r>
            <a:endParaRPr lang="en-US" altLang="ja-JP" sz="1800" dirty="0" smtClean="0"/>
          </a:p>
          <a:p>
            <a:r>
              <a:rPr lang="en-US" altLang="ja-JP" sz="1800" dirty="0" err="1" smtClean="0"/>
              <a:t>getString</a:t>
            </a:r>
            <a:r>
              <a:rPr lang="en-US" altLang="ja-JP" sz="1800" dirty="0" smtClean="0"/>
              <a:t>("prompt", "default"):</a:t>
            </a:r>
            <a:r>
              <a:rPr lang="ja-JP" altLang="en-US" sz="1800" dirty="0" smtClean="0"/>
              <a:t>ダイアログボックスを表示し、ユーザーが</a:t>
            </a:r>
            <a:r>
              <a:rPr lang="en-US" altLang="ja-JP" sz="1800" dirty="0" smtClean="0"/>
              <a:t>"prompt"</a:t>
            </a:r>
            <a:r>
              <a:rPr lang="ja-JP" altLang="en-US" sz="1800" dirty="0" smtClean="0"/>
              <a:t>と表示されたボックス入力した文字列を返す。</a:t>
            </a:r>
            <a:r>
              <a:rPr lang="en-US" altLang="ja-JP" sz="1800" dirty="0" smtClean="0"/>
              <a:t>default</a:t>
            </a:r>
            <a:r>
              <a:rPr lang="ja-JP" altLang="en-US" sz="1800" dirty="0" smtClean="0"/>
              <a:t>が最初にボックス内に表示される。無効な入力をした場合は</a:t>
            </a:r>
            <a:r>
              <a:rPr lang="en-US" altLang="ja-JP" sz="1800" dirty="0" smtClean="0"/>
              <a:t>default</a:t>
            </a:r>
            <a:r>
              <a:rPr lang="ja-JP" altLang="en-US" sz="1800" dirty="0" smtClean="0"/>
              <a:t>が返される。</a:t>
            </a:r>
            <a:r>
              <a:rPr lang="en-US" altLang="ja-JP" sz="1800" dirty="0" smtClean="0"/>
              <a:t>Cancel</a:t>
            </a:r>
            <a:r>
              <a:rPr lang="ja-JP" altLang="en-US" sz="1800" dirty="0" smtClean="0"/>
              <a:t>をクリックした場合はマクロを終了する。</a:t>
            </a:r>
            <a:endParaRPr lang="en-US" altLang="ja-JP" sz="18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91</a:t>
            </a:fld>
            <a:endParaRPr kumimoji="1" lang="ja-JP" altLang="en-US">
              <a:solidFill>
                <a:srgbClr val="464653"/>
              </a:solidFill>
            </a:endParaRPr>
          </a:p>
        </p:txBody>
      </p:sp>
    </p:spTree>
    <p:extLst>
      <p:ext uri="{BB962C8B-B14F-4D97-AF65-F5344CB8AC3E}">
        <p14:creationId xmlns:p14="http://schemas.microsoft.com/office/powerpoint/2010/main" val="4833241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a:t>ダイアログボックス</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66563" name="コンテンツ プレースホルダ 2"/>
          <p:cNvSpPr>
            <a:spLocks noGrp="1"/>
          </p:cNvSpPr>
          <p:nvPr>
            <p:ph sz="quarter" idx="1"/>
          </p:nvPr>
        </p:nvSpPr>
        <p:spPr/>
        <p:txBody>
          <a:bodyPr>
            <a:normAutofit/>
          </a:bodyPr>
          <a:lstStyle/>
          <a:p>
            <a:r>
              <a:rPr lang="ja-JP" altLang="en-US" sz="2000" dirty="0" smtClean="0"/>
              <a:t>ユーザーからの入力を受け取るボックスを一枚のウィンドウに並べて表示する。</a:t>
            </a:r>
            <a:endParaRPr lang="en-US" altLang="ja-JP" sz="2000" dirty="0" smtClean="0"/>
          </a:p>
          <a:p>
            <a:r>
              <a:rPr lang="en-US" altLang="ja-JP" sz="2000" dirty="0" err="1" smtClean="0"/>
              <a:t>Dialog.create</a:t>
            </a:r>
            <a:r>
              <a:rPr lang="en-US" altLang="ja-JP" sz="2000" dirty="0" smtClean="0"/>
              <a:t>(“Title”): “Title”</a:t>
            </a:r>
            <a:r>
              <a:rPr lang="ja-JP" altLang="en-US" sz="2000" dirty="0" smtClean="0"/>
              <a:t>のタイトルのダイアログボックスを作成する。</a:t>
            </a:r>
            <a:endParaRPr lang="en-US" altLang="ja-JP" sz="2000" dirty="0" smtClean="0"/>
          </a:p>
          <a:p>
            <a:r>
              <a:rPr lang="en-US" altLang="ja-JP" sz="2000" dirty="0" err="1" smtClean="0"/>
              <a:t>Dialog.addString</a:t>
            </a:r>
            <a:r>
              <a:rPr lang="en-US" altLang="ja-JP" sz="2000" dirty="0" smtClean="0"/>
              <a:t>("</a:t>
            </a:r>
            <a:r>
              <a:rPr lang="en-US" altLang="ja-JP" sz="2000" dirty="0" err="1" smtClean="0"/>
              <a:t>Label","Initial</a:t>
            </a:r>
            <a:r>
              <a:rPr lang="en-US" altLang="ja-JP" sz="2000" dirty="0" smtClean="0"/>
              <a:t> text"): </a:t>
            </a:r>
            <a:r>
              <a:rPr lang="ja-JP" altLang="en-US" sz="2000" dirty="0" smtClean="0"/>
              <a:t>テキスト入力ボックスを追加。</a:t>
            </a:r>
            <a:endParaRPr lang="en-US" altLang="ja-JP" sz="2000" dirty="0" smtClean="0"/>
          </a:p>
          <a:p>
            <a:r>
              <a:rPr lang="en-US" altLang="ja-JP" sz="2000" dirty="0" err="1" smtClean="0"/>
              <a:t>Dialog.addNumber</a:t>
            </a:r>
            <a:r>
              <a:rPr lang="en-US" altLang="ja-JP" sz="2000" dirty="0" smtClean="0"/>
              <a:t>("",""): </a:t>
            </a:r>
            <a:r>
              <a:rPr lang="ja-JP" altLang="en-US" sz="2000" dirty="0" smtClean="0"/>
              <a:t>数字入力ボックスを追加。</a:t>
            </a:r>
            <a:endParaRPr lang="en-US" altLang="ja-JP" sz="2000" dirty="0" smtClean="0"/>
          </a:p>
          <a:p>
            <a:r>
              <a:rPr lang="en-US" altLang="ja-JP" sz="2000" dirty="0" err="1" smtClean="0"/>
              <a:t>Dialog.show</a:t>
            </a:r>
            <a:r>
              <a:rPr lang="en-US" altLang="ja-JP" sz="2000" dirty="0" smtClean="0"/>
              <a:t>(): </a:t>
            </a:r>
            <a:r>
              <a:rPr lang="ja-JP" altLang="en-US" sz="2000" dirty="0" smtClean="0"/>
              <a:t>ダイアログボックスを表示する。</a:t>
            </a:r>
            <a:endParaRPr lang="en-US" altLang="ja-JP" sz="2000" dirty="0" smtClean="0"/>
          </a:p>
          <a:p>
            <a:r>
              <a:rPr lang="en-US" altLang="ja-JP" sz="2000" dirty="0" err="1" smtClean="0"/>
              <a:t>Dialog.getString</a:t>
            </a:r>
            <a:r>
              <a:rPr lang="en-US" altLang="ja-JP" sz="2000" dirty="0" smtClean="0"/>
              <a:t>(): </a:t>
            </a:r>
            <a:r>
              <a:rPr lang="ja-JP" altLang="en-US" sz="2000" dirty="0" smtClean="0"/>
              <a:t>ユーザーが入力したテキストを取得。</a:t>
            </a:r>
            <a:endParaRPr lang="en-US" altLang="ja-JP" sz="2000" dirty="0" smtClean="0"/>
          </a:p>
          <a:p>
            <a:r>
              <a:rPr lang="en-US" altLang="ja-JP" sz="2000" dirty="0" err="1" smtClean="0"/>
              <a:t>Dialog.getNumber</a:t>
            </a:r>
            <a:r>
              <a:rPr lang="en-US" altLang="ja-JP" sz="2000" dirty="0" smtClean="0"/>
              <a:t>(): </a:t>
            </a:r>
            <a:r>
              <a:rPr lang="ja-JP" altLang="en-US" sz="2000" dirty="0" smtClean="0"/>
              <a:t>ユーザーが入力した数字を取得。</a:t>
            </a:r>
            <a:endParaRPr lang="en-US" altLang="ja-JP" sz="2000" dirty="0" smtClean="0"/>
          </a:p>
          <a:p>
            <a:endParaRPr lang="en-US" altLang="ja-JP" sz="2000" dirty="0" smtClean="0"/>
          </a:p>
          <a:p>
            <a:r>
              <a:rPr lang="ja-JP" altLang="en-US" sz="2000" dirty="0" smtClean="0"/>
              <a:t>他にチェックボックス、ポップアップメニューでの選択肢などを表示できる。</a:t>
            </a:r>
            <a:r>
              <a:rPr lang="en-US" altLang="ja-JP" sz="2000" dirty="0" smtClean="0"/>
              <a:t>Macro</a:t>
            </a:r>
            <a:r>
              <a:rPr lang="ja-JP" altLang="en-US" sz="2000" dirty="0" smtClean="0"/>
              <a:t>マニュアルの規定関数参照。</a:t>
            </a:r>
            <a:endParaRPr lang="en-US" altLang="ja-JP" sz="2000" dirty="0" smtClean="0"/>
          </a:p>
          <a:p>
            <a:r>
              <a:rPr lang="ja-JP" altLang="en-US" sz="2000" dirty="0" smtClean="0"/>
              <a:t>使い方は、</a:t>
            </a:r>
            <a:r>
              <a:rPr lang="en-US" altLang="ja-JP" sz="2000" dirty="0" smtClean="0"/>
              <a:t>create</a:t>
            </a:r>
            <a:r>
              <a:rPr lang="ja-JP" altLang="en-US" sz="2000" dirty="0" smtClean="0"/>
              <a:t>→ボックスを順に</a:t>
            </a:r>
            <a:r>
              <a:rPr lang="en-US" altLang="ja-JP" sz="2000" dirty="0" smtClean="0"/>
              <a:t>add</a:t>
            </a:r>
            <a:r>
              <a:rPr lang="ja-JP" altLang="en-US" sz="2000" dirty="0" smtClean="0"/>
              <a:t>→</a:t>
            </a:r>
            <a:r>
              <a:rPr lang="en-US" altLang="ja-JP" sz="2000" dirty="0" smtClean="0"/>
              <a:t>show</a:t>
            </a:r>
            <a:r>
              <a:rPr lang="ja-JP" altLang="en-US" sz="2000" dirty="0" smtClean="0"/>
              <a:t>→値を順番に</a:t>
            </a:r>
            <a:r>
              <a:rPr lang="en-US" altLang="ja-JP" sz="2000" dirty="0" smtClean="0"/>
              <a:t>get</a:t>
            </a:r>
            <a:r>
              <a:rPr lang="ja-JP" altLang="en-US" sz="2000" dirty="0" err="1" smtClean="0"/>
              <a:t>。</a:t>
            </a:r>
            <a:r>
              <a:rPr lang="ja-JP" altLang="en-US" sz="2000" dirty="0" smtClean="0"/>
              <a:t>ボックスを追加した順番と取得する順番を揃える必要がある。</a:t>
            </a:r>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92</a:t>
            </a:fld>
            <a:endParaRPr kumimoji="1" lang="ja-JP" altLang="en-US">
              <a:solidFill>
                <a:srgbClr val="464653"/>
              </a:solidFill>
            </a:endParaRPr>
          </a:p>
        </p:txBody>
      </p:sp>
    </p:spTree>
    <p:extLst>
      <p:ext uri="{BB962C8B-B14F-4D97-AF65-F5344CB8AC3E}">
        <p14:creationId xmlns:p14="http://schemas.microsoft.com/office/powerpoint/2010/main" val="61062035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a:t>ダイアログボックスの作成例</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67587" name="コンテンツ プレースホルダ 2"/>
          <p:cNvSpPr>
            <a:spLocks noGrp="1"/>
          </p:cNvSpPr>
          <p:nvPr>
            <p:ph sz="quarter" idx="1"/>
          </p:nvPr>
        </p:nvSpPr>
        <p:spPr/>
        <p:txBody>
          <a:bodyPr>
            <a:normAutofit fontScale="85000" lnSpcReduction="10000"/>
          </a:bodyPr>
          <a:lstStyle/>
          <a:p>
            <a:pPr>
              <a:lnSpc>
                <a:spcPts val="2000"/>
              </a:lnSpc>
              <a:buFont typeface="Wingdings 2" panose="05020102010507070707" pitchFamily="18" charset="2"/>
              <a:buNone/>
            </a:pPr>
            <a:r>
              <a:rPr lang="en-US" altLang="ja-JP" sz="2000" dirty="0" smtClean="0"/>
              <a:t> title = "Untitled";</a:t>
            </a:r>
          </a:p>
          <a:p>
            <a:pPr>
              <a:lnSpc>
                <a:spcPts val="2000"/>
              </a:lnSpc>
              <a:buFont typeface="Wingdings 2" panose="05020102010507070707" pitchFamily="18" charset="2"/>
              <a:buNone/>
            </a:pPr>
            <a:r>
              <a:rPr lang="en-US" altLang="ja-JP" sz="2000" dirty="0" smtClean="0"/>
              <a:t> width=512; height=512;</a:t>
            </a:r>
          </a:p>
          <a:p>
            <a:pPr>
              <a:lnSpc>
                <a:spcPts val="2000"/>
              </a:lnSpc>
              <a:buFont typeface="Wingdings 2" panose="05020102010507070707" pitchFamily="18" charset="2"/>
              <a:buNone/>
            </a:pPr>
            <a:r>
              <a:rPr lang="en-US" altLang="ja-JP" sz="2000" dirty="0" smtClean="0"/>
              <a:t> </a:t>
            </a:r>
            <a:r>
              <a:rPr lang="en-US" altLang="ja-JP" sz="2000" dirty="0" err="1" smtClean="0"/>
              <a:t>Dialog.create</a:t>
            </a:r>
            <a:r>
              <a:rPr lang="en-US" altLang="ja-JP" sz="2000" dirty="0" smtClean="0"/>
              <a:t>("New Image");</a:t>
            </a:r>
          </a:p>
          <a:p>
            <a:pPr>
              <a:lnSpc>
                <a:spcPts val="2000"/>
              </a:lnSpc>
              <a:buFont typeface="Wingdings 2" panose="05020102010507070707" pitchFamily="18" charset="2"/>
              <a:buNone/>
            </a:pPr>
            <a:r>
              <a:rPr lang="en-US" altLang="ja-JP" sz="2000" dirty="0" smtClean="0"/>
              <a:t> </a:t>
            </a:r>
            <a:r>
              <a:rPr lang="en-US" altLang="ja-JP" sz="2000" dirty="0" err="1" smtClean="0"/>
              <a:t>Dialog.addString</a:t>
            </a:r>
            <a:r>
              <a:rPr lang="en-US" altLang="ja-JP" sz="2000" dirty="0" smtClean="0"/>
              <a:t>("Title:", title);</a:t>
            </a:r>
          </a:p>
          <a:p>
            <a:pPr>
              <a:lnSpc>
                <a:spcPts val="2000"/>
              </a:lnSpc>
              <a:buFont typeface="Wingdings 2" panose="05020102010507070707" pitchFamily="18" charset="2"/>
              <a:buNone/>
            </a:pPr>
            <a:r>
              <a:rPr lang="en-US" altLang="ja-JP" sz="2000" dirty="0" smtClean="0"/>
              <a:t> </a:t>
            </a:r>
            <a:r>
              <a:rPr lang="en-US" altLang="ja-JP" sz="2000" dirty="0" err="1" smtClean="0"/>
              <a:t>Dialog.addChoice</a:t>
            </a:r>
            <a:r>
              <a:rPr lang="en-US" altLang="ja-JP" sz="2000" dirty="0" smtClean="0"/>
              <a:t>("Type:", </a:t>
            </a:r>
            <a:r>
              <a:rPr lang="en-US" altLang="ja-JP" sz="2000" dirty="0" err="1" smtClean="0"/>
              <a:t>newArray</a:t>
            </a:r>
            <a:r>
              <a:rPr lang="en-US" altLang="ja-JP" sz="2000" dirty="0" smtClean="0"/>
              <a:t>("8-bit", "16-bit", "32-bit", "RGB"));</a:t>
            </a:r>
          </a:p>
          <a:p>
            <a:pPr>
              <a:lnSpc>
                <a:spcPts val="2000"/>
              </a:lnSpc>
              <a:buFont typeface="Wingdings 2" panose="05020102010507070707" pitchFamily="18" charset="2"/>
              <a:buNone/>
            </a:pPr>
            <a:r>
              <a:rPr lang="en-US" altLang="ja-JP" sz="2000" dirty="0" smtClean="0"/>
              <a:t> </a:t>
            </a:r>
            <a:r>
              <a:rPr lang="en-US" altLang="ja-JP" sz="2000" dirty="0" err="1" smtClean="0"/>
              <a:t>Dialog.addNumber</a:t>
            </a:r>
            <a:r>
              <a:rPr lang="en-US" altLang="ja-JP" sz="2000" dirty="0" smtClean="0"/>
              <a:t>("Width:", 512);</a:t>
            </a:r>
          </a:p>
          <a:p>
            <a:pPr>
              <a:lnSpc>
                <a:spcPts val="2000"/>
              </a:lnSpc>
              <a:buFont typeface="Wingdings 2" panose="05020102010507070707" pitchFamily="18" charset="2"/>
              <a:buNone/>
            </a:pPr>
            <a:r>
              <a:rPr lang="en-US" altLang="ja-JP" sz="2000" dirty="0" smtClean="0"/>
              <a:t> </a:t>
            </a:r>
            <a:r>
              <a:rPr lang="en-US" altLang="ja-JP" sz="2000" dirty="0" err="1" smtClean="0"/>
              <a:t>Dialog.addNumber</a:t>
            </a:r>
            <a:r>
              <a:rPr lang="en-US" altLang="ja-JP" sz="2000" dirty="0" smtClean="0"/>
              <a:t>("Height:", 512);</a:t>
            </a:r>
          </a:p>
          <a:p>
            <a:pPr>
              <a:lnSpc>
                <a:spcPts val="2000"/>
              </a:lnSpc>
              <a:buFont typeface="Wingdings 2" panose="05020102010507070707" pitchFamily="18" charset="2"/>
              <a:buNone/>
            </a:pPr>
            <a:r>
              <a:rPr lang="en-US" altLang="ja-JP" sz="2000" dirty="0" smtClean="0"/>
              <a:t> </a:t>
            </a:r>
            <a:r>
              <a:rPr lang="en-US" altLang="ja-JP" sz="2000" dirty="0" err="1" smtClean="0"/>
              <a:t>Dialog.addCheckbox</a:t>
            </a:r>
            <a:r>
              <a:rPr lang="en-US" altLang="ja-JP" sz="2000" dirty="0" smtClean="0"/>
              <a:t>("Ramp", true);</a:t>
            </a:r>
          </a:p>
          <a:p>
            <a:pPr>
              <a:lnSpc>
                <a:spcPts val="2000"/>
              </a:lnSpc>
              <a:buFont typeface="Wingdings 2" panose="05020102010507070707" pitchFamily="18" charset="2"/>
              <a:buNone/>
            </a:pPr>
            <a:r>
              <a:rPr lang="en-US" altLang="ja-JP" sz="2000" dirty="0" smtClean="0"/>
              <a:t> </a:t>
            </a:r>
            <a:r>
              <a:rPr lang="en-US" altLang="ja-JP" sz="2000" dirty="0" err="1" smtClean="0"/>
              <a:t>Dialog.show</a:t>
            </a:r>
            <a:r>
              <a:rPr lang="en-US" altLang="ja-JP" sz="2000" dirty="0" smtClean="0"/>
              <a:t>();</a:t>
            </a:r>
          </a:p>
          <a:p>
            <a:pPr>
              <a:lnSpc>
                <a:spcPts val="2000"/>
              </a:lnSpc>
              <a:buFont typeface="Wingdings 2" panose="05020102010507070707" pitchFamily="18" charset="2"/>
              <a:buNone/>
            </a:pPr>
            <a:r>
              <a:rPr lang="en-US" altLang="ja-JP" sz="2000" dirty="0" smtClean="0"/>
              <a:t> title = </a:t>
            </a:r>
            <a:r>
              <a:rPr lang="en-US" altLang="ja-JP" sz="2000" dirty="0" err="1" smtClean="0"/>
              <a:t>Dialog.getString</a:t>
            </a:r>
            <a:r>
              <a:rPr lang="en-US" altLang="ja-JP" sz="2000" dirty="0" smtClean="0"/>
              <a:t>();</a:t>
            </a:r>
          </a:p>
          <a:p>
            <a:pPr>
              <a:lnSpc>
                <a:spcPts val="2000"/>
              </a:lnSpc>
              <a:buFont typeface="Wingdings 2" panose="05020102010507070707" pitchFamily="18" charset="2"/>
              <a:buNone/>
            </a:pPr>
            <a:r>
              <a:rPr lang="en-US" altLang="ja-JP" sz="2000" dirty="0" smtClean="0"/>
              <a:t> width = </a:t>
            </a:r>
            <a:r>
              <a:rPr lang="en-US" altLang="ja-JP" sz="2000" dirty="0" err="1" smtClean="0"/>
              <a:t>Dialog.getNumber</a:t>
            </a:r>
            <a:r>
              <a:rPr lang="en-US" altLang="ja-JP" sz="2000" dirty="0" smtClean="0"/>
              <a:t>();</a:t>
            </a:r>
          </a:p>
          <a:p>
            <a:pPr>
              <a:lnSpc>
                <a:spcPts val="2000"/>
              </a:lnSpc>
              <a:buFont typeface="Wingdings 2" panose="05020102010507070707" pitchFamily="18" charset="2"/>
              <a:buNone/>
            </a:pPr>
            <a:r>
              <a:rPr lang="en-US" altLang="ja-JP" sz="2000" dirty="0" smtClean="0"/>
              <a:t> height = </a:t>
            </a:r>
            <a:r>
              <a:rPr lang="en-US" altLang="ja-JP" sz="2000" dirty="0" err="1" smtClean="0"/>
              <a:t>Dialog.getNumber</a:t>
            </a:r>
            <a:r>
              <a:rPr lang="en-US" altLang="ja-JP" sz="2000" dirty="0" smtClean="0"/>
              <a:t>();;</a:t>
            </a:r>
          </a:p>
          <a:p>
            <a:pPr>
              <a:lnSpc>
                <a:spcPts val="2000"/>
              </a:lnSpc>
              <a:buFont typeface="Wingdings 2" panose="05020102010507070707" pitchFamily="18" charset="2"/>
              <a:buNone/>
            </a:pPr>
            <a:r>
              <a:rPr lang="en-US" altLang="ja-JP" sz="2000" dirty="0" smtClean="0"/>
              <a:t> type = </a:t>
            </a:r>
            <a:r>
              <a:rPr lang="en-US" altLang="ja-JP" sz="2000" dirty="0" err="1" smtClean="0"/>
              <a:t>Dialog.getChoice</a:t>
            </a:r>
            <a:r>
              <a:rPr lang="en-US" altLang="ja-JP" sz="2000" dirty="0" smtClean="0"/>
              <a:t>();</a:t>
            </a:r>
          </a:p>
          <a:p>
            <a:pPr>
              <a:lnSpc>
                <a:spcPts val="2000"/>
              </a:lnSpc>
              <a:buFont typeface="Wingdings 2" panose="05020102010507070707" pitchFamily="18" charset="2"/>
              <a:buNone/>
            </a:pPr>
            <a:r>
              <a:rPr lang="en-US" altLang="ja-JP" sz="2000" dirty="0" smtClean="0"/>
              <a:t> ramp = </a:t>
            </a:r>
            <a:r>
              <a:rPr lang="en-US" altLang="ja-JP" sz="2000" dirty="0" err="1" smtClean="0"/>
              <a:t>Dialog.getCheckbox</a:t>
            </a:r>
            <a:r>
              <a:rPr lang="en-US" altLang="ja-JP" sz="2000" dirty="0" smtClean="0"/>
              <a:t>();</a:t>
            </a:r>
          </a:p>
          <a:p>
            <a:pPr>
              <a:lnSpc>
                <a:spcPts val="2000"/>
              </a:lnSpc>
              <a:buFont typeface="Wingdings 2" panose="05020102010507070707" pitchFamily="18" charset="2"/>
              <a:buNone/>
            </a:pPr>
            <a:r>
              <a:rPr lang="en-US" altLang="ja-JP" sz="2000" dirty="0" smtClean="0"/>
              <a:t> if (ramp==true) type = type + " ramp";</a:t>
            </a:r>
          </a:p>
          <a:p>
            <a:pPr>
              <a:lnSpc>
                <a:spcPts val="2000"/>
              </a:lnSpc>
              <a:buFont typeface="Wingdings 2" panose="05020102010507070707" pitchFamily="18" charset="2"/>
              <a:buNone/>
            </a:pPr>
            <a:r>
              <a:rPr lang="en-US" altLang="ja-JP" sz="2000" dirty="0" smtClean="0"/>
              <a:t>  </a:t>
            </a:r>
            <a:r>
              <a:rPr lang="en-US" altLang="ja-JP" sz="2000" dirty="0" err="1" smtClean="0"/>
              <a:t>newImage</a:t>
            </a:r>
            <a:r>
              <a:rPr lang="en-US" altLang="ja-JP" sz="2000" dirty="0" smtClean="0"/>
              <a:t>(title, type, width, height, 1);</a:t>
            </a:r>
            <a:endParaRPr lang="ja-JP" altLang="en-US" sz="2000" dirty="0" smtClean="0"/>
          </a:p>
        </p:txBody>
      </p:sp>
      <p:sp>
        <p:nvSpPr>
          <p:cNvPr id="67588" name="テキスト ボックス 3"/>
          <p:cNvSpPr txBox="1">
            <a:spLocks noChangeArrowheads="1"/>
          </p:cNvSpPr>
          <p:nvPr/>
        </p:nvSpPr>
        <p:spPr bwMode="auto">
          <a:xfrm>
            <a:off x="4887965" y="857340"/>
            <a:ext cx="2055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742950" indent="-28575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1143000" indent="-22860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600200" indent="-22860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2057400" indent="-22860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spcBef>
                <a:spcPct val="0"/>
              </a:spcBef>
              <a:buClrTx/>
              <a:buSzTx/>
              <a:buFontTx/>
              <a:buNone/>
            </a:pPr>
            <a:r>
              <a:rPr lang="en-US" altLang="ja-JP" sz="1800" dirty="0" smtClean="0">
                <a:latin typeface="Arial" panose="020B0604020202020204" pitchFamily="34" charset="0"/>
                <a:ea typeface="ＭＳ Ｐゴシック" panose="020B0600070205080204" pitchFamily="50" charset="-128"/>
              </a:rPr>
              <a:t>(</a:t>
            </a:r>
            <a:r>
              <a:rPr lang="en-US" altLang="ja-JP" sz="1800" dirty="0" err="1" smtClean="0">
                <a:latin typeface="Arial" panose="020B0604020202020204" pitchFamily="34" charset="0"/>
                <a:ea typeface="ＭＳ Ｐゴシック" panose="020B0600070205080204" pitchFamily="50" charset="-128"/>
              </a:rPr>
              <a:t>DialogDemo</a:t>
            </a:r>
            <a:r>
              <a:rPr lang="ja-JP" altLang="en-US" sz="1800" dirty="0" smtClean="0">
                <a:latin typeface="Arial" panose="020B0604020202020204" pitchFamily="34" charset="0"/>
                <a:ea typeface="ＭＳ Ｐゴシック" panose="020B0600070205080204" pitchFamily="50" charset="-128"/>
              </a:rPr>
              <a:t>より</a:t>
            </a:r>
            <a:r>
              <a:rPr lang="en-US" altLang="ja-JP" sz="1800" dirty="0" smtClean="0">
                <a:latin typeface="Arial" panose="020B0604020202020204" pitchFamily="34" charset="0"/>
                <a:ea typeface="ＭＳ Ｐゴシック" panose="020B0600070205080204" pitchFamily="50" charset="-128"/>
              </a:rPr>
              <a:t>)</a:t>
            </a:r>
            <a:endParaRPr lang="ja-JP" altLang="en-US" sz="1800" dirty="0">
              <a:latin typeface="Arial" panose="020B0604020202020204" pitchFamily="34" charset="0"/>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93</a:t>
            </a:fld>
            <a:endParaRPr kumimoji="1" lang="ja-JP" altLang="en-US">
              <a:solidFill>
                <a:srgbClr val="464653"/>
              </a:solidFill>
            </a:endParaRPr>
          </a:p>
        </p:txBody>
      </p:sp>
    </p:spTree>
    <p:extLst>
      <p:ext uri="{BB962C8B-B14F-4D97-AF65-F5344CB8AC3E}">
        <p14:creationId xmlns:p14="http://schemas.microsoft.com/office/powerpoint/2010/main" val="39919855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smtClean="0"/>
              <a:t>ファイルを開く／保存する </a:t>
            </a:r>
            <a:r>
              <a:rPr lang="en-US" altLang="ja-JP" dirty="0" smtClean="0"/>
              <a:t>(1)</a:t>
            </a:r>
            <a:endParaRPr lang="ja-JP" altLang="en-US" dirty="0" smtClean="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68611" name="コンテンツ プレースホルダ 2"/>
          <p:cNvSpPr>
            <a:spLocks noGrp="1"/>
          </p:cNvSpPr>
          <p:nvPr>
            <p:ph sz="quarter" idx="1"/>
          </p:nvPr>
        </p:nvSpPr>
        <p:spPr/>
        <p:txBody>
          <a:bodyPr/>
          <a:lstStyle/>
          <a:p>
            <a:r>
              <a:rPr lang="en-US" altLang="ja-JP" sz="2000" dirty="0" smtClean="0"/>
              <a:t>open(path): tiff, </a:t>
            </a:r>
            <a:r>
              <a:rPr lang="en-US" altLang="ja-JP" sz="2000" dirty="0" err="1" smtClean="0"/>
              <a:t>dicom</a:t>
            </a:r>
            <a:r>
              <a:rPr lang="en-US" altLang="ja-JP" sz="2000" dirty="0" smtClean="0"/>
              <a:t>, fits, </a:t>
            </a:r>
            <a:r>
              <a:rPr lang="en-US" altLang="ja-JP" sz="2000" dirty="0" err="1" smtClean="0"/>
              <a:t>pgm</a:t>
            </a:r>
            <a:r>
              <a:rPr lang="en-US" altLang="ja-JP" sz="2000" dirty="0" smtClean="0"/>
              <a:t>, jpeg, bmp, gif, </a:t>
            </a:r>
            <a:r>
              <a:rPr lang="en-US" altLang="ja-JP" sz="2000" dirty="0" err="1" smtClean="0"/>
              <a:t>lut</a:t>
            </a:r>
            <a:r>
              <a:rPr lang="en-US" altLang="ja-JP" sz="2000" dirty="0" smtClean="0"/>
              <a:t>, </a:t>
            </a:r>
            <a:r>
              <a:rPr lang="en-US" altLang="ja-JP" sz="2000" dirty="0" err="1" smtClean="0"/>
              <a:t>roi</a:t>
            </a:r>
            <a:r>
              <a:rPr lang="en-US" altLang="ja-JP" sz="2000" dirty="0" smtClean="0"/>
              <a:t>, text</a:t>
            </a:r>
            <a:r>
              <a:rPr lang="ja-JP" altLang="en-US" sz="2000" dirty="0" smtClean="0"/>
              <a:t>ファイルのいずれかを開く。これらのフォーマットでない場合やファイルがみつからない場合はエラーメッセージを表示してマクロを終了する。</a:t>
            </a:r>
            <a:r>
              <a:rPr lang="en-US" altLang="ja-JP" sz="2000" dirty="0" smtClean="0"/>
              <a:t>path</a:t>
            </a:r>
            <a:r>
              <a:rPr lang="ja-JP" altLang="en-US" sz="2000" dirty="0" smtClean="0"/>
              <a:t>を書かないか</a:t>
            </a:r>
            <a:r>
              <a:rPr lang="en-US" altLang="ja-JP" sz="2000" dirty="0" smtClean="0"/>
              <a:t>path</a:t>
            </a:r>
            <a:r>
              <a:rPr lang="ja-JP" altLang="en-US" sz="2000" dirty="0" smtClean="0"/>
              <a:t>が空の文字列であれば</a:t>
            </a:r>
            <a:r>
              <a:rPr lang="en-US" altLang="ja-JP" sz="2000" dirty="0" smtClean="0"/>
              <a:t>file open</a:t>
            </a:r>
            <a:r>
              <a:rPr lang="ja-JP" altLang="en-US" sz="2000" dirty="0" smtClean="0"/>
              <a:t>ダイアログボックスを開く。</a:t>
            </a:r>
            <a:endParaRPr lang="en-US" altLang="ja-JP" sz="2000" dirty="0" smtClean="0"/>
          </a:p>
          <a:p>
            <a:r>
              <a:rPr lang="en-US" altLang="ja-JP" sz="2000" dirty="0" smtClean="0"/>
              <a:t>save(path): </a:t>
            </a:r>
            <a:r>
              <a:rPr lang="ja-JP" altLang="en-US" sz="2000" dirty="0" smtClean="0"/>
              <a:t>画像、</a:t>
            </a:r>
            <a:r>
              <a:rPr lang="en-US" altLang="ja-JP" sz="2000" dirty="0" smtClean="0"/>
              <a:t>LUT</a:t>
            </a:r>
            <a:r>
              <a:rPr lang="ja-JP" altLang="en-US" sz="2000" dirty="0" err="1" smtClean="0"/>
              <a:t>、</a:t>
            </a:r>
            <a:r>
              <a:rPr lang="ja-JP" altLang="en-US" sz="2000" dirty="0" smtClean="0"/>
              <a:t>選択枠、テキストウィンドウを指定された</a:t>
            </a:r>
            <a:r>
              <a:rPr lang="en-US" altLang="ja-JP" sz="2000" dirty="0" smtClean="0"/>
              <a:t>path</a:t>
            </a:r>
            <a:r>
              <a:rPr lang="ja-JP" altLang="en-US" sz="2000" dirty="0" smtClean="0"/>
              <a:t>の場所に保存する。</a:t>
            </a:r>
            <a:r>
              <a:rPr lang="en-US" altLang="ja-JP" sz="2000" dirty="0" smtClean="0"/>
              <a:t>path</a:t>
            </a:r>
            <a:r>
              <a:rPr lang="ja-JP" altLang="en-US" sz="2000" dirty="0" smtClean="0"/>
              <a:t>は</a:t>
            </a:r>
            <a:r>
              <a:rPr lang="en-US" altLang="ja-JP" sz="2000" dirty="0" smtClean="0"/>
              <a:t>".</a:t>
            </a:r>
            <a:r>
              <a:rPr lang="en-US" altLang="ja-JP" sz="2000" dirty="0" err="1" smtClean="0"/>
              <a:t>tif</a:t>
            </a:r>
            <a:r>
              <a:rPr lang="en-US" altLang="ja-JP" sz="2000" dirty="0" smtClean="0"/>
              <a:t>", ".jpg", ".gif", ".zip", ".raw", ".</a:t>
            </a:r>
            <a:r>
              <a:rPr lang="en-US" altLang="ja-JP" sz="2000" dirty="0" err="1" smtClean="0"/>
              <a:t>avi</a:t>
            </a:r>
            <a:r>
              <a:rPr lang="en-US" altLang="ja-JP" sz="2000" dirty="0" smtClean="0"/>
              <a:t>", ".bmp", ".fits", ".</a:t>
            </a:r>
            <a:r>
              <a:rPr lang="en-US" altLang="ja-JP" sz="2000" dirty="0" err="1" smtClean="0"/>
              <a:t>png</a:t>
            </a:r>
            <a:r>
              <a:rPr lang="en-US" altLang="ja-JP" sz="2000" dirty="0" smtClean="0"/>
              <a:t>", ".</a:t>
            </a:r>
            <a:r>
              <a:rPr lang="en-US" altLang="ja-JP" sz="2000" dirty="0" err="1" smtClean="0"/>
              <a:t>pgm</a:t>
            </a:r>
            <a:r>
              <a:rPr lang="en-US" altLang="ja-JP" sz="2000" dirty="0" smtClean="0"/>
              <a:t>", ".</a:t>
            </a:r>
            <a:r>
              <a:rPr lang="en-US" altLang="ja-JP" sz="2000" dirty="0" err="1" smtClean="0"/>
              <a:t>lut</a:t>
            </a:r>
            <a:r>
              <a:rPr lang="en-US" altLang="ja-JP" sz="2000" dirty="0" smtClean="0"/>
              <a:t>", ".</a:t>
            </a:r>
            <a:r>
              <a:rPr lang="en-US" altLang="ja-JP" sz="2000" dirty="0" err="1" smtClean="0"/>
              <a:t>roi</a:t>
            </a:r>
            <a:r>
              <a:rPr lang="en-US" altLang="ja-JP" sz="2000" dirty="0" smtClean="0"/>
              <a:t>", ".txt"</a:t>
            </a:r>
            <a:r>
              <a:rPr lang="ja-JP" altLang="en-US" sz="2000" dirty="0" smtClean="0"/>
              <a:t>のいずれかで終わらなければならない。</a:t>
            </a:r>
            <a:endParaRPr lang="en-US" altLang="ja-JP" sz="2000" dirty="0" smtClean="0"/>
          </a:p>
          <a:p>
            <a:r>
              <a:rPr lang="en-US" altLang="ja-JP" sz="2000" dirty="0" err="1" smtClean="0"/>
              <a:t>saveAs</a:t>
            </a:r>
            <a:r>
              <a:rPr lang="en-US" altLang="ja-JP" sz="2000" dirty="0" smtClean="0"/>
              <a:t>(format, path): </a:t>
            </a:r>
            <a:r>
              <a:rPr lang="ja-JP" altLang="en-US" sz="2000" dirty="0" smtClean="0"/>
              <a:t>アクティブな画像、</a:t>
            </a:r>
            <a:r>
              <a:rPr lang="en-US" altLang="ja-JP" sz="2000" dirty="0" smtClean="0"/>
              <a:t>LUT</a:t>
            </a:r>
            <a:r>
              <a:rPr lang="ja-JP" altLang="en-US" sz="2000" dirty="0" err="1" smtClean="0"/>
              <a:t>、</a:t>
            </a:r>
            <a:r>
              <a:rPr lang="ja-JP" altLang="en-US" sz="2000" dirty="0" smtClean="0"/>
              <a:t>選択枠、測定結果、選択枠の</a:t>
            </a:r>
            <a:r>
              <a:rPr lang="en-US" altLang="ja-JP" sz="2000" dirty="0" smtClean="0"/>
              <a:t>XT</a:t>
            </a:r>
            <a:r>
              <a:rPr lang="ja-JP" altLang="en-US" sz="2000" dirty="0" smtClean="0"/>
              <a:t>座標、テキストウィンドウを指定された</a:t>
            </a:r>
            <a:r>
              <a:rPr lang="en-US" altLang="ja-JP" sz="2000" dirty="0" smtClean="0"/>
              <a:t>path</a:t>
            </a:r>
            <a:r>
              <a:rPr lang="ja-JP" altLang="en-US" sz="2000" dirty="0" smtClean="0"/>
              <a:t>の場所に保存する。</a:t>
            </a:r>
            <a:r>
              <a:rPr lang="en-US" altLang="ja-JP" sz="2000" dirty="0" smtClean="0"/>
              <a:t>format</a:t>
            </a:r>
            <a:r>
              <a:rPr lang="ja-JP" altLang="en-US" sz="2000" dirty="0" smtClean="0"/>
              <a:t>は</a:t>
            </a:r>
            <a:r>
              <a:rPr lang="en-US" altLang="ja-JP" sz="2000" dirty="0" smtClean="0"/>
              <a:t>"tiff", "jpeg", "gif", "zip", "raw", "</a:t>
            </a:r>
            <a:r>
              <a:rPr lang="en-US" altLang="ja-JP" sz="2000" dirty="0" err="1" smtClean="0"/>
              <a:t>avi</a:t>
            </a:r>
            <a:r>
              <a:rPr lang="en-US" altLang="ja-JP" sz="2000" dirty="0" smtClean="0"/>
              <a:t>", "bmp", "fits", "</a:t>
            </a:r>
            <a:r>
              <a:rPr lang="en-US" altLang="ja-JP" sz="2000" dirty="0" err="1" smtClean="0"/>
              <a:t>png</a:t>
            </a:r>
            <a:r>
              <a:rPr lang="en-US" altLang="ja-JP" sz="2000" dirty="0" smtClean="0"/>
              <a:t>", "</a:t>
            </a:r>
            <a:r>
              <a:rPr lang="en-US" altLang="ja-JP" sz="2000" dirty="0" err="1" smtClean="0"/>
              <a:t>pgm</a:t>
            </a:r>
            <a:r>
              <a:rPr lang="en-US" altLang="ja-JP" sz="2000" dirty="0" smtClean="0"/>
              <a:t>", "text image", "</a:t>
            </a:r>
            <a:r>
              <a:rPr lang="en-US" altLang="ja-JP" sz="2000" dirty="0" err="1" smtClean="0"/>
              <a:t>lut</a:t>
            </a:r>
            <a:r>
              <a:rPr lang="en-US" altLang="ja-JP" sz="2000" dirty="0" smtClean="0"/>
              <a:t>", "selection", "measurements", "</a:t>
            </a:r>
            <a:r>
              <a:rPr lang="en-US" altLang="ja-JP" sz="2000" dirty="0" err="1" smtClean="0"/>
              <a:t>xy</a:t>
            </a:r>
            <a:r>
              <a:rPr lang="en-US" altLang="ja-JP" sz="2000" dirty="0" smtClean="0"/>
              <a:t> Coordinates" or "text"</a:t>
            </a:r>
            <a:r>
              <a:rPr lang="ja-JP" altLang="en-US" sz="2000" dirty="0" smtClean="0"/>
              <a:t>のいずれかでなければならない。</a:t>
            </a:r>
            <a:r>
              <a:rPr lang="en-US" altLang="ja-JP" sz="2000" dirty="0" smtClean="0"/>
              <a:t> </a:t>
            </a:r>
            <a:r>
              <a:rPr lang="en-US" altLang="ja-JP" sz="2000" dirty="0" err="1" smtClean="0"/>
              <a:t>saveAs</a:t>
            </a:r>
            <a:r>
              <a:rPr lang="en-US" altLang="ja-JP" sz="2000" dirty="0" smtClean="0"/>
              <a:t>(format) </a:t>
            </a:r>
            <a:r>
              <a:rPr lang="ja-JP" altLang="en-US" sz="2000" dirty="0" smtClean="0"/>
              <a:t>とすると</a:t>
            </a:r>
            <a:r>
              <a:rPr lang="en-US" altLang="ja-JP" sz="2000" dirty="0" smtClean="0"/>
              <a:t>"Save As" </a:t>
            </a:r>
            <a:r>
              <a:rPr lang="ja-JP" altLang="en-US" sz="2000" dirty="0" smtClean="0"/>
              <a:t>ダイアログが表示される。</a:t>
            </a:r>
            <a:endParaRPr lang="en-US" altLang="ja-JP" sz="2000" dirty="0" smtClean="0"/>
          </a:p>
          <a:p>
            <a:endParaRPr lang="en-US" altLang="ja-JP" sz="20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94</a:t>
            </a:fld>
            <a:endParaRPr kumimoji="1" lang="ja-JP" altLang="en-US">
              <a:solidFill>
                <a:srgbClr val="464653"/>
              </a:solidFill>
            </a:endParaRPr>
          </a:p>
        </p:txBody>
      </p:sp>
    </p:spTree>
    <p:extLst>
      <p:ext uri="{BB962C8B-B14F-4D97-AF65-F5344CB8AC3E}">
        <p14:creationId xmlns:p14="http://schemas.microsoft.com/office/powerpoint/2010/main" val="22234203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smtClean="0"/>
              <a:t>ファイルを開く／保存する </a:t>
            </a:r>
            <a:r>
              <a:rPr lang="en-US" altLang="ja-JP" dirty="0" smtClean="0"/>
              <a:t>(2)</a:t>
            </a:r>
            <a:endParaRPr lang="ja-JP" altLang="en-US" dirty="0" smtClean="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69635" name="コンテンツ プレースホルダ 2"/>
          <p:cNvSpPr>
            <a:spLocks noGrp="1"/>
          </p:cNvSpPr>
          <p:nvPr>
            <p:ph sz="quarter" idx="1"/>
          </p:nvPr>
        </p:nvSpPr>
        <p:spPr/>
        <p:txBody>
          <a:bodyPr/>
          <a:lstStyle/>
          <a:p>
            <a:pPr>
              <a:spcBef>
                <a:spcPts val="300"/>
              </a:spcBef>
            </a:pPr>
            <a:r>
              <a:rPr lang="en-US" altLang="ja-JP" sz="2000" dirty="0" err="1" smtClean="0"/>
              <a:t>File.open</a:t>
            </a:r>
            <a:r>
              <a:rPr lang="en-US" altLang="ja-JP" sz="2000" dirty="0" smtClean="0"/>
              <a:t>(path): </a:t>
            </a:r>
            <a:r>
              <a:rPr lang="ja-JP" altLang="en-US" sz="2000" dirty="0" smtClean="0"/>
              <a:t>出力用に新たなファイルを作成し、それを参照する変数</a:t>
            </a:r>
            <a:r>
              <a:rPr lang="en-US" altLang="ja-JP" sz="2000" dirty="0" smtClean="0"/>
              <a:t>(</a:t>
            </a:r>
            <a:r>
              <a:rPr lang="ja-JP" altLang="en-US" sz="2000" dirty="0" smtClean="0"/>
              <a:t>ファイルハンドル</a:t>
            </a:r>
            <a:r>
              <a:rPr lang="en-US" altLang="ja-JP" sz="2000" dirty="0" smtClean="0"/>
              <a:t>)</a:t>
            </a:r>
            <a:r>
              <a:rPr lang="ja-JP" altLang="en-US" sz="2000" dirty="0" smtClean="0"/>
              <a:t>を返す。</a:t>
            </a:r>
            <a:r>
              <a:rPr lang="en-US" altLang="ja-JP" sz="2000" dirty="0" smtClean="0"/>
              <a:t>path</a:t>
            </a:r>
            <a:r>
              <a:rPr lang="ja-JP" altLang="en-US" sz="2000" dirty="0" smtClean="0"/>
              <a:t>が空の文字列であれば</a:t>
            </a:r>
            <a:r>
              <a:rPr lang="en-US" altLang="ja-JP" sz="2000" dirty="0" smtClean="0"/>
              <a:t>file save</a:t>
            </a:r>
            <a:r>
              <a:rPr lang="ja-JP" altLang="en-US" sz="2000" dirty="0" smtClean="0"/>
              <a:t>ダイアログが表示される。マクロが終了するときにはファイルが閉じられる。</a:t>
            </a:r>
            <a:endParaRPr lang="en-US" altLang="ja-JP" sz="2000" dirty="0" smtClean="0"/>
          </a:p>
          <a:p>
            <a:pPr>
              <a:spcBef>
                <a:spcPts val="300"/>
              </a:spcBef>
            </a:pPr>
            <a:r>
              <a:rPr lang="en-US" altLang="ja-JP" sz="2000" dirty="0" smtClean="0"/>
              <a:t>print(string): string</a:t>
            </a:r>
            <a:r>
              <a:rPr lang="ja-JP" altLang="en-US" sz="2000" dirty="0" smtClean="0"/>
              <a:t>を</a:t>
            </a:r>
            <a:r>
              <a:rPr lang="en-US" altLang="ja-JP" sz="2000" dirty="0" smtClean="0"/>
              <a:t>log</a:t>
            </a:r>
            <a:r>
              <a:rPr lang="ja-JP" altLang="en-US" sz="2000" dirty="0" smtClean="0"/>
              <a:t>ウィンドウに出力する。数字は自動的に文字に変換される。</a:t>
            </a:r>
            <a:r>
              <a:rPr lang="en-US" altLang="ja-JP" sz="2000" dirty="0" smtClean="0"/>
              <a:t> print(x+" "+y+" "+width+" "+height) </a:t>
            </a:r>
            <a:r>
              <a:rPr lang="ja-JP" altLang="en-US" sz="2000" dirty="0" smtClean="0"/>
              <a:t>のかわりに</a:t>
            </a:r>
            <a:r>
              <a:rPr lang="en-US" altLang="ja-JP" sz="2000" dirty="0" smtClean="0"/>
              <a:t>print(</a:t>
            </a:r>
            <a:r>
              <a:rPr lang="en-US" altLang="ja-JP" sz="2000" dirty="0" err="1" smtClean="0"/>
              <a:t>x,y,width</a:t>
            </a:r>
            <a:r>
              <a:rPr lang="en-US" altLang="ja-JP" sz="2000" dirty="0" smtClean="0"/>
              <a:t>, height)</a:t>
            </a:r>
            <a:r>
              <a:rPr lang="ja-JP" altLang="en-US" sz="2000" dirty="0" smtClean="0"/>
              <a:t>と書くことができる。</a:t>
            </a:r>
            <a:r>
              <a:rPr lang="en-US" altLang="ja-JP" sz="2000" dirty="0" smtClean="0"/>
              <a:t/>
            </a:r>
            <a:br>
              <a:rPr lang="en-US" altLang="ja-JP" sz="2000" dirty="0" smtClean="0"/>
            </a:br>
            <a:r>
              <a:rPr lang="en-US" altLang="ja-JP" sz="2000" dirty="0" smtClean="0"/>
              <a:t>print(</a:t>
            </a:r>
            <a:r>
              <a:rPr lang="en-US" altLang="ja-JP" sz="2000" dirty="0" err="1" smtClean="0"/>
              <a:t>fileHandle</a:t>
            </a:r>
            <a:r>
              <a:rPr lang="en-US" altLang="ja-JP" sz="2000" dirty="0" smtClean="0"/>
              <a:t>, string)</a:t>
            </a:r>
            <a:r>
              <a:rPr lang="ja-JP" altLang="en-US" sz="2000" dirty="0" smtClean="0"/>
              <a:t>として</a:t>
            </a:r>
            <a:r>
              <a:rPr lang="en-US" altLang="ja-JP" sz="2000" dirty="0" err="1" smtClean="0"/>
              <a:t>File.open</a:t>
            </a:r>
            <a:r>
              <a:rPr lang="en-US" altLang="ja-JP" sz="2000" dirty="0" smtClean="0"/>
              <a:t>(path)</a:t>
            </a:r>
            <a:r>
              <a:rPr lang="ja-JP" altLang="en-US" sz="2000" dirty="0" smtClean="0"/>
              <a:t>で返されたファイルハンドルを渡すと</a:t>
            </a:r>
            <a:r>
              <a:rPr lang="en-US" altLang="ja-JP" sz="2000" dirty="0" smtClean="0"/>
              <a:t>string</a:t>
            </a:r>
            <a:r>
              <a:rPr lang="ja-JP" altLang="en-US" sz="2000" dirty="0" smtClean="0"/>
              <a:t>がファイルに出力される。</a:t>
            </a:r>
            <a:r>
              <a:rPr lang="en-US" altLang="ja-JP" sz="2000" dirty="0" smtClean="0"/>
              <a:t>string</a:t>
            </a:r>
            <a:r>
              <a:rPr lang="ja-JP" altLang="en-US" sz="2000" dirty="0" smtClean="0"/>
              <a:t>を</a:t>
            </a:r>
            <a:r>
              <a:rPr lang="en-US" altLang="ja-JP" sz="2000" dirty="0" smtClean="0"/>
              <a:t/>
            </a:r>
            <a:br>
              <a:rPr lang="en-US" altLang="ja-JP" sz="2000" dirty="0" smtClean="0"/>
            </a:br>
            <a:r>
              <a:rPr lang="en-US" altLang="ja-JP" sz="2000" dirty="0" smtClean="0"/>
              <a:t>"\\Clear"</a:t>
            </a:r>
            <a:r>
              <a:rPr lang="ja-JP" altLang="en-US" sz="2000" dirty="0" smtClean="0"/>
              <a:t>とすると</a:t>
            </a:r>
            <a:r>
              <a:rPr lang="en-US" altLang="ja-JP" sz="2000" dirty="0" smtClean="0"/>
              <a:t>log</a:t>
            </a:r>
            <a:r>
              <a:rPr lang="ja-JP" altLang="en-US" sz="2000" dirty="0" smtClean="0"/>
              <a:t>ウィンドウをクリアする。</a:t>
            </a:r>
            <a:endParaRPr lang="en-US" altLang="ja-JP" sz="2000" dirty="0" smtClean="0"/>
          </a:p>
          <a:p>
            <a:endParaRPr lang="en-US" altLang="ja-JP" sz="20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95</a:t>
            </a:fld>
            <a:endParaRPr kumimoji="1" lang="ja-JP" altLang="en-US">
              <a:solidFill>
                <a:srgbClr val="464653"/>
              </a:solidFill>
            </a:endParaRPr>
          </a:p>
        </p:txBody>
      </p:sp>
    </p:spTree>
    <p:extLst>
      <p:ext uri="{BB962C8B-B14F-4D97-AF65-F5344CB8AC3E}">
        <p14:creationId xmlns:p14="http://schemas.microsoft.com/office/powerpoint/2010/main" val="353721227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ウィンドウ／画像関係の</a:t>
            </a:r>
            <a:r>
              <a:rPr lang="ja-JP" altLang="en-US" dirty="0" smtClean="0"/>
              <a:t>関数 </a:t>
            </a:r>
            <a:r>
              <a:rPr lang="en-US" altLang="ja-JP" dirty="0" smtClean="0"/>
              <a:t>(1)</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70659" name="コンテンツ プレースホルダ 2"/>
          <p:cNvSpPr>
            <a:spLocks noGrp="1"/>
          </p:cNvSpPr>
          <p:nvPr>
            <p:ph sz="quarter" idx="1"/>
          </p:nvPr>
        </p:nvSpPr>
        <p:spPr/>
        <p:txBody>
          <a:bodyPr/>
          <a:lstStyle/>
          <a:p>
            <a:r>
              <a:rPr lang="en-US" altLang="ja-JP" sz="2000" dirty="0" err="1" smtClean="0"/>
              <a:t>newImage</a:t>
            </a:r>
            <a:r>
              <a:rPr lang="en-US" altLang="ja-JP" sz="2000" dirty="0" smtClean="0"/>
              <a:t>(title, type, width, height, depth): </a:t>
            </a:r>
            <a:r>
              <a:rPr lang="ja-JP" altLang="en-US" sz="2000" dirty="0" smtClean="0"/>
              <a:t>画像やスタックを新たに作成する。</a:t>
            </a:r>
            <a:r>
              <a:rPr lang="en-US" altLang="ja-JP" sz="2000" dirty="0" smtClean="0"/>
              <a:t>type</a:t>
            </a:r>
            <a:r>
              <a:rPr lang="ja-JP" altLang="en-US" sz="2000" dirty="0" smtClean="0"/>
              <a:t>は</a:t>
            </a:r>
            <a:r>
              <a:rPr lang="en-US" altLang="ja-JP" sz="2000" dirty="0" smtClean="0"/>
              <a:t>“8-bit”,“16-bit”,“32-bit”,“RGB”</a:t>
            </a:r>
            <a:r>
              <a:rPr lang="ja-JP" altLang="en-US" sz="2000" dirty="0" smtClean="0"/>
              <a:t>のいずれかを含むこと。また、</a:t>
            </a:r>
            <a:r>
              <a:rPr lang="en-US" altLang="ja-JP" sz="2000" dirty="0" smtClean="0"/>
              <a:t>“</a:t>
            </a:r>
            <a:r>
              <a:rPr lang="en-US" altLang="ja-JP" sz="2000" dirty="0" err="1" smtClean="0"/>
              <a:t>white”,“black”,“ramp</a:t>
            </a:r>
            <a:r>
              <a:rPr lang="en-US" altLang="ja-JP" sz="2000" dirty="0" smtClean="0"/>
              <a:t>“ (</a:t>
            </a:r>
            <a:r>
              <a:rPr lang="ja-JP" altLang="en-US" sz="2000" dirty="0" smtClean="0"/>
              <a:t>勾配</a:t>
            </a:r>
            <a:r>
              <a:rPr lang="en-US" altLang="ja-JP" sz="2000" dirty="0" smtClean="0"/>
              <a:t>)</a:t>
            </a:r>
            <a:r>
              <a:rPr lang="ja-JP" altLang="en-US" sz="2000" dirty="0" smtClean="0"/>
              <a:t>を含んでもよい</a:t>
            </a:r>
            <a:r>
              <a:rPr lang="en-US" altLang="ja-JP" sz="2000" dirty="0" smtClean="0"/>
              <a:t>(</a:t>
            </a:r>
            <a:r>
              <a:rPr lang="ja-JP" altLang="en-US" sz="2000" dirty="0" smtClean="0"/>
              <a:t>省略すると</a:t>
            </a:r>
            <a:r>
              <a:rPr lang="en-US" altLang="ja-JP" sz="2000" dirty="0" smtClean="0"/>
              <a:t>white</a:t>
            </a:r>
            <a:r>
              <a:rPr lang="ja-JP" altLang="en-US" sz="2000" dirty="0" smtClean="0"/>
              <a:t>になる</a:t>
            </a:r>
            <a:r>
              <a:rPr lang="en-US" altLang="ja-JP" sz="2000" dirty="0" smtClean="0"/>
              <a:t>)</a:t>
            </a:r>
            <a:r>
              <a:rPr lang="ja-JP" altLang="en-US" sz="2000" dirty="0" err="1" smtClean="0"/>
              <a:t>。</a:t>
            </a:r>
            <a:r>
              <a:rPr lang="ja-JP" altLang="en-US" sz="2000" dirty="0" smtClean="0"/>
              <a:t>例えば</a:t>
            </a:r>
            <a:r>
              <a:rPr lang="en-US" altLang="ja-JP" sz="2000" dirty="0" smtClean="0"/>
              <a:t>"16-bit ramp"</a:t>
            </a:r>
            <a:r>
              <a:rPr lang="ja-JP" altLang="en-US" sz="2000" dirty="0" smtClean="0"/>
              <a:t>とするとグレースケールの勾配の画像になる。</a:t>
            </a:r>
            <a:r>
              <a:rPr lang="en-US" altLang="ja-JP" sz="2000" dirty="0" smtClean="0"/>
              <a:t>Width (</a:t>
            </a:r>
            <a:r>
              <a:rPr lang="ja-JP" altLang="en-US" sz="2000" dirty="0" smtClean="0"/>
              <a:t>画像の横サイズ</a:t>
            </a:r>
            <a:r>
              <a:rPr lang="en-US" altLang="ja-JP" sz="2000" dirty="0" smtClean="0"/>
              <a:t>), height (</a:t>
            </a:r>
            <a:r>
              <a:rPr lang="ja-JP" altLang="en-US" sz="2000" dirty="0" smtClean="0"/>
              <a:t>画像の縦サイズ</a:t>
            </a:r>
            <a:r>
              <a:rPr lang="en-US" altLang="ja-JP" sz="2000" dirty="0" smtClean="0"/>
              <a:t>)</a:t>
            </a:r>
            <a:r>
              <a:rPr lang="ja-JP" altLang="en-US" sz="2000" dirty="0" smtClean="0"/>
              <a:t>はピクセル数。</a:t>
            </a:r>
            <a:r>
              <a:rPr lang="en-US" altLang="ja-JP" sz="2000" dirty="0" smtClean="0"/>
              <a:t>depth</a:t>
            </a:r>
            <a:r>
              <a:rPr lang="ja-JP" altLang="en-US" sz="2000" dirty="0" smtClean="0"/>
              <a:t>はスライス数。</a:t>
            </a:r>
            <a:endParaRPr lang="en-US" altLang="ja-JP" sz="2000" dirty="0" smtClean="0"/>
          </a:p>
          <a:p>
            <a:r>
              <a:rPr lang="en-US" altLang="ja-JP" sz="2000" dirty="0" err="1" smtClean="0"/>
              <a:t>selectWindow</a:t>
            </a:r>
            <a:r>
              <a:rPr lang="en-US" altLang="ja-JP" sz="2000" dirty="0" smtClean="0"/>
              <a:t>("name"): "name"</a:t>
            </a:r>
            <a:r>
              <a:rPr lang="ja-JP" altLang="en-US" sz="2000" dirty="0" smtClean="0"/>
              <a:t>の名前のウィンドウをアクティブにする。</a:t>
            </a:r>
            <a:endParaRPr lang="en-US" altLang="ja-JP" sz="2000" dirty="0" smtClean="0"/>
          </a:p>
          <a:p>
            <a:r>
              <a:rPr lang="en-US" altLang="ja-JP" sz="2000" dirty="0" smtClean="0"/>
              <a:t>rename(name): </a:t>
            </a:r>
            <a:r>
              <a:rPr lang="ja-JP" altLang="en-US" sz="2000" dirty="0" smtClean="0"/>
              <a:t>アクティブな画像の名前を</a:t>
            </a:r>
            <a:r>
              <a:rPr lang="en-US" altLang="ja-JP" sz="2000" dirty="0" smtClean="0"/>
              <a:t>name</a:t>
            </a:r>
            <a:r>
              <a:rPr lang="ja-JP" altLang="en-US" sz="2000" dirty="0" smtClean="0"/>
              <a:t>に変える。</a:t>
            </a:r>
            <a:endParaRPr lang="en-US" altLang="ja-JP" sz="2000" dirty="0" smtClean="0"/>
          </a:p>
          <a:p>
            <a:r>
              <a:rPr lang="en-US" altLang="ja-JP" sz="2000" dirty="0" err="1" smtClean="0"/>
              <a:t>nImages</a:t>
            </a:r>
            <a:r>
              <a:rPr lang="en-US" altLang="ja-JP" sz="2000" dirty="0" smtClean="0"/>
              <a:t>: </a:t>
            </a:r>
            <a:r>
              <a:rPr lang="ja-JP" altLang="en-US" sz="2000" dirty="0" smtClean="0"/>
              <a:t>開いている画像の数を返す。</a:t>
            </a:r>
            <a:endParaRPr lang="en-US" altLang="ja-JP" sz="2000" dirty="0" smtClean="0"/>
          </a:p>
          <a:p>
            <a:r>
              <a:rPr lang="en-US" altLang="ja-JP" sz="2000" dirty="0" smtClean="0"/>
              <a:t>close(): </a:t>
            </a:r>
            <a:r>
              <a:rPr lang="ja-JP" altLang="en-US" sz="2000" dirty="0" smtClean="0"/>
              <a:t>アクティブな画像を閉じる。</a:t>
            </a:r>
            <a:endParaRPr lang="en-US" altLang="ja-JP" sz="2000" dirty="0" smtClean="0"/>
          </a:p>
          <a:p>
            <a:endParaRPr lang="en-US" altLang="ja-JP" sz="2000" dirty="0" smtClean="0"/>
          </a:p>
          <a:p>
            <a:endParaRPr lang="ja-JP" altLang="en-US" sz="20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96</a:t>
            </a:fld>
            <a:endParaRPr kumimoji="1" lang="ja-JP" altLang="en-US">
              <a:solidFill>
                <a:srgbClr val="464653"/>
              </a:solidFill>
            </a:endParaRPr>
          </a:p>
        </p:txBody>
      </p:sp>
    </p:spTree>
    <p:extLst>
      <p:ext uri="{BB962C8B-B14F-4D97-AF65-F5344CB8AC3E}">
        <p14:creationId xmlns:p14="http://schemas.microsoft.com/office/powerpoint/2010/main" val="424850908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ウィンドウ／画像関係の</a:t>
            </a:r>
            <a:r>
              <a:rPr lang="ja-JP" altLang="en-US" dirty="0" smtClean="0"/>
              <a:t>関数 </a:t>
            </a:r>
            <a:r>
              <a:rPr lang="en-US" altLang="ja-JP" dirty="0" smtClean="0"/>
              <a:t>(2)</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71683" name="コンテンツ プレースホルダ 2"/>
          <p:cNvSpPr>
            <a:spLocks noGrp="1"/>
          </p:cNvSpPr>
          <p:nvPr>
            <p:ph sz="quarter" idx="1"/>
          </p:nvPr>
        </p:nvSpPr>
        <p:spPr/>
        <p:txBody>
          <a:bodyPr/>
          <a:lstStyle/>
          <a:p>
            <a:r>
              <a:rPr lang="en-US" altLang="ja-JP" sz="2000" dirty="0" err="1" smtClean="0"/>
              <a:t>getTitle</a:t>
            </a:r>
            <a:r>
              <a:rPr lang="en-US" altLang="ja-JP" sz="2000" dirty="0" smtClean="0"/>
              <a:t>(): </a:t>
            </a:r>
            <a:r>
              <a:rPr lang="ja-JP" altLang="en-US" sz="2000" dirty="0" smtClean="0"/>
              <a:t>アクティブな画像のタイトルを取得する。</a:t>
            </a:r>
            <a:endParaRPr lang="en-US" altLang="ja-JP" sz="2000" dirty="0" smtClean="0"/>
          </a:p>
          <a:p>
            <a:r>
              <a:rPr lang="en-US" altLang="ja-JP" sz="2000" dirty="0" err="1" smtClean="0"/>
              <a:t>getImageID</a:t>
            </a:r>
            <a:r>
              <a:rPr lang="en-US" altLang="ja-JP" sz="2000" dirty="0" smtClean="0"/>
              <a:t>(): </a:t>
            </a:r>
            <a:r>
              <a:rPr lang="ja-JP" altLang="en-US" sz="2000" dirty="0" smtClean="0"/>
              <a:t>アクティブ画像の</a:t>
            </a:r>
            <a:r>
              <a:rPr lang="en-US" altLang="ja-JP" sz="2000" dirty="0" smtClean="0"/>
              <a:t>ID</a:t>
            </a:r>
            <a:r>
              <a:rPr lang="ja-JP" altLang="en-US" sz="2000" dirty="0" smtClean="0"/>
              <a:t>番号</a:t>
            </a:r>
            <a:r>
              <a:rPr lang="en-US" altLang="ja-JP" sz="2000" dirty="0" smtClean="0"/>
              <a:t>(</a:t>
            </a:r>
            <a:r>
              <a:rPr lang="ja-JP" altLang="en-US" sz="2000" dirty="0" smtClean="0"/>
              <a:t>負の整数</a:t>
            </a:r>
            <a:r>
              <a:rPr lang="en-US" altLang="ja-JP" sz="2000" dirty="0" smtClean="0"/>
              <a:t>)</a:t>
            </a:r>
            <a:r>
              <a:rPr lang="ja-JP" altLang="en-US" sz="2000" dirty="0" smtClean="0"/>
              <a:t>を取得する。</a:t>
            </a:r>
            <a:endParaRPr lang="en-US" altLang="ja-JP" sz="2000" dirty="0" smtClean="0"/>
          </a:p>
          <a:p>
            <a:r>
              <a:rPr lang="en-US" altLang="ja-JP" sz="2000" dirty="0" err="1" smtClean="0"/>
              <a:t>getWidth</a:t>
            </a:r>
            <a:r>
              <a:rPr lang="en-US" altLang="ja-JP" sz="2000" dirty="0" smtClean="0"/>
              <a:t>(): </a:t>
            </a:r>
            <a:r>
              <a:rPr lang="ja-JP" altLang="en-US" sz="2000" dirty="0" smtClean="0"/>
              <a:t>アクティブな画像の横幅</a:t>
            </a:r>
            <a:r>
              <a:rPr lang="en-US" altLang="ja-JP" sz="2000" dirty="0" smtClean="0"/>
              <a:t>(</a:t>
            </a:r>
            <a:r>
              <a:rPr lang="ja-JP" altLang="en-US" sz="2000" dirty="0" smtClean="0"/>
              <a:t>ピクセル数</a:t>
            </a:r>
            <a:r>
              <a:rPr lang="en-US" altLang="ja-JP" sz="2000" dirty="0" smtClean="0"/>
              <a:t>)</a:t>
            </a:r>
            <a:r>
              <a:rPr lang="ja-JP" altLang="en-US" sz="2000" dirty="0" smtClean="0"/>
              <a:t>を取得する。</a:t>
            </a:r>
            <a:endParaRPr lang="en-US" altLang="ja-JP" sz="2000" dirty="0" smtClean="0"/>
          </a:p>
          <a:p>
            <a:r>
              <a:rPr lang="en-US" altLang="ja-JP" sz="2000" dirty="0" err="1" smtClean="0"/>
              <a:t>getHeight</a:t>
            </a:r>
            <a:r>
              <a:rPr lang="en-US" altLang="ja-JP" sz="2000" dirty="0" smtClean="0"/>
              <a:t>(): </a:t>
            </a:r>
            <a:r>
              <a:rPr lang="ja-JP" altLang="en-US" sz="2000" dirty="0" smtClean="0"/>
              <a:t>アクティブな画像の縦の長さ</a:t>
            </a:r>
            <a:r>
              <a:rPr lang="en-US" altLang="ja-JP" sz="2000" dirty="0" smtClean="0"/>
              <a:t>(</a:t>
            </a:r>
            <a:r>
              <a:rPr lang="ja-JP" altLang="en-US" sz="2000" dirty="0" smtClean="0"/>
              <a:t>ピクセル数</a:t>
            </a:r>
            <a:r>
              <a:rPr lang="en-US" altLang="ja-JP" sz="2000" dirty="0" smtClean="0"/>
              <a:t>)</a:t>
            </a:r>
            <a:r>
              <a:rPr lang="ja-JP" altLang="en-US" sz="2000" dirty="0" smtClean="0"/>
              <a:t>を取得する。</a:t>
            </a:r>
            <a:endParaRPr lang="en-US" altLang="ja-JP" sz="2000" dirty="0" smtClean="0"/>
          </a:p>
          <a:p>
            <a:r>
              <a:rPr lang="en-US" altLang="ja-JP" sz="2000" dirty="0" err="1" smtClean="0"/>
              <a:t>bitDepth</a:t>
            </a:r>
            <a:r>
              <a:rPr lang="en-US" altLang="ja-JP" sz="2000" dirty="0" smtClean="0"/>
              <a:t>(): </a:t>
            </a:r>
            <a:r>
              <a:rPr lang="ja-JP" altLang="en-US" sz="2000" dirty="0" smtClean="0"/>
              <a:t>アクティブな画像のピクセル値のビット数を返す。</a:t>
            </a:r>
            <a:r>
              <a:rPr lang="en-US" altLang="ja-JP" sz="2000" dirty="0" smtClean="0"/>
              <a:t>8, 16, 24(RGB), 32(float)</a:t>
            </a:r>
            <a:r>
              <a:rPr lang="ja-JP" altLang="en-US" sz="2000" dirty="0" smtClean="0"/>
              <a:t>のいずれかが返る。</a:t>
            </a:r>
            <a:endParaRPr lang="en-US" altLang="ja-JP" sz="2000" dirty="0" smtClean="0"/>
          </a:p>
          <a:p>
            <a:r>
              <a:rPr lang="en-US" altLang="ja-JP" sz="2000" dirty="0" err="1" smtClean="0"/>
              <a:t>selectImage</a:t>
            </a:r>
            <a:r>
              <a:rPr lang="en-US" altLang="ja-JP" sz="2000" dirty="0" smtClean="0"/>
              <a:t>(id): id</a:t>
            </a:r>
            <a:r>
              <a:rPr lang="ja-JP" altLang="en-US" sz="2000" dirty="0" err="1" smtClean="0"/>
              <a:t>が負の</a:t>
            </a:r>
            <a:r>
              <a:rPr lang="ja-JP" altLang="en-US" sz="2000" dirty="0" smtClean="0"/>
              <a:t>値の場合、</a:t>
            </a:r>
            <a:r>
              <a:rPr lang="en-US" altLang="ja-JP" sz="2000" dirty="0" smtClean="0"/>
              <a:t>id</a:t>
            </a:r>
            <a:r>
              <a:rPr lang="ja-JP" altLang="en-US" sz="2000" dirty="0" smtClean="0"/>
              <a:t>という</a:t>
            </a:r>
            <a:r>
              <a:rPr lang="en-US" altLang="ja-JP" sz="2000" dirty="0" smtClean="0"/>
              <a:t>ID</a:t>
            </a:r>
            <a:r>
              <a:rPr lang="ja-JP" altLang="en-US" sz="2000" dirty="0" smtClean="0"/>
              <a:t>番号の画像をアクティブにする。</a:t>
            </a:r>
            <a:r>
              <a:rPr lang="en-US" altLang="ja-JP" sz="2000" dirty="0" smtClean="0"/>
              <a:t>id</a:t>
            </a:r>
            <a:r>
              <a:rPr lang="ja-JP" altLang="en-US" sz="2000" dirty="0" smtClean="0"/>
              <a:t>が正の値の場合、</a:t>
            </a:r>
            <a:r>
              <a:rPr lang="en-US" altLang="ja-JP" sz="2000" dirty="0" smtClean="0"/>
              <a:t>Window</a:t>
            </a:r>
            <a:r>
              <a:rPr lang="ja-JP" altLang="en-US" sz="2000" dirty="0" smtClean="0"/>
              <a:t>メニューに示された順で</a:t>
            </a:r>
            <a:r>
              <a:rPr lang="en-US" altLang="ja-JP" sz="2000" dirty="0" smtClean="0"/>
              <a:t>id</a:t>
            </a:r>
            <a:r>
              <a:rPr lang="ja-JP" altLang="en-US" sz="2000" dirty="0" smtClean="0"/>
              <a:t>番目の画像をアクティブにする。</a:t>
            </a:r>
            <a:endParaRPr lang="en-US" altLang="ja-JP" sz="2000" dirty="0" smtClean="0"/>
          </a:p>
          <a:p>
            <a:r>
              <a:rPr lang="en-US" altLang="ja-JP" sz="2000" dirty="0" smtClean="0"/>
              <a:t>snapshot():</a:t>
            </a:r>
            <a:r>
              <a:rPr lang="ja-JP" altLang="en-US" sz="2000" dirty="0" smtClean="0"/>
              <a:t>アクティブな画像のバックアップコピーをとる。あとで</a:t>
            </a:r>
            <a:r>
              <a:rPr lang="en-US" altLang="ja-JP" sz="2000" dirty="0" smtClean="0"/>
              <a:t>reset</a:t>
            </a:r>
            <a:r>
              <a:rPr lang="ja-JP" altLang="en-US" sz="2000" dirty="0" smtClean="0"/>
              <a:t>により回復できる。</a:t>
            </a:r>
            <a:endParaRPr lang="en-US" altLang="ja-JP" sz="2000" dirty="0" smtClean="0"/>
          </a:p>
          <a:p>
            <a:r>
              <a:rPr lang="en-US" altLang="ja-JP" sz="2000" dirty="0" smtClean="0"/>
              <a:t>reset(): </a:t>
            </a:r>
            <a:r>
              <a:rPr lang="ja-JP" altLang="en-US" sz="2000" dirty="0" smtClean="0"/>
              <a:t>バックアップ画像を回復する。</a:t>
            </a:r>
            <a:endParaRPr lang="en-US" altLang="ja-JP" sz="20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97</a:t>
            </a:fld>
            <a:endParaRPr kumimoji="1" lang="ja-JP" altLang="en-US">
              <a:solidFill>
                <a:srgbClr val="464653"/>
              </a:solidFill>
            </a:endParaRPr>
          </a:p>
        </p:txBody>
      </p:sp>
    </p:spTree>
    <p:extLst>
      <p:ext uri="{BB962C8B-B14F-4D97-AF65-F5344CB8AC3E}">
        <p14:creationId xmlns:p14="http://schemas.microsoft.com/office/powerpoint/2010/main" val="230866442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smtClean="0"/>
              <a:t>選択枠</a:t>
            </a:r>
            <a:r>
              <a:rPr lang="en-US" altLang="ja-JP" dirty="0" smtClean="0"/>
              <a:t>(ROI)</a:t>
            </a:r>
            <a:r>
              <a:rPr lang="ja-JP" altLang="en-US" dirty="0" smtClean="0"/>
              <a:t>関係</a:t>
            </a:r>
            <a:r>
              <a:rPr lang="ja-JP" altLang="en-US" dirty="0"/>
              <a:t>の関数</a:t>
            </a:r>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72707" name="コンテンツ プレースホルダ 2"/>
          <p:cNvSpPr>
            <a:spLocks noGrp="1"/>
          </p:cNvSpPr>
          <p:nvPr>
            <p:ph sz="quarter" idx="1"/>
          </p:nvPr>
        </p:nvSpPr>
        <p:spPr/>
        <p:txBody>
          <a:bodyPr>
            <a:normAutofit/>
          </a:bodyPr>
          <a:lstStyle/>
          <a:p>
            <a:r>
              <a:rPr lang="en-US" altLang="ja-JP" sz="2000" dirty="0" err="1" smtClean="0"/>
              <a:t>makeLine</a:t>
            </a:r>
            <a:r>
              <a:rPr lang="en-US" altLang="ja-JP" sz="2000" dirty="0" smtClean="0"/>
              <a:t>(x1, y1, x2, y2): </a:t>
            </a:r>
            <a:r>
              <a:rPr lang="ja-JP" altLang="en-US" sz="2000" dirty="0" smtClean="0"/>
              <a:t>直線選択枠を作成する。座標のセットを並べることで複数の直線を選択することもできる。例えば</a:t>
            </a:r>
            <a:r>
              <a:rPr lang="en-US" altLang="ja-JP" sz="2000" dirty="0" err="1" smtClean="0"/>
              <a:t>makeLine</a:t>
            </a:r>
            <a:r>
              <a:rPr lang="en-US" altLang="ja-JP" sz="2000" dirty="0" smtClean="0"/>
              <a:t>(25,34,44,19,69,30,71,56)</a:t>
            </a:r>
            <a:r>
              <a:rPr lang="ja-JP" altLang="en-US" sz="2000" dirty="0" err="1" smtClean="0"/>
              <a:t>。</a:t>
            </a:r>
            <a:endParaRPr lang="en-US" altLang="ja-JP" sz="2000" dirty="0" smtClean="0"/>
          </a:p>
          <a:p>
            <a:r>
              <a:rPr lang="en-US" altLang="ja-JP" sz="2000" dirty="0" err="1" smtClean="0"/>
              <a:t>makeOval</a:t>
            </a:r>
            <a:r>
              <a:rPr lang="en-US" altLang="ja-JP" sz="2000" dirty="0" smtClean="0"/>
              <a:t>(x, y, width, height): </a:t>
            </a:r>
            <a:r>
              <a:rPr lang="ja-JP" altLang="en-US" sz="2000" dirty="0" smtClean="0"/>
              <a:t>楕円の選択枠を作成する。</a:t>
            </a:r>
            <a:endParaRPr lang="en-US" altLang="ja-JP" sz="2000" dirty="0" smtClean="0"/>
          </a:p>
          <a:p>
            <a:r>
              <a:rPr lang="es-ES" altLang="ja-JP" sz="2000" dirty="0" smtClean="0"/>
              <a:t>makePolygon(x1, y1, x2, y2, x3, y3, ...): </a:t>
            </a:r>
            <a:r>
              <a:rPr lang="ja-JP" altLang="en-US" sz="2000" dirty="0" smtClean="0"/>
              <a:t>多角形の選択枠を作成する。少なくとも</a:t>
            </a:r>
            <a:r>
              <a:rPr lang="en-US" altLang="ja-JP" sz="2000" dirty="0" smtClean="0"/>
              <a:t>3</a:t>
            </a:r>
            <a:r>
              <a:rPr lang="ja-JP" altLang="en-US" sz="2000" dirty="0" smtClean="0"/>
              <a:t>つ、</a:t>
            </a:r>
            <a:r>
              <a:rPr lang="en-US" altLang="ja-JP" sz="2000" dirty="0" smtClean="0"/>
              <a:t>200</a:t>
            </a:r>
            <a:r>
              <a:rPr lang="ja-JP" altLang="en-US" sz="2000" dirty="0" smtClean="0"/>
              <a:t>を超えない数の座標を指定する。例</a:t>
            </a:r>
            <a:r>
              <a:rPr lang="en-US" altLang="ja-JP" sz="2000" dirty="0" smtClean="0"/>
              <a:t>)</a:t>
            </a:r>
            <a:r>
              <a:rPr lang="en-US" altLang="ja-JP" sz="2000" dirty="0" err="1" smtClean="0"/>
              <a:t>MakePolygon</a:t>
            </a:r>
            <a:r>
              <a:rPr lang="en-US" altLang="ja-JP" sz="2000" dirty="0" smtClean="0"/>
              <a:t>(20,48,59,13,101,40,75,77,38,70)</a:t>
            </a:r>
            <a:r>
              <a:rPr lang="ja-JP" altLang="en-US" sz="2000" dirty="0" smtClean="0"/>
              <a:t>により五角形の選択枠ができる。</a:t>
            </a:r>
            <a:endParaRPr lang="en-US" altLang="ja-JP" sz="2000" dirty="0" smtClean="0"/>
          </a:p>
          <a:p>
            <a:r>
              <a:rPr lang="en-US" altLang="ja-JP" sz="2000" dirty="0" err="1" smtClean="0"/>
              <a:t>makeRectangle</a:t>
            </a:r>
            <a:r>
              <a:rPr lang="en-US" altLang="ja-JP" sz="2000" dirty="0" smtClean="0"/>
              <a:t>(x, y, width, height): </a:t>
            </a:r>
            <a:r>
              <a:rPr lang="ja-JP" altLang="en-US" sz="2000" dirty="0" smtClean="0"/>
              <a:t>長方形の選択枠を作成する。</a:t>
            </a:r>
            <a:endParaRPr lang="en-US" altLang="ja-JP" sz="2000" dirty="0" smtClean="0"/>
          </a:p>
          <a:p>
            <a:r>
              <a:rPr lang="en-US" altLang="ja-JP" sz="2000" dirty="0" err="1" smtClean="0"/>
              <a:t>makeSelection</a:t>
            </a:r>
            <a:r>
              <a:rPr lang="en-US" altLang="ja-JP" sz="2000" dirty="0" smtClean="0"/>
              <a:t>(type, </a:t>
            </a:r>
            <a:r>
              <a:rPr lang="en-US" altLang="ja-JP" sz="2000" dirty="0" err="1" smtClean="0"/>
              <a:t>xcoord</a:t>
            </a:r>
            <a:r>
              <a:rPr lang="en-US" altLang="ja-JP" sz="2000" dirty="0" smtClean="0"/>
              <a:t>, </a:t>
            </a:r>
            <a:r>
              <a:rPr lang="en-US" altLang="ja-JP" sz="2000" dirty="0" err="1" smtClean="0"/>
              <a:t>ycoord</a:t>
            </a:r>
            <a:r>
              <a:rPr lang="en-US" altLang="ja-JP" sz="2000" dirty="0" smtClean="0"/>
              <a:t>): </a:t>
            </a:r>
            <a:r>
              <a:rPr lang="en-US" altLang="ja-JP" sz="2000" dirty="0" err="1" smtClean="0"/>
              <a:t>xcoord</a:t>
            </a:r>
            <a:r>
              <a:rPr lang="en-US" altLang="ja-JP" sz="2000" dirty="0" smtClean="0"/>
              <a:t> and </a:t>
            </a:r>
            <a:r>
              <a:rPr lang="en-US" altLang="ja-JP" sz="2000" dirty="0" err="1" smtClean="0"/>
              <a:t>ycoord</a:t>
            </a:r>
            <a:r>
              <a:rPr lang="ja-JP" altLang="en-US" sz="2000" dirty="0" smtClean="0"/>
              <a:t>はそれぞれ</a:t>
            </a:r>
            <a:r>
              <a:rPr lang="en-US" altLang="ja-JP" sz="2000" dirty="0" smtClean="0"/>
              <a:t>X</a:t>
            </a:r>
            <a:r>
              <a:rPr lang="ja-JP" altLang="en-US" sz="2000" dirty="0" smtClean="0"/>
              <a:t>座標、</a:t>
            </a:r>
            <a:r>
              <a:rPr lang="en-US" altLang="ja-JP" sz="2000" dirty="0" smtClean="0"/>
              <a:t>Y</a:t>
            </a:r>
            <a:r>
              <a:rPr lang="ja-JP" altLang="en-US" sz="2000" dirty="0" smtClean="0"/>
              <a:t>座標を表す数値配列。</a:t>
            </a:r>
            <a:r>
              <a:rPr lang="en-US" altLang="ja-JP" sz="2000" dirty="0" smtClean="0"/>
              <a:t>type</a:t>
            </a:r>
            <a:r>
              <a:rPr lang="ja-JP" altLang="en-US" sz="2000" dirty="0" smtClean="0"/>
              <a:t>は</a:t>
            </a:r>
            <a:r>
              <a:rPr lang="en-US" altLang="ja-JP" sz="2000" dirty="0" smtClean="0"/>
              <a:t>"polygon", "freehand", "polyline", "</a:t>
            </a:r>
            <a:r>
              <a:rPr lang="en-US" altLang="ja-JP" sz="2000" dirty="0" err="1" smtClean="0"/>
              <a:t>freeline</a:t>
            </a:r>
            <a:r>
              <a:rPr lang="en-US" altLang="ja-JP" sz="2000" dirty="0" smtClean="0"/>
              <a:t>", "angle", "point"</a:t>
            </a:r>
            <a:r>
              <a:rPr lang="ja-JP" altLang="en-US" sz="2000" dirty="0" smtClean="0"/>
              <a:t>のいずれか、あるいは</a:t>
            </a:r>
            <a:r>
              <a:rPr lang="en-US" altLang="ja-JP" sz="2000" dirty="0" err="1" smtClean="0"/>
              <a:t>selectionType</a:t>
            </a:r>
            <a:r>
              <a:rPr lang="ja-JP" altLang="en-US" sz="2000" dirty="0" smtClean="0"/>
              <a:t>で返される数値。</a:t>
            </a:r>
            <a:endParaRPr lang="en-US" altLang="ja-JP" sz="2000" dirty="0" smtClean="0"/>
          </a:p>
          <a:p>
            <a:r>
              <a:rPr lang="en-US" altLang="ja-JP" sz="2000" dirty="0" err="1" smtClean="0"/>
              <a:t>getSelectionCoordinates</a:t>
            </a:r>
            <a:r>
              <a:rPr lang="en-US" altLang="ja-JP" sz="2000" dirty="0" smtClean="0"/>
              <a:t>(</a:t>
            </a:r>
            <a:r>
              <a:rPr lang="en-US" altLang="ja-JP" sz="2000" dirty="0" err="1" smtClean="0"/>
              <a:t>sCoordinates</a:t>
            </a:r>
            <a:r>
              <a:rPr lang="en-US" altLang="ja-JP" sz="2000" dirty="0" smtClean="0"/>
              <a:t>, </a:t>
            </a:r>
            <a:r>
              <a:rPr lang="en-US" altLang="ja-JP" sz="2000" dirty="0" err="1" smtClean="0"/>
              <a:t>yCoordinates</a:t>
            </a:r>
            <a:r>
              <a:rPr lang="en-US" altLang="ja-JP" sz="2000" dirty="0" smtClean="0"/>
              <a:t>): </a:t>
            </a:r>
            <a:r>
              <a:rPr lang="ja-JP" altLang="en-US" sz="2000" dirty="0" smtClean="0"/>
              <a:t>現在の選択枠を規定する点群の</a:t>
            </a:r>
            <a:r>
              <a:rPr lang="en-US" altLang="ja-JP" sz="2000" dirty="0" smtClean="0"/>
              <a:t>X</a:t>
            </a:r>
            <a:r>
              <a:rPr lang="ja-JP" altLang="en-US" sz="2000" dirty="0" smtClean="0"/>
              <a:t>座標、</a:t>
            </a:r>
            <a:r>
              <a:rPr lang="en-US" altLang="ja-JP" sz="2000" dirty="0" smtClean="0"/>
              <a:t>Y</a:t>
            </a:r>
            <a:r>
              <a:rPr lang="ja-JP" altLang="en-US" sz="2000" dirty="0" smtClean="0"/>
              <a:t>座標を</a:t>
            </a:r>
            <a:r>
              <a:rPr lang="en-US" altLang="ja-JP" sz="2000" dirty="0" smtClean="0"/>
              <a:t>2</a:t>
            </a:r>
            <a:r>
              <a:rPr lang="ja-JP" altLang="en-US" sz="2000" dirty="0" err="1" smtClean="0"/>
              <a:t>つの</a:t>
            </a:r>
            <a:r>
              <a:rPr lang="ja-JP" altLang="en-US" sz="2000" dirty="0" smtClean="0"/>
              <a:t>配列として返す。</a:t>
            </a:r>
            <a:endParaRPr lang="en-US" altLang="ja-JP" sz="2000" dirty="0" smtClean="0"/>
          </a:p>
          <a:p>
            <a:pPr>
              <a:buFont typeface="Wingdings 2" panose="05020102010507070707" pitchFamily="18" charset="2"/>
              <a:buNone/>
            </a:pPr>
            <a:endParaRPr lang="ja-JP" altLang="en-US" sz="20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98</a:t>
            </a:fld>
            <a:endParaRPr kumimoji="1" lang="ja-JP" altLang="en-US">
              <a:solidFill>
                <a:srgbClr val="464653"/>
              </a:solidFill>
            </a:endParaRPr>
          </a:p>
        </p:txBody>
      </p:sp>
    </p:spTree>
    <p:extLst>
      <p:ext uri="{BB962C8B-B14F-4D97-AF65-F5344CB8AC3E}">
        <p14:creationId xmlns:p14="http://schemas.microsoft.com/office/powerpoint/2010/main" val="109589067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描画関係の</a:t>
            </a:r>
            <a:r>
              <a:rPr lang="ja-JP" altLang="en-US" dirty="0" smtClean="0"/>
              <a:t>関数 </a:t>
            </a:r>
            <a:r>
              <a:rPr lang="en-US" altLang="ja-JP" dirty="0" smtClean="0"/>
              <a:t>(1)</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solidFill>
                  <a:srgbClr val="464653"/>
                </a:solidFill>
              </a:rPr>
              <a:t>2018/4/9,16,23</a:t>
            </a:r>
            <a:endParaRPr kumimoji="1" lang="ja-JP" altLang="en-US" dirty="0">
              <a:solidFill>
                <a:srgbClr val="464653"/>
              </a:solidFill>
            </a:endParaRPr>
          </a:p>
        </p:txBody>
      </p:sp>
      <p:sp>
        <p:nvSpPr>
          <p:cNvPr id="4" name="フッター プレースホルダー 3"/>
          <p:cNvSpPr>
            <a:spLocks noGrp="1"/>
          </p:cNvSpPr>
          <p:nvPr>
            <p:ph type="ftr" sz="quarter" idx="11"/>
          </p:nvPr>
        </p:nvSpPr>
        <p:spPr/>
        <p:txBody>
          <a:bodyPr/>
          <a:lstStyle/>
          <a:p>
            <a:r>
              <a:rPr kumimoji="1" lang="ja-JP" altLang="en-US" smtClean="0">
                <a:solidFill>
                  <a:srgbClr val="464653"/>
                </a:solidFill>
              </a:rPr>
              <a:t>生物化学実験法 </a:t>
            </a:r>
            <a:r>
              <a:rPr kumimoji="1" lang="en-GB" altLang="ja-JP" smtClean="0">
                <a:solidFill>
                  <a:srgbClr val="464653"/>
                </a:solidFill>
              </a:rPr>
              <a:t>PC</a:t>
            </a:r>
            <a:r>
              <a:rPr kumimoji="1" lang="ja-JP" altLang="en-US" smtClean="0">
                <a:solidFill>
                  <a:srgbClr val="464653"/>
                </a:solidFill>
              </a:rPr>
              <a:t>演習</a:t>
            </a:r>
            <a:endParaRPr kumimoji="1" lang="ja-JP" altLang="en-US" dirty="0">
              <a:solidFill>
                <a:srgbClr val="464653"/>
              </a:solidFill>
            </a:endParaRPr>
          </a:p>
        </p:txBody>
      </p:sp>
      <p:sp>
        <p:nvSpPr>
          <p:cNvPr id="73731" name="コンテンツ プレースホルダ 2"/>
          <p:cNvSpPr>
            <a:spLocks noGrp="1"/>
          </p:cNvSpPr>
          <p:nvPr>
            <p:ph sz="quarter" idx="1"/>
          </p:nvPr>
        </p:nvSpPr>
        <p:spPr/>
        <p:txBody>
          <a:bodyPr>
            <a:normAutofit fontScale="92500" lnSpcReduction="10000"/>
          </a:bodyPr>
          <a:lstStyle/>
          <a:p>
            <a:r>
              <a:rPr lang="en-US" altLang="ja-JP" sz="2000" dirty="0" err="1" smtClean="0"/>
              <a:t>setColor</a:t>
            </a:r>
            <a:r>
              <a:rPr lang="en-US" altLang="ja-JP" sz="2000" dirty="0" smtClean="0"/>
              <a:t>(r, g, b): </a:t>
            </a:r>
            <a:r>
              <a:rPr lang="ja-JP" altLang="en-US" sz="2000" dirty="0" smtClean="0"/>
              <a:t>描画をする際の色を設定。</a:t>
            </a:r>
            <a:r>
              <a:rPr lang="en-US" altLang="ja-JP" sz="2000" dirty="0" smtClean="0"/>
              <a:t>r, g, b </a:t>
            </a:r>
            <a:r>
              <a:rPr lang="ja-JP" altLang="en-US" sz="2000" dirty="0" smtClean="0"/>
              <a:t>は</a:t>
            </a:r>
            <a:r>
              <a:rPr lang="en-US" altLang="ja-JP" sz="2000" dirty="0" smtClean="0"/>
              <a:t>0</a:t>
            </a:r>
            <a:r>
              <a:rPr lang="ja-JP" altLang="en-US" sz="2000" dirty="0" smtClean="0"/>
              <a:t>以上</a:t>
            </a:r>
            <a:r>
              <a:rPr lang="en-US" altLang="ja-JP" sz="2000" dirty="0" smtClean="0"/>
              <a:t>255</a:t>
            </a:r>
            <a:r>
              <a:rPr lang="ja-JP" altLang="en-US" sz="2000" dirty="0" smtClean="0"/>
              <a:t>以下の整数。</a:t>
            </a:r>
            <a:endParaRPr lang="en-US" altLang="ja-JP" sz="2000" dirty="0" smtClean="0"/>
          </a:p>
          <a:p>
            <a:r>
              <a:rPr lang="en-US" altLang="ja-JP" sz="2000" dirty="0" err="1" smtClean="0"/>
              <a:t>setColor</a:t>
            </a:r>
            <a:r>
              <a:rPr lang="en-US" altLang="ja-JP" sz="2000" dirty="0" smtClean="0"/>
              <a:t>(value):</a:t>
            </a:r>
            <a:r>
              <a:rPr lang="ja-JP" altLang="en-US" sz="2000" dirty="0" smtClean="0"/>
              <a:t>描画をする際の色を設定。 </a:t>
            </a:r>
            <a:r>
              <a:rPr lang="en-US" altLang="ja-JP" sz="2000" dirty="0" smtClean="0"/>
              <a:t>8</a:t>
            </a:r>
            <a:r>
              <a:rPr lang="ja-JP" altLang="en-US" sz="2000" dirty="0" smtClean="0"/>
              <a:t>ビット画像では</a:t>
            </a:r>
            <a:r>
              <a:rPr lang="en-US" altLang="ja-JP" sz="2000" dirty="0" smtClean="0"/>
              <a:t>0&lt;=value&lt;=255. 16</a:t>
            </a:r>
            <a:r>
              <a:rPr lang="ja-JP" altLang="en-US" sz="2000" dirty="0" smtClean="0"/>
              <a:t>ビット画像では</a:t>
            </a:r>
            <a:r>
              <a:rPr lang="en-US" altLang="ja-JP" sz="2000" dirty="0" smtClean="0"/>
              <a:t>0&lt;=value&lt;=65535. RGB</a:t>
            </a:r>
            <a:r>
              <a:rPr lang="ja-JP" altLang="en-US" sz="2000" dirty="0" smtClean="0"/>
              <a:t>画像では</a:t>
            </a:r>
            <a:r>
              <a:rPr lang="en-US" altLang="ja-JP" sz="2000" dirty="0" smtClean="0"/>
              <a:t> 16</a:t>
            </a:r>
            <a:r>
              <a:rPr lang="ja-JP" altLang="en-US" sz="2000" dirty="0" smtClean="0"/>
              <a:t>進定数を用いて表現。例えば赤は</a:t>
            </a:r>
            <a:r>
              <a:rPr lang="en-US" altLang="ja-JP" sz="2000" dirty="0" smtClean="0"/>
              <a:t>0xff0000</a:t>
            </a:r>
            <a:r>
              <a:rPr lang="ja-JP" altLang="en-US" sz="2000" dirty="0" err="1" smtClean="0"/>
              <a:t>。</a:t>
            </a:r>
            <a:endParaRPr lang="en-US" altLang="ja-JP" sz="2000" dirty="0" smtClean="0"/>
          </a:p>
          <a:p>
            <a:r>
              <a:rPr lang="ja-JP" altLang="en-US" sz="2000" dirty="0" smtClean="0"/>
              <a:t>上記ふたつは</a:t>
            </a:r>
            <a:r>
              <a:rPr lang="en-US" altLang="ja-JP" sz="2000" dirty="0" smtClean="0"/>
              <a:t>Foreground Color</a:t>
            </a:r>
            <a:r>
              <a:rPr lang="ja-JP" altLang="en-US" sz="2000" dirty="0" smtClean="0"/>
              <a:t>の設定は変えない。従って</a:t>
            </a:r>
            <a:r>
              <a:rPr lang="en-US" altLang="ja-JP" sz="2000" dirty="0" smtClean="0"/>
              <a:t>run("Draw")</a:t>
            </a:r>
            <a:r>
              <a:rPr lang="ja-JP" altLang="en-US" sz="2000" dirty="0" smtClean="0"/>
              <a:t>や</a:t>
            </a:r>
            <a:r>
              <a:rPr lang="en-US" altLang="ja-JP" sz="2000" dirty="0" smtClean="0"/>
              <a:t>run("Fill")</a:t>
            </a:r>
            <a:r>
              <a:rPr lang="ja-JP" altLang="en-US" sz="2000" dirty="0" smtClean="0"/>
              <a:t>の際の色には影響しない。</a:t>
            </a:r>
            <a:endParaRPr lang="en-US" altLang="ja-JP" sz="2000" dirty="0" smtClean="0"/>
          </a:p>
          <a:p>
            <a:r>
              <a:rPr lang="en-US" altLang="ja-JP" sz="2000" dirty="0" err="1" smtClean="0"/>
              <a:t>setForegroundColor</a:t>
            </a:r>
            <a:r>
              <a:rPr lang="en-US" altLang="ja-JP" sz="2000" dirty="0" smtClean="0"/>
              <a:t>(r, g, b): Foreground color</a:t>
            </a:r>
            <a:r>
              <a:rPr lang="ja-JP" altLang="en-US" sz="2000" dirty="0" smtClean="0"/>
              <a:t>を設定する。</a:t>
            </a:r>
            <a:r>
              <a:rPr lang="en-US" altLang="ja-JP" sz="2000" dirty="0" smtClean="0"/>
              <a:t> r, g, b </a:t>
            </a:r>
            <a:r>
              <a:rPr lang="ja-JP" altLang="en-US" sz="2000" dirty="0" smtClean="0"/>
              <a:t>は</a:t>
            </a:r>
            <a:r>
              <a:rPr lang="en-US" altLang="ja-JP" sz="2000" dirty="0" smtClean="0"/>
              <a:t>0</a:t>
            </a:r>
            <a:r>
              <a:rPr lang="ja-JP" altLang="en-US" sz="2000" dirty="0" smtClean="0"/>
              <a:t>以上</a:t>
            </a:r>
            <a:r>
              <a:rPr lang="en-US" altLang="ja-JP" sz="2000" dirty="0" smtClean="0"/>
              <a:t>255</a:t>
            </a:r>
            <a:r>
              <a:rPr lang="ja-JP" altLang="en-US" sz="2000" dirty="0" smtClean="0"/>
              <a:t>以下の整数。</a:t>
            </a:r>
            <a:endParaRPr lang="en-US" altLang="ja-JP" sz="2000" dirty="0" smtClean="0"/>
          </a:p>
          <a:p>
            <a:r>
              <a:rPr lang="en-US" altLang="ja-JP" sz="2000" dirty="0" err="1" smtClean="0"/>
              <a:t>setBackgroundColor</a:t>
            </a:r>
            <a:r>
              <a:rPr lang="en-US" altLang="ja-JP" sz="2000" dirty="0" smtClean="0"/>
              <a:t>(r, g, b): Background color</a:t>
            </a:r>
            <a:r>
              <a:rPr lang="ja-JP" altLang="en-US" sz="2000" dirty="0" smtClean="0"/>
              <a:t>を設定する。</a:t>
            </a:r>
            <a:r>
              <a:rPr lang="en-US" altLang="ja-JP" sz="2000" dirty="0" smtClean="0"/>
              <a:t> r, g, b </a:t>
            </a:r>
            <a:r>
              <a:rPr lang="ja-JP" altLang="en-US" sz="2000" dirty="0" smtClean="0"/>
              <a:t>は</a:t>
            </a:r>
            <a:r>
              <a:rPr lang="en-US" altLang="ja-JP" sz="2000" dirty="0" smtClean="0"/>
              <a:t>0</a:t>
            </a:r>
            <a:r>
              <a:rPr lang="ja-JP" altLang="en-US" sz="2000" dirty="0" smtClean="0"/>
              <a:t>以上</a:t>
            </a:r>
            <a:r>
              <a:rPr lang="en-US" altLang="ja-JP" sz="2000" dirty="0" smtClean="0"/>
              <a:t>255</a:t>
            </a:r>
            <a:r>
              <a:rPr lang="ja-JP" altLang="en-US" sz="2000" dirty="0" smtClean="0"/>
              <a:t>以下の整数。</a:t>
            </a:r>
            <a:endParaRPr lang="en-US" altLang="ja-JP" sz="2000" dirty="0" smtClean="0"/>
          </a:p>
          <a:p>
            <a:r>
              <a:rPr lang="en-US" altLang="ja-JP" sz="2000" dirty="0" err="1" smtClean="0"/>
              <a:t>setLineWidth</a:t>
            </a:r>
            <a:r>
              <a:rPr lang="en-US" altLang="ja-JP" sz="2000" dirty="0" smtClean="0"/>
              <a:t>(width): </a:t>
            </a:r>
            <a:r>
              <a:rPr lang="ja-JP" altLang="en-US" sz="2000" dirty="0" smtClean="0"/>
              <a:t>描画の線の太さを設定する。</a:t>
            </a:r>
            <a:endParaRPr lang="en-US" altLang="ja-JP" sz="2000" dirty="0" smtClean="0"/>
          </a:p>
          <a:p>
            <a:r>
              <a:rPr lang="en-US" altLang="ja-JP" sz="2000" dirty="0" err="1" smtClean="0"/>
              <a:t>setFont</a:t>
            </a:r>
            <a:r>
              <a:rPr lang="en-US" altLang="ja-JP" sz="2000" dirty="0" smtClean="0"/>
              <a:t>(name, size[, style]):name</a:t>
            </a:r>
            <a:r>
              <a:rPr lang="ja-JP" altLang="en-US" sz="2000" dirty="0" smtClean="0"/>
              <a:t>は</a:t>
            </a:r>
            <a:r>
              <a:rPr lang="en-US" altLang="ja-JP" sz="2000" dirty="0" smtClean="0"/>
              <a:t>"</a:t>
            </a:r>
            <a:r>
              <a:rPr lang="en-US" altLang="ja-JP" sz="2000" dirty="0" err="1" smtClean="0"/>
              <a:t>SansSerif</a:t>
            </a:r>
            <a:r>
              <a:rPr lang="en-US" altLang="ja-JP" sz="2000" dirty="0" smtClean="0"/>
              <a:t>", "Serif", "Monospaced"</a:t>
            </a:r>
            <a:r>
              <a:rPr lang="ja-JP" altLang="en-US" sz="2000" dirty="0" smtClean="0"/>
              <a:t>のいずれか。</a:t>
            </a:r>
            <a:r>
              <a:rPr lang="en-US" altLang="ja-JP" sz="2000" dirty="0" smtClean="0"/>
              <a:t>style</a:t>
            </a:r>
            <a:r>
              <a:rPr lang="ja-JP" altLang="en-US" sz="2000" dirty="0" smtClean="0"/>
              <a:t>として</a:t>
            </a:r>
            <a:r>
              <a:rPr lang="en-US" altLang="ja-JP" sz="2000" dirty="0" smtClean="0"/>
              <a:t>"</a:t>
            </a:r>
            <a:r>
              <a:rPr lang="en-US" altLang="ja-JP" sz="2000" dirty="0" err="1" smtClean="0"/>
              <a:t>bold","italic</a:t>
            </a:r>
            <a:r>
              <a:rPr lang="en-US" altLang="ja-JP" sz="2000" dirty="0" smtClean="0"/>
              <a:t>",</a:t>
            </a:r>
            <a:r>
              <a:rPr lang="ja-JP" altLang="en-US" sz="2000" dirty="0" smtClean="0"/>
              <a:t>または両方を指定することができる。さらに</a:t>
            </a:r>
            <a:r>
              <a:rPr lang="en-US" altLang="ja-JP" sz="2000" dirty="0" smtClean="0"/>
              <a:t>"</a:t>
            </a:r>
            <a:r>
              <a:rPr lang="en-US" altLang="ja-JP" sz="2000" dirty="0" err="1" smtClean="0"/>
              <a:t>antialiased</a:t>
            </a:r>
            <a:r>
              <a:rPr lang="en-US" altLang="ja-JP" sz="2000" dirty="0" smtClean="0"/>
              <a:t>"</a:t>
            </a:r>
            <a:r>
              <a:rPr lang="ja-JP" altLang="en-US" sz="2000" dirty="0" smtClean="0"/>
              <a:t>を指定するとスムージングされた文字となる。</a:t>
            </a:r>
            <a:endParaRPr lang="en-US" altLang="ja-JP" sz="2000" dirty="0" smtClean="0"/>
          </a:p>
          <a:p>
            <a:r>
              <a:rPr lang="en-US" altLang="ja-JP" sz="2000" dirty="0" err="1" smtClean="0"/>
              <a:t>setJustification</a:t>
            </a:r>
            <a:r>
              <a:rPr lang="en-US" altLang="ja-JP" sz="2000" dirty="0" smtClean="0"/>
              <a:t>("center"): </a:t>
            </a:r>
            <a:r>
              <a:rPr lang="ja-JP" altLang="en-US" sz="2000" dirty="0" smtClean="0"/>
              <a:t>文字列の配置として</a:t>
            </a:r>
            <a:r>
              <a:rPr lang="en-US" altLang="ja-JP" sz="2000" dirty="0" smtClean="0"/>
              <a:t>"</a:t>
            </a:r>
            <a:r>
              <a:rPr lang="en-US" altLang="ja-JP" sz="2000" dirty="0" err="1" smtClean="0"/>
              <a:t>left","right","center</a:t>
            </a:r>
            <a:r>
              <a:rPr lang="en-US" altLang="ja-JP" sz="2000" dirty="0" smtClean="0"/>
              <a:t>"</a:t>
            </a:r>
            <a:r>
              <a:rPr lang="ja-JP" altLang="en-US" sz="2000" dirty="0" smtClean="0"/>
              <a:t>のいずれかを指定する。</a:t>
            </a:r>
            <a:endParaRPr lang="en-US" altLang="ja-JP" sz="2000" dirty="0" smtClean="0"/>
          </a:p>
        </p:txBody>
      </p:sp>
      <p:sp>
        <p:nvSpPr>
          <p:cNvPr id="5" name="スライド番号プレースホルダー 4"/>
          <p:cNvSpPr>
            <a:spLocks noGrp="1"/>
          </p:cNvSpPr>
          <p:nvPr>
            <p:ph type="sldNum" sz="quarter" idx="12"/>
          </p:nvPr>
        </p:nvSpPr>
        <p:spPr/>
        <p:txBody>
          <a:bodyPr/>
          <a:lstStyle/>
          <a:p>
            <a:fld id="{4F1CC6D0-5C45-40B5-8406-AF0C2D0F0FF6}" type="slidenum">
              <a:rPr kumimoji="1" lang="ja-JP" altLang="en-US" smtClean="0">
                <a:solidFill>
                  <a:srgbClr val="464653"/>
                </a:solidFill>
              </a:rPr>
              <a:pPr/>
              <a:t>99</a:t>
            </a:fld>
            <a:endParaRPr kumimoji="1" lang="ja-JP" altLang="en-US">
              <a:solidFill>
                <a:srgbClr val="464653"/>
              </a:solidFill>
            </a:endParaRPr>
          </a:p>
        </p:txBody>
      </p:sp>
    </p:spTree>
    <p:extLst>
      <p:ext uri="{BB962C8B-B14F-4D97-AF65-F5344CB8AC3E}">
        <p14:creationId xmlns:p14="http://schemas.microsoft.com/office/powerpoint/2010/main" val="40276664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メイリオ">
      <a:majorFont>
        <a:latin typeface="メイリオ"/>
        <a:ea typeface="メイリオ"/>
        <a:cs typeface=""/>
      </a:majorFont>
      <a:minorFont>
        <a:latin typeface="メイリオ"/>
        <a:ea typeface="メイリオ"/>
        <a:cs typeface=""/>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11197</TotalTime>
  <Words>9459</Words>
  <Application>Microsoft Office PowerPoint</Application>
  <PresentationFormat>画面に合わせる (4:3)</PresentationFormat>
  <Paragraphs>1085</Paragraphs>
  <Slides>108</Slides>
  <Notes>5</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108</vt:i4>
      </vt:variant>
    </vt:vector>
  </HeadingPairs>
  <TitlesOfParts>
    <vt:vector size="122" baseType="lpstr">
      <vt:lpstr>HGｺﾞｼｯｸE</vt:lpstr>
      <vt:lpstr>ＭＳ Ｐゴシック</vt:lpstr>
      <vt:lpstr>ＭＳ Ｐ明朝</vt:lpstr>
      <vt:lpstr>Osaka−等幅</vt:lpstr>
      <vt:lpstr>メイリオ</vt:lpstr>
      <vt:lpstr>Arial</vt:lpstr>
      <vt:lpstr>Courier New</vt:lpstr>
      <vt:lpstr>Gill Sans MT</vt:lpstr>
      <vt:lpstr>Tahoma</vt:lpstr>
      <vt:lpstr>Wingdings</vt:lpstr>
      <vt:lpstr>Wingdings 2</vt:lpstr>
      <vt:lpstr>Wingdings 3</vt:lpstr>
      <vt:lpstr>アース</vt:lpstr>
      <vt:lpstr>Chart</vt:lpstr>
      <vt:lpstr>生物化学実験法 PC演習 スライド</vt:lpstr>
      <vt:lpstr>2018年度 生物化学実験法 PC演習(飯野・豊島分)</vt:lpstr>
      <vt:lpstr>PCによるデータ処理が役立つ場面</vt:lpstr>
      <vt:lpstr>Excelの基本 </vt:lpstr>
      <vt:lpstr>セルの選択</vt:lpstr>
      <vt:lpstr>コピー&amp;ペーストなど</vt:lpstr>
      <vt:lpstr>グラフの作成</vt:lpstr>
      <vt:lpstr>A Genome-Wide Transcriptional Analysis of the Mitotic Cell Cycle</vt:lpstr>
      <vt:lpstr>マイクロアレイ解析</vt:lpstr>
      <vt:lpstr>テキスト形式のデータ</vt:lpstr>
      <vt:lpstr>テキストデータの読み込み</vt:lpstr>
      <vt:lpstr>データの並べ替え(ソート)</vt:lpstr>
      <vt:lpstr>Excelの関数</vt:lpstr>
      <vt:lpstr>Excelの使い方のポイント</vt:lpstr>
      <vt:lpstr>Excel関数の入力のしかた</vt:lpstr>
      <vt:lpstr>Excel関数の調べ方</vt:lpstr>
      <vt:lpstr>Excelの関数の例(統計関数)</vt:lpstr>
      <vt:lpstr>Excelの演算子</vt:lpstr>
      <vt:lpstr>関数をコピーしたとき参照はどうなる？</vt:lpstr>
      <vt:lpstr>Excelの関数の例(文字操作)</vt:lpstr>
      <vt:lpstr>Excelの関数の例(その他)</vt:lpstr>
      <vt:lpstr>正規化とユークリッド距離について</vt:lpstr>
      <vt:lpstr>正規化</vt:lpstr>
      <vt:lpstr>cell_cycle_microarray6.xls (名前順の10遺伝子のパターン比較)</vt:lpstr>
      <vt:lpstr>ユークリッド距離</vt:lpstr>
      <vt:lpstr>PowerPoint プレゼンテーション</vt:lpstr>
      <vt:lpstr>ImageJの概要</vt:lpstr>
      <vt:lpstr>ImageJとは</vt:lpstr>
      <vt:lpstr>ユーザーマニュアル等</vt:lpstr>
      <vt:lpstr>ImageJの直接操作による画像解析</vt:lpstr>
      <vt:lpstr>画像の開き方</vt:lpstr>
      <vt:lpstr>画像の種類</vt:lpstr>
      <vt:lpstr>画像形式の変換</vt:lpstr>
      <vt:lpstr>疑似カラー(シュードカラー)</vt:lpstr>
      <vt:lpstr>スタック画像</vt:lpstr>
      <vt:lpstr>画像の複製や保存</vt:lpstr>
      <vt:lpstr>Windowコマンド</vt:lpstr>
      <vt:lpstr>ステータスバー、拡大縮小</vt:lpstr>
      <vt:lpstr>画像の明るさの調整</vt:lpstr>
      <vt:lpstr>選択枠(ROI) (1)</vt:lpstr>
      <vt:lpstr>選択枠(ROI) (2)</vt:lpstr>
      <vt:lpstr>選択枠(ROI) (3)</vt:lpstr>
      <vt:lpstr>選択枠(ROI) (4)</vt:lpstr>
      <vt:lpstr>ラインプロット・サイズキャリブレーション</vt:lpstr>
      <vt:lpstr>画像の二値化 (Threshold)</vt:lpstr>
      <vt:lpstr>二値化画像に特有な処理</vt:lpstr>
      <vt:lpstr>粒子分析 (1)</vt:lpstr>
      <vt:lpstr>粒子分析 (2)</vt:lpstr>
      <vt:lpstr>測定結果</vt:lpstr>
      <vt:lpstr>ヒストグラム</vt:lpstr>
      <vt:lpstr>フィルタ(1)</vt:lpstr>
      <vt:lpstr>フィルタ(2)</vt:lpstr>
      <vt:lpstr>フィルタ(3)</vt:lpstr>
      <vt:lpstr>画像演算</vt:lpstr>
      <vt:lpstr>平滑化と画像演算によるバックグラウンド除去</vt:lpstr>
      <vt:lpstr>フーリエフィルタ</vt:lpstr>
      <vt:lpstr>スタック操作</vt:lpstr>
      <vt:lpstr>ハイパースタック操作</vt:lpstr>
      <vt:lpstr>PowerPoint プレゼンテーション</vt:lpstr>
      <vt:lpstr>プログラミングのまえに</vt:lpstr>
      <vt:lpstr>プログラミングのすすめ</vt:lpstr>
      <vt:lpstr>プログラミングの3ステップ</vt:lpstr>
      <vt:lpstr>プログラミングの心構え</vt:lpstr>
      <vt:lpstr>ImageJマクロプログラミング</vt:lpstr>
      <vt:lpstr>マクロの作成と自動記録</vt:lpstr>
      <vt:lpstr>マクロの実行</vt:lpstr>
      <vt:lpstr>マクロのデバッグ</vt:lpstr>
      <vt:lpstr>マクロと命令文、コメント</vt:lpstr>
      <vt:lpstr>変数 (1)</vt:lpstr>
      <vt:lpstr>変数 (2)</vt:lpstr>
      <vt:lpstr>配列</vt:lpstr>
      <vt:lpstr>演算子</vt:lpstr>
      <vt:lpstr>If文(条件分岐) (1)</vt:lpstr>
      <vt:lpstr>If文(条件分岐) (2)</vt:lpstr>
      <vt:lpstr>If文(条件分岐) (3)</vt:lpstr>
      <vt:lpstr>For文(ループ)</vt:lpstr>
      <vt:lpstr>他のループ文</vt:lpstr>
      <vt:lpstr>ImageJマクロの関数</vt:lpstr>
      <vt:lpstr>ビルトイン関数</vt:lpstr>
      <vt:lpstr>ユーザー定義関数</vt:lpstr>
      <vt:lpstr>run関数など(1)</vt:lpstr>
      <vt:lpstr>run関数など(2)</vt:lpstr>
      <vt:lpstr>スタック関係の関数</vt:lpstr>
      <vt:lpstr>測定関係の関数 (1)</vt:lpstr>
      <vt:lpstr>測定関係の関数 (2)</vt:lpstr>
      <vt:lpstr>算術関数 (1)</vt:lpstr>
      <vt:lpstr>算術関数 (2)</vt:lpstr>
      <vt:lpstr>文字列操作関数 (1)</vt:lpstr>
      <vt:lpstr>文字列操作関数 (2)</vt:lpstr>
      <vt:lpstr>文字と数字の変換</vt:lpstr>
      <vt:lpstr>シンプルなユーザーインターフェース</vt:lpstr>
      <vt:lpstr>ダイアログボックス</vt:lpstr>
      <vt:lpstr>ダイアログボックスの作成例</vt:lpstr>
      <vt:lpstr>ファイルを開く／保存する (1)</vt:lpstr>
      <vt:lpstr>ファイルを開く／保存する (2)</vt:lpstr>
      <vt:lpstr>ウィンドウ／画像関係の関数 (1)</vt:lpstr>
      <vt:lpstr>ウィンドウ／画像関係の関数 (2)</vt:lpstr>
      <vt:lpstr>選択枠(ROI)関係の関数</vt:lpstr>
      <vt:lpstr>描画関係の関数 (1)</vt:lpstr>
      <vt:lpstr>描画関係の関数 (2)</vt:lpstr>
      <vt:lpstr>描画関係の関数 (3) 位置関係について</vt:lpstr>
      <vt:lpstr>その他の関数</vt:lpstr>
      <vt:lpstr>ImageJの補足情報</vt:lpstr>
      <vt:lpstr>ImageJのインストール</vt:lpstr>
      <vt:lpstr>QuickTimeへの対応</vt:lpstr>
      <vt:lpstr>ImageJの機能拡張</vt:lpstr>
      <vt:lpstr>他の画像処理ソフト</vt:lpstr>
      <vt:lpstr>PowerPoint プレゼンテーション</vt:lpstr>
    </vt:vector>
  </TitlesOfParts>
  <Company>University of Tokyo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IINO</dc:creator>
  <cp:lastModifiedBy>Yu Toyoshima</cp:lastModifiedBy>
  <cp:revision>266</cp:revision>
  <cp:lastPrinted>2014-04-05T10:02:35Z</cp:lastPrinted>
  <dcterms:created xsi:type="dcterms:W3CDTF">2008-07-15T14:07:01Z</dcterms:created>
  <dcterms:modified xsi:type="dcterms:W3CDTF">2018-04-09T00:58:53Z</dcterms:modified>
</cp:coreProperties>
</file>